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1" r:id="rId5"/>
  </p:sldMasterIdLst>
  <p:notesMasterIdLst>
    <p:notesMasterId r:id="rId25"/>
  </p:notesMasterIdLst>
  <p:handoutMasterIdLst>
    <p:handoutMasterId r:id="rId26"/>
  </p:handoutMasterIdLst>
  <p:sldIdLst>
    <p:sldId id="256" r:id="rId6"/>
    <p:sldId id="302" r:id="rId7"/>
    <p:sldId id="350" r:id="rId8"/>
    <p:sldId id="323" r:id="rId9"/>
    <p:sldId id="361" r:id="rId10"/>
    <p:sldId id="326" r:id="rId11"/>
    <p:sldId id="327" r:id="rId12"/>
    <p:sldId id="329" r:id="rId13"/>
    <p:sldId id="349" r:id="rId14"/>
    <p:sldId id="342" r:id="rId15"/>
    <p:sldId id="331" r:id="rId16"/>
    <p:sldId id="347" r:id="rId17"/>
    <p:sldId id="351" r:id="rId18"/>
    <p:sldId id="353" r:id="rId19"/>
    <p:sldId id="355" r:id="rId20"/>
    <p:sldId id="356" r:id="rId21"/>
    <p:sldId id="358" r:id="rId22"/>
    <p:sldId id="359" r:id="rId23"/>
    <p:sldId id="357" r:id="rId24"/>
  </p:sldIdLst>
  <p:sldSz cx="9144000" cy="6858000" type="screen4x3"/>
  <p:notesSz cx="7102475" cy="9388475"/>
  <p:embeddedFontLst>
    <p:embeddedFont>
      <p:font typeface="Bebas Neue Regular" panose="00000500000000000000" charset="0"/>
      <p:regular r:id="rId27"/>
    </p:embeddedFont>
    <p:embeddedFont>
      <p:font typeface="Calibri" panose="020F0502020204030204" pitchFamily="34" charset="0"/>
      <p:regular r:id="rId28"/>
      <p:bold r:id="rId29"/>
      <p:italic r:id="rId30"/>
      <p:boldItalic r:id="rId31"/>
    </p:embeddedFont>
    <p:embeddedFont>
      <p:font typeface="Bebas Neue" panose="020B0606020202050201" charset="0"/>
      <p:regular r:id="rId32"/>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ir Cardona" initials="YC" lastIdx="16" clrIdx="0"/>
  <p:cmAuthor id="2" name="Patricia De Moya" initials="PDM" lastIdx="11" clrIdx="1"/>
  <p:cmAuthor id="3" name="josmery xD" initials="jx" lastIdx="1" clrIdx="2">
    <p:extLst>
      <p:ext uri="{19B8F6BF-5375-455C-9EA6-DF929625EA0E}">
        <p15:presenceInfo xmlns:p15="http://schemas.microsoft.com/office/powerpoint/2012/main" userId="josmery x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48BD2D"/>
    <a:srgbClr val="FF3399"/>
    <a:srgbClr val="E3200B"/>
    <a:srgbClr val="9B3788"/>
    <a:srgbClr val="FDC9D0"/>
    <a:srgbClr val="77579B"/>
    <a:srgbClr val="66FF66"/>
    <a:srgbClr val="FEA82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38" autoAdjust="0"/>
    <p:restoredTop sz="94364" autoAdjust="0"/>
  </p:normalViewPr>
  <p:slideViewPr>
    <p:cSldViewPr>
      <p:cViewPr varScale="1">
        <p:scale>
          <a:sx n="73" d="100"/>
          <a:sy n="73" d="100"/>
        </p:scale>
        <p:origin x="144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p:cViewPr varScale="1">
        <p:scale>
          <a:sx n="56" d="100"/>
          <a:sy n="56" d="100"/>
        </p:scale>
        <p:origin x="252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5.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F5FE22-3AED-4BEC-80D6-54ECCED69198}"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s-ES"/>
        </a:p>
      </dgm:t>
    </dgm:pt>
    <dgm:pt modelId="{798073F9-D4D7-4DDF-AA82-B6E5A389D56D}" type="pres">
      <dgm:prSet presAssocID="{95F5FE22-3AED-4BEC-80D6-54ECCED69198}" presName="Name0" presStyleCnt="0">
        <dgm:presLayoutVars>
          <dgm:dir/>
          <dgm:animLvl val="lvl"/>
          <dgm:resizeHandles val="exact"/>
        </dgm:presLayoutVars>
      </dgm:prSet>
      <dgm:spPr/>
      <dgm:t>
        <a:bodyPr/>
        <a:lstStyle/>
        <a:p>
          <a:endParaRPr lang="es-CO"/>
        </a:p>
      </dgm:t>
    </dgm:pt>
  </dgm:ptLst>
  <dgm:cxnLst>
    <dgm:cxn modelId="{2D16F437-C705-4B78-BF56-86A0EB06BB72}" type="presOf" srcId="{95F5FE22-3AED-4BEC-80D6-54ECCED69198}" destId="{798073F9-D4D7-4DDF-AA82-B6E5A389D56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A150B2-C55A-4D79-8E26-094A3A243E2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CO"/>
        </a:p>
      </dgm:t>
    </dgm:pt>
    <dgm:pt modelId="{318BD7A2-A461-4222-984E-15902903133D}">
      <dgm:prSet phldrT="[Texto]" custT="1"/>
      <dgm:spPr>
        <a:solidFill>
          <a:schemeClr val="accent2">
            <a:lumMod val="60000"/>
            <a:lumOff val="40000"/>
          </a:schemeClr>
        </a:solidFill>
      </dgm:spPr>
      <dgm:t>
        <a:bodyPr/>
        <a:lstStyle/>
        <a:p>
          <a:r>
            <a:rPr lang="es-CO" sz="1200" b="1" dirty="0" smtClean="0"/>
            <a:t>INTERDISCIPLINARIEDAD</a:t>
          </a:r>
          <a:endParaRPr lang="es-CO" sz="1200" b="1" dirty="0"/>
        </a:p>
      </dgm:t>
    </dgm:pt>
    <dgm:pt modelId="{1B420947-30B2-4566-8BEF-4D42A66C34BC}" type="parTrans" cxnId="{90E3310C-41B1-4443-8BDC-2F974DDF2D2F}">
      <dgm:prSet/>
      <dgm:spPr/>
      <dgm:t>
        <a:bodyPr/>
        <a:lstStyle/>
        <a:p>
          <a:endParaRPr lang="es-CO"/>
        </a:p>
      </dgm:t>
    </dgm:pt>
    <dgm:pt modelId="{C32806BE-F1CD-4B92-8AAB-8D61D746BB96}" type="sibTrans" cxnId="{90E3310C-41B1-4443-8BDC-2F974DDF2D2F}">
      <dgm:prSet/>
      <dgm:spPr/>
      <dgm:t>
        <a:bodyPr/>
        <a:lstStyle/>
        <a:p>
          <a:endParaRPr lang="es-CO"/>
        </a:p>
      </dgm:t>
    </dgm:pt>
    <dgm:pt modelId="{D9C7E4F8-4755-4FFC-84ED-DF87E6254A40}">
      <dgm:prSet phldrT="[Texto]" custT="1"/>
      <dgm:spPr>
        <a:solidFill>
          <a:srgbClr val="FFC000"/>
        </a:solidFill>
      </dgm:spPr>
      <dgm:t>
        <a:bodyPr/>
        <a:lstStyle/>
        <a:p>
          <a:r>
            <a:rPr lang="es-CO" sz="1200" b="1" dirty="0" smtClean="0"/>
            <a:t>Teoría  del aprendizaje</a:t>
          </a:r>
          <a:endParaRPr lang="es-CO" sz="2200" b="1" dirty="0"/>
        </a:p>
      </dgm:t>
    </dgm:pt>
    <dgm:pt modelId="{0B65D231-42D3-4FCE-92BD-ED34DC0B0564}" type="parTrans" cxnId="{B70D3F23-D8E3-403B-AFF7-3D116E13495F}">
      <dgm:prSet/>
      <dgm:spPr/>
      <dgm:t>
        <a:bodyPr/>
        <a:lstStyle/>
        <a:p>
          <a:endParaRPr lang="es-CO"/>
        </a:p>
      </dgm:t>
    </dgm:pt>
    <dgm:pt modelId="{FE693EA6-1699-4BCF-B0C5-6EDC212562D3}" type="sibTrans" cxnId="{B70D3F23-D8E3-403B-AFF7-3D116E13495F}">
      <dgm:prSet/>
      <dgm:spPr/>
      <dgm:t>
        <a:bodyPr/>
        <a:lstStyle/>
        <a:p>
          <a:endParaRPr lang="es-CO"/>
        </a:p>
      </dgm:t>
    </dgm:pt>
    <dgm:pt modelId="{24033730-0B0E-4800-9B3C-B0B7E179E9FB}">
      <dgm:prSet phldrT="[Texto]" custT="1"/>
      <dgm:spPr>
        <a:solidFill>
          <a:srgbClr val="9B3788"/>
        </a:solidFill>
      </dgm:spPr>
      <dgm:t>
        <a:bodyPr/>
        <a:lstStyle/>
        <a:p>
          <a:r>
            <a:rPr lang="es-CO" sz="1200" b="1" dirty="0" smtClean="0"/>
            <a:t>Didáctica general</a:t>
          </a:r>
          <a:endParaRPr lang="es-CO" sz="1200" b="1" dirty="0"/>
        </a:p>
      </dgm:t>
    </dgm:pt>
    <dgm:pt modelId="{A8CF3A1D-6F56-4594-93AE-4EFC78B869CF}" type="parTrans" cxnId="{6B456E1F-7B9A-4CFF-B035-853E2610E411}">
      <dgm:prSet/>
      <dgm:spPr/>
      <dgm:t>
        <a:bodyPr/>
        <a:lstStyle/>
        <a:p>
          <a:endParaRPr lang="es-CO"/>
        </a:p>
      </dgm:t>
    </dgm:pt>
    <dgm:pt modelId="{BE723230-438D-42CC-BA2E-E131906B9521}" type="sibTrans" cxnId="{6B456E1F-7B9A-4CFF-B035-853E2610E411}">
      <dgm:prSet/>
      <dgm:spPr/>
      <dgm:t>
        <a:bodyPr/>
        <a:lstStyle/>
        <a:p>
          <a:endParaRPr lang="es-CO"/>
        </a:p>
      </dgm:t>
    </dgm:pt>
    <dgm:pt modelId="{37E0869B-1836-4FCC-BBB9-8373F0C3406B}">
      <dgm:prSet phldrT="[Texto]" custT="1"/>
      <dgm:spPr>
        <a:solidFill>
          <a:schemeClr val="accent5">
            <a:lumMod val="60000"/>
            <a:lumOff val="40000"/>
          </a:schemeClr>
        </a:solidFill>
      </dgm:spPr>
      <dgm:t>
        <a:bodyPr/>
        <a:lstStyle/>
        <a:p>
          <a:r>
            <a:rPr lang="es-CO" sz="1200" b="1" dirty="0" smtClean="0"/>
            <a:t>Seminario de investigación ll</a:t>
          </a:r>
          <a:endParaRPr lang="es-CO" sz="1200" b="1" dirty="0"/>
        </a:p>
      </dgm:t>
    </dgm:pt>
    <dgm:pt modelId="{CFFEE1C8-7207-430F-B94B-C1080022D0A4}" type="parTrans" cxnId="{5F0631E8-F2C3-402B-BE27-7D31BF1A4A89}">
      <dgm:prSet/>
      <dgm:spPr/>
      <dgm:t>
        <a:bodyPr/>
        <a:lstStyle/>
        <a:p>
          <a:endParaRPr lang="es-CO"/>
        </a:p>
      </dgm:t>
    </dgm:pt>
    <dgm:pt modelId="{3B45A191-1069-4B4A-B3F3-7D78656A9536}" type="sibTrans" cxnId="{5F0631E8-F2C3-402B-BE27-7D31BF1A4A89}">
      <dgm:prSet/>
      <dgm:spPr/>
      <dgm:t>
        <a:bodyPr/>
        <a:lstStyle/>
        <a:p>
          <a:endParaRPr lang="es-CO"/>
        </a:p>
      </dgm:t>
    </dgm:pt>
    <dgm:pt modelId="{23FC547D-EF1E-44FA-A63D-E51501D858B9}">
      <dgm:prSet custT="1"/>
      <dgm:spPr>
        <a:solidFill>
          <a:srgbClr val="00B050"/>
        </a:solidFill>
      </dgm:spPr>
      <dgm:t>
        <a:bodyPr/>
        <a:lstStyle/>
        <a:p>
          <a:r>
            <a:rPr lang="es-CO" sz="1200" b="1" dirty="0" smtClean="0"/>
            <a:t>Competencias comunicativas</a:t>
          </a:r>
          <a:endParaRPr lang="es-CO" sz="1400" b="1" dirty="0"/>
        </a:p>
      </dgm:t>
    </dgm:pt>
    <dgm:pt modelId="{7EB268F9-6165-4242-9F3A-9B5C9BCFC881}" type="parTrans" cxnId="{A3B8E851-A418-46DD-ABFB-5DFC545D34EC}">
      <dgm:prSet/>
      <dgm:spPr/>
      <dgm:t>
        <a:bodyPr/>
        <a:lstStyle/>
        <a:p>
          <a:endParaRPr lang="es-CO"/>
        </a:p>
      </dgm:t>
    </dgm:pt>
    <dgm:pt modelId="{2DF7BF31-234E-4677-A112-976C561E9B07}" type="sibTrans" cxnId="{A3B8E851-A418-46DD-ABFB-5DFC545D34EC}">
      <dgm:prSet/>
      <dgm:spPr/>
      <dgm:t>
        <a:bodyPr/>
        <a:lstStyle/>
        <a:p>
          <a:endParaRPr lang="es-CO"/>
        </a:p>
      </dgm:t>
    </dgm:pt>
    <dgm:pt modelId="{1C3B01CE-1548-4D20-8849-59CA6AF8B626}">
      <dgm:prSet custT="1"/>
      <dgm:spPr>
        <a:solidFill>
          <a:srgbClr val="FF3399"/>
        </a:solidFill>
      </dgm:spPr>
      <dgm:t>
        <a:bodyPr/>
        <a:lstStyle/>
        <a:p>
          <a:pPr algn="ctr"/>
          <a:r>
            <a:rPr lang="es-CO" sz="1200" b="1" dirty="0" smtClean="0"/>
            <a:t>Practicas pedagógicas investigativas ll</a:t>
          </a:r>
          <a:endParaRPr lang="es-CO" sz="1200" b="1" dirty="0"/>
        </a:p>
      </dgm:t>
    </dgm:pt>
    <dgm:pt modelId="{5E73601B-6DA1-4BD1-A8A5-86CE0B633289}" type="parTrans" cxnId="{907ADDC4-4826-405B-9553-8016DC6D313F}">
      <dgm:prSet/>
      <dgm:spPr/>
      <dgm:t>
        <a:bodyPr/>
        <a:lstStyle/>
        <a:p>
          <a:endParaRPr lang="es-CO"/>
        </a:p>
      </dgm:t>
    </dgm:pt>
    <dgm:pt modelId="{17C86842-0A13-4E63-9D89-52274D2AAC4C}" type="sibTrans" cxnId="{907ADDC4-4826-405B-9553-8016DC6D313F}">
      <dgm:prSet/>
      <dgm:spPr/>
      <dgm:t>
        <a:bodyPr/>
        <a:lstStyle/>
        <a:p>
          <a:endParaRPr lang="es-CO"/>
        </a:p>
      </dgm:t>
    </dgm:pt>
    <dgm:pt modelId="{BB2C8DDC-3865-41E4-8E6C-9427FFD0B059}">
      <dgm:prSet custT="1"/>
      <dgm:spPr>
        <a:solidFill>
          <a:srgbClr val="E3200B"/>
        </a:solidFill>
      </dgm:spPr>
      <dgm:t>
        <a:bodyPr/>
        <a:lstStyle/>
        <a:p>
          <a:r>
            <a:rPr lang="es-CO" sz="1200" b="1" dirty="0" smtClean="0"/>
            <a:t>Epistemología de la investigación</a:t>
          </a:r>
          <a:endParaRPr lang="es-CO" sz="1200" b="1" dirty="0"/>
        </a:p>
      </dgm:t>
    </dgm:pt>
    <dgm:pt modelId="{32B8D332-0F76-4E88-92FE-F7A6BFD1470E}" type="parTrans" cxnId="{A600C6E4-257D-43C0-881F-6B5F3147B9F0}">
      <dgm:prSet/>
      <dgm:spPr/>
      <dgm:t>
        <a:bodyPr/>
        <a:lstStyle/>
        <a:p>
          <a:endParaRPr lang="es-CO"/>
        </a:p>
      </dgm:t>
    </dgm:pt>
    <dgm:pt modelId="{E5646D22-713D-47EE-8F76-448A6810875F}" type="sibTrans" cxnId="{A600C6E4-257D-43C0-881F-6B5F3147B9F0}">
      <dgm:prSet/>
      <dgm:spPr/>
      <dgm:t>
        <a:bodyPr/>
        <a:lstStyle/>
        <a:p>
          <a:endParaRPr lang="es-CO"/>
        </a:p>
      </dgm:t>
    </dgm:pt>
    <dgm:pt modelId="{2BF520EE-C5E7-4A24-AD05-59D6D52EC8E7}">
      <dgm:prSet custT="1"/>
      <dgm:spPr>
        <a:solidFill>
          <a:schemeClr val="accent5">
            <a:lumMod val="75000"/>
          </a:schemeClr>
        </a:solidFill>
      </dgm:spPr>
      <dgm:t>
        <a:bodyPr/>
        <a:lstStyle/>
        <a:p>
          <a:pPr marL="684000" indent="0" algn="ctr">
            <a:lnSpc>
              <a:spcPct val="100000"/>
            </a:lnSpc>
            <a:spcBef>
              <a:spcPts val="1200"/>
            </a:spcBef>
          </a:pPr>
          <a:r>
            <a:rPr lang="es-CO" sz="1200" dirty="0" smtClean="0"/>
            <a:t>	</a:t>
          </a:r>
          <a:endParaRPr lang="es-CO" sz="1200" dirty="0"/>
        </a:p>
      </dgm:t>
    </dgm:pt>
    <dgm:pt modelId="{5033AA13-BFDB-4B6D-AAB1-7A2D294BCB1A}" type="parTrans" cxnId="{31FFED32-C712-4D7F-8869-2AA97EC92795}">
      <dgm:prSet/>
      <dgm:spPr/>
      <dgm:t>
        <a:bodyPr/>
        <a:lstStyle/>
        <a:p>
          <a:endParaRPr lang="es-CO"/>
        </a:p>
      </dgm:t>
    </dgm:pt>
    <dgm:pt modelId="{A9FA9DE5-F5FE-4176-9692-D94DFB3EED17}" type="sibTrans" cxnId="{31FFED32-C712-4D7F-8869-2AA97EC92795}">
      <dgm:prSet/>
      <dgm:spPr/>
      <dgm:t>
        <a:bodyPr/>
        <a:lstStyle/>
        <a:p>
          <a:endParaRPr lang="es-CO"/>
        </a:p>
      </dgm:t>
    </dgm:pt>
    <dgm:pt modelId="{3879D05C-6BD6-47E0-B23B-22F50749CC7E}" type="pres">
      <dgm:prSet presAssocID="{70A150B2-C55A-4D79-8E26-094A3A243E2C}" presName="Name0" presStyleCnt="0">
        <dgm:presLayoutVars>
          <dgm:chMax val="1"/>
          <dgm:dir/>
          <dgm:animLvl val="ctr"/>
          <dgm:resizeHandles val="exact"/>
        </dgm:presLayoutVars>
      </dgm:prSet>
      <dgm:spPr/>
      <dgm:t>
        <a:bodyPr/>
        <a:lstStyle/>
        <a:p>
          <a:endParaRPr lang="es-CO"/>
        </a:p>
      </dgm:t>
    </dgm:pt>
    <dgm:pt modelId="{8A1EB23D-FD07-49CB-9D25-9F529B03319E}" type="pres">
      <dgm:prSet presAssocID="{318BD7A2-A461-4222-984E-15902903133D}" presName="centerShape" presStyleLbl="node0" presStyleIdx="0" presStyleCnt="1" custScaleX="168642" custScaleY="151345" custLinFactNeighborX="-2771" custLinFactNeighborY="-291"/>
      <dgm:spPr/>
      <dgm:t>
        <a:bodyPr/>
        <a:lstStyle/>
        <a:p>
          <a:endParaRPr lang="es-CO"/>
        </a:p>
      </dgm:t>
    </dgm:pt>
    <dgm:pt modelId="{255B4711-6883-481D-8082-DCF041A1B404}" type="pres">
      <dgm:prSet presAssocID="{23FC547D-EF1E-44FA-A63D-E51501D858B9}" presName="node" presStyleLbl="node1" presStyleIdx="0" presStyleCnt="7" custScaleX="142079" custScaleY="135808" custRadScaleRad="106095" custRadScaleInc="-35821">
        <dgm:presLayoutVars>
          <dgm:bulletEnabled val="1"/>
        </dgm:presLayoutVars>
      </dgm:prSet>
      <dgm:spPr/>
      <dgm:t>
        <a:bodyPr/>
        <a:lstStyle/>
        <a:p>
          <a:endParaRPr lang="es-CO"/>
        </a:p>
      </dgm:t>
    </dgm:pt>
    <dgm:pt modelId="{569CFDDE-21F9-4E4B-A6FA-F3871DA1CD54}" type="pres">
      <dgm:prSet presAssocID="{23FC547D-EF1E-44FA-A63D-E51501D858B9}" presName="dummy" presStyleCnt="0"/>
      <dgm:spPr/>
    </dgm:pt>
    <dgm:pt modelId="{688F9F38-5E6B-428A-8E63-93C9CA13821A}" type="pres">
      <dgm:prSet presAssocID="{2DF7BF31-234E-4677-A112-976C561E9B07}" presName="sibTrans" presStyleLbl="sibTrans2D1" presStyleIdx="0" presStyleCnt="7"/>
      <dgm:spPr/>
      <dgm:t>
        <a:bodyPr/>
        <a:lstStyle/>
        <a:p>
          <a:endParaRPr lang="es-CO"/>
        </a:p>
      </dgm:t>
    </dgm:pt>
    <dgm:pt modelId="{9D67E064-EFEC-47B6-AD00-2B9AF7EEF058}" type="pres">
      <dgm:prSet presAssocID="{2BF520EE-C5E7-4A24-AD05-59D6D52EC8E7}" presName="node" presStyleLbl="node1" presStyleIdx="1" presStyleCnt="7" custScaleX="157896" custScaleY="147383" custRadScaleRad="117219" custRadScaleInc="-23827">
        <dgm:presLayoutVars>
          <dgm:bulletEnabled val="1"/>
        </dgm:presLayoutVars>
      </dgm:prSet>
      <dgm:spPr/>
      <dgm:t>
        <a:bodyPr/>
        <a:lstStyle/>
        <a:p>
          <a:endParaRPr lang="es-CO"/>
        </a:p>
      </dgm:t>
    </dgm:pt>
    <dgm:pt modelId="{35743050-DAC0-4851-98B3-13758BF83977}" type="pres">
      <dgm:prSet presAssocID="{2BF520EE-C5E7-4A24-AD05-59D6D52EC8E7}" presName="dummy" presStyleCnt="0"/>
      <dgm:spPr/>
    </dgm:pt>
    <dgm:pt modelId="{BFA6DD7F-1E58-47BC-A763-2B77E9FF76C2}" type="pres">
      <dgm:prSet presAssocID="{A9FA9DE5-F5FE-4176-9692-D94DFB3EED17}" presName="sibTrans" presStyleLbl="sibTrans2D1" presStyleIdx="1" presStyleCnt="7"/>
      <dgm:spPr/>
      <dgm:t>
        <a:bodyPr/>
        <a:lstStyle/>
        <a:p>
          <a:endParaRPr lang="es-CO"/>
        </a:p>
      </dgm:t>
    </dgm:pt>
    <dgm:pt modelId="{FE318D26-7A4D-413C-AF1C-D0A04E8AD16C}" type="pres">
      <dgm:prSet presAssocID="{1C3B01CE-1548-4D20-8849-59CA6AF8B626}" presName="node" presStyleLbl="node1" presStyleIdx="2" presStyleCnt="7" custScaleX="153025" custScaleY="140182" custRadScaleRad="113569" custRadScaleInc="-41578">
        <dgm:presLayoutVars>
          <dgm:bulletEnabled val="1"/>
        </dgm:presLayoutVars>
      </dgm:prSet>
      <dgm:spPr/>
      <dgm:t>
        <a:bodyPr/>
        <a:lstStyle/>
        <a:p>
          <a:endParaRPr lang="es-CO"/>
        </a:p>
      </dgm:t>
    </dgm:pt>
    <dgm:pt modelId="{D43DB822-7891-43FD-9FC3-8F6812556A34}" type="pres">
      <dgm:prSet presAssocID="{1C3B01CE-1548-4D20-8849-59CA6AF8B626}" presName="dummy" presStyleCnt="0"/>
      <dgm:spPr/>
    </dgm:pt>
    <dgm:pt modelId="{1A7D1839-91CB-4A05-823C-9EA60D5613AF}" type="pres">
      <dgm:prSet presAssocID="{17C86842-0A13-4E63-9D89-52274D2AAC4C}" presName="sibTrans" presStyleLbl="sibTrans2D1" presStyleIdx="2" presStyleCnt="7"/>
      <dgm:spPr/>
      <dgm:t>
        <a:bodyPr/>
        <a:lstStyle/>
        <a:p>
          <a:endParaRPr lang="es-CO"/>
        </a:p>
      </dgm:t>
    </dgm:pt>
    <dgm:pt modelId="{1147A265-06DC-46C5-B801-EE61A2B94D63}" type="pres">
      <dgm:prSet presAssocID="{D9C7E4F8-4755-4FFC-84ED-DF87E6254A40}" presName="node" presStyleLbl="node1" presStyleIdx="3" presStyleCnt="7" custScaleX="155082" custScaleY="139564" custRadScaleRad="102860" custRadScaleInc="-3186">
        <dgm:presLayoutVars>
          <dgm:bulletEnabled val="1"/>
        </dgm:presLayoutVars>
      </dgm:prSet>
      <dgm:spPr/>
      <dgm:t>
        <a:bodyPr/>
        <a:lstStyle/>
        <a:p>
          <a:endParaRPr lang="es-CO"/>
        </a:p>
      </dgm:t>
    </dgm:pt>
    <dgm:pt modelId="{56923DE4-FD25-4779-BB8A-1C7FA79517D1}" type="pres">
      <dgm:prSet presAssocID="{D9C7E4F8-4755-4FFC-84ED-DF87E6254A40}" presName="dummy" presStyleCnt="0"/>
      <dgm:spPr/>
    </dgm:pt>
    <dgm:pt modelId="{1A95D0A8-28CB-4628-924F-8FA267B3DF54}" type="pres">
      <dgm:prSet presAssocID="{FE693EA6-1699-4BCF-B0C5-6EDC212562D3}" presName="sibTrans" presStyleLbl="sibTrans2D1" presStyleIdx="3" presStyleCnt="7"/>
      <dgm:spPr/>
      <dgm:t>
        <a:bodyPr/>
        <a:lstStyle/>
        <a:p>
          <a:endParaRPr lang="es-CO"/>
        </a:p>
      </dgm:t>
    </dgm:pt>
    <dgm:pt modelId="{325D2913-4625-4DAE-8299-9364E6FCC238}" type="pres">
      <dgm:prSet presAssocID="{24033730-0B0E-4800-9B3C-B0B7E179E9FB}" presName="node" presStyleLbl="node1" presStyleIdx="4" presStyleCnt="7" custScaleX="151109" custScaleY="140961" custRadScaleRad="116159" custRadScaleInc="83342">
        <dgm:presLayoutVars>
          <dgm:bulletEnabled val="1"/>
        </dgm:presLayoutVars>
      </dgm:prSet>
      <dgm:spPr/>
      <dgm:t>
        <a:bodyPr/>
        <a:lstStyle/>
        <a:p>
          <a:endParaRPr lang="es-CO"/>
        </a:p>
      </dgm:t>
    </dgm:pt>
    <dgm:pt modelId="{4CB742EE-7B9D-4A00-AAE0-16274750DB62}" type="pres">
      <dgm:prSet presAssocID="{24033730-0B0E-4800-9B3C-B0B7E179E9FB}" presName="dummy" presStyleCnt="0"/>
      <dgm:spPr/>
    </dgm:pt>
    <dgm:pt modelId="{A38DA197-E90B-4FA6-AD3E-BBAD50C6586C}" type="pres">
      <dgm:prSet presAssocID="{BE723230-438D-42CC-BA2E-E131906B9521}" presName="sibTrans" presStyleLbl="sibTrans2D1" presStyleIdx="4" presStyleCnt="7"/>
      <dgm:spPr/>
      <dgm:t>
        <a:bodyPr/>
        <a:lstStyle/>
        <a:p>
          <a:endParaRPr lang="es-CO"/>
        </a:p>
      </dgm:t>
    </dgm:pt>
    <dgm:pt modelId="{568F42C0-C30A-4A5F-9B5B-DC4B38571FE5}" type="pres">
      <dgm:prSet presAssocID="{BB2C8DDC-3865-41E4-8E6C-9427FFD0B059}" presName="node" presStyleLbl="node1" presStyleIdx="5" presStyleCnt="7" custScaleX="144728" custScaleY="143083" custRadScaleRad="123762" custRadScaleInc="39466">
        <dgm:presLayoutVars>
          <dgm:bulletEnabled val="1"/>
        </dgm:presLayoutVars>
      </dgm:prSet>
      <dgm:spPr/>
      <dgm:t>
        <a:bodyPr/>
        <a:lstStyle/>
        <a:p>
          <a:endParaRPr lang="es-CO"/>
        </a:p>
      </dgm:t>
    </dgm:pt>
    <dgm:pt modelId="{4F2F8F04-7C2F-4831-8A03-DD79B22B04A6}" type="pres">
      <dgm:prSet presAssocID="{BB2C8DDC-3865-41E4-8E6C-9427FFD0B059}" presName="dummy" presStyleCnt="0"/>
      <dgm:spPr/>
    </dgm:pt>
    <dgm:pt modelId="{4F60D255-B5F6-4019-AE45-2691813278AE}" type="pres">
      <dgm:prSet presAssocID="{E5646D22-713D-47EE-8F76-448A6810875F}" presName="sibTrans" presStyleLbl="sibTrans2D1" presStyleIdx="5" presStyleCnt="7"/>
      <dgm:spPr/>
      <dgm:t>
        <a:bodyPr/>
        <a:lstStyle/>
        <a:p>
          <a:endParaRPr lang="es-CO"/>
        </a:p>
      </dgm:t>
    </dgm:pt>
    <dgm:pt modelId="{98D549CF-3D43-4933-915B-0CDFD40EE1E7}" type="pres">
      <dgm:prSet presAssocID="{37E0869B-1836-4FCC-BBB9-8373F0C3406B}" presName="node" presStyleLbl="node1" presStyleIdx="6" presStyleCnt="7" custScaleX="163342" custScaleY="146089" custRadScaleRad="127045" custRadScaleInc="-10310">
        <dgm:presLayoutVars>
          <dgm:bulletEnabled val="1"/>
        </dgm:presLayoutVars>
      </dgm:prSet>
      <dgm:spPr/>
      <dgm:t>
        <a:bodyPr/>
        <a:lstStyle/>
        <a:p>
          <a:endParaRPr lang="es-CO"/>
        </a:p>
      </dgm:t>
    </dgm:pt>
    <dgm:pt modelId="{82B2E967-65CE-4627-A2A1-6806ED6CBDD7}" type="pres">
      <dgm:prSet presAssocID="{37E0869B-1836-4FCC-BBB9-8373F0C3406B}" presName="dummy" presStyleCnt="0"/>
      <dgm:spPr/>
    </dgm:pt>
    <dgm:pt modelId="{E18EF65C-CDCA-414E-A765-628C6F1F072C}" type="pres">
      <dgm:prSet presAssocID="{3B45A191-1069-4B4A-B3F3-7D78656A9536}" presName="sibTrans" presStyleLbl="sibTrans2D1" presStyleIdx="6" presStyleCnt="7"/>
      <dgm:spPr/>
      <dgm:t>
        <a:bodyPr/>
        <a:lstStyle/>
        <a:p>
          <a:endParaRPr lang="es-CO"/>
        </a:p>
      </dgm:t>
    </dgm:pt>
  </dgm:ptLst>
  <dgm:cxnLst>
    <dgm:cxn modelId="{FE274AF0-038F-4D08-B057-46C90266D4D6}" type="presOf" srcId="{37E0869B-1836-4FCC-BBB9-8373F0C3406B}" destId="{98D549CF-3D43-4933-915B-0CDFD40EE1E7}" srcOrd="0" destOrd="0" presId="urn:microsoft.com/office/officeart/2005/8/layout/radial6"/>
    <dgm:cxn modelId="{9F2306E2-D771-44C7-9A0A-C64DB3B05F23}" type="presOf" srcId="{E5646D22-713D-47EE-8F76-448A6810875F}" destId="{4F60D255-B5F6-4019-AE45-2691813278AE}" srcOrd="0" destOrd="0" presId="urn:microsoft.com/office/officeart/2005/8/layout/radial6"/>
    <dgm:cxn modelId="{A600C6E4-257D-43C0-881F-6B5F3147B9F0}" srcId="{318BD7A2-A461-4222-984E-15902903133D}" destId="{BB2C8DDC-3865-41E4-8E6C-9427FFD0B059}" srcOrd="5" destOrd="0" parTransId="{32B8D332-0F76-4E88-92FE-F7A6BFD1470E}" sibTransId="{E5646D22-713D-47EE-8F76-448A6810875F}"/>
    <dgm:cxn modelId="{57646C30-77F3-46E6-98D0-38B91B8FDA64}" type="presOf" srcId="{2BF520EE-C5E7-4A24-AD05-59D6D52EC8E7}" destId="{9D67E064-EFEC-47B6-AD00-2B9AF7EEF058}" srcOrd="0" destOrd="0" presId="urn:microsoft.com/office/officeart/2005/8/layout/radial6"/>
    <dgm:cxn modelId="{6B456E1F-7B9A-4CFF-B035-853E2610E411}" srcId="{318BD7A2-A461-4222-984E-15902903133D}" destId="{24033730-0B0E-4800-9B3C-B0B7E179E9FB}" srcOrd="4" destOrd="0" parTransId="{A8CF3A1D-6F56-4594-93AE-4EFC78B869CF}" sibTransId="{BE723230-438D-42CC-BA2E-E131906B9521}"/>
    <dgm:cxn modelId="{31FFED32-C712-4D7F-8869-2AA97EC92795}" srcId="{318BD7A2-A461-4222-984E-15902903133D}" destId="{2BF520EE-C5E7-4A24-AD05-59D6D52EC8E7}" srcOrd="1" destOrd="0" parTransId="{5033AA13-BFDB-4B6D-AAB1-7A2D294BCB1A}" sibTransId="{A9FA9DE5-F5FE-4176-9692-D94DFB3EED17}"/>
    <dgm:cxn modelId="{7E738101-AEBD-4E27-9983-B2A3AACCD39D}" type="presOf" srcId="{70A150B2-C55A-4D79-8E26-094A3A243E2C}" destId="{3879D05C-6BD6-47E0-B23B-22F50749CC7E}" srcOrd="0" destOrd="0" presId="urn:microsoft.com/office/officeart/2005/8/layout/radial6"/>
    <dgm:cxn modelId="{535FDEC0-077D-442B-846F-76CB7F1BE593}" type="presOf" srcId="{BB2C8DDC-3865-41E4-8E6C-9427FFD0B059}" destId="{568F42C0-C30A-4A5F-9B5B-DC4B38571FE5}" srcOrd="0" destOrd="0" presId="urn:microsoft.com/office/officeart/2005/8/layout/radial6"/>
    <dgm:cxn modelId="{F8A0CA25-27E7-41E8-A875-D7B0FEB19CA9}" type="presOf" srcId="{17C86842-0A13-4E63-9D89-52274D2AAC4C}" destId="{1A7D1839-91CB-4A05-823C-9EA60D5613AF}" srcOrd="0" destOrd="0" presId="urn:microsoft.com/office/officeart/2005/8/layout/radial6"/>
    <dgm:cxn modelId="{62EE68EF-04AE-4BF4-AB91-F186D105EC61}" type="presOf" srcId="{3B45A191-1069-4B4A-B3F3-7D78656A9536}" destId="{E18EF65C-CDCA-414E-A765-628C6F1F072C}" srcOrd="0" destOrd="0" presId="urn:microsoft.com/office/officeart/2005/8/layout/radial6"/>
    <dgm:cxn modelId="{5F0631E8-F2C3-402B-BE27-7D31BF1A4A89}" srcId="{318BD7A2-A461-4222-984E-15902903133D}" destId="{37E0869B-1836-4FCC-BBB9-8373F0C3406B}" srcOrd="6" destOrd="0" parTransId="{CFFEE1C8-7207-430F-B94B-C1080022D0A4}" sibTransId="{3B45A191-1069-4B4A-B3F3-7D78656A9536}"/>
    <dgm:cxn modelId="{9F7BF268-7936-4426-950B-10E0F99B2A78}" type="presOf" srcId="{1C3B01CE-1548-4D20-8849-59CA6AF8B626}" destId="{FE318D26-7A4D-413C-AF1C-D0A04E8AD16C}" srcOrd="0" destOrd="0" presId="urn:microsoft.com/office/officeart/2005/8/layout/radial6"/>
    <dgm:cxn modelId="{BF55C123-AB24-4467-9CF8-7ABF6771853C}" type="presOf" srcId="{A9FA9DE5-F5FE-4176-9692-D94DFB3EED17}" destId="{BFA6DD7F-1E58-47BC-A763-2B77E9FF76C2}" srcOrd="0" destOrd="0" presId="urn:microsoft.com/office/officeart/2005/8/layout/radial6"/>
    <dgm:cxn modelId="{0C0195FC-4B75-441C-AB06-1E82A4893EE2}" type="presOf" srcId="{2DF7BF31-234E-4677-A112-976C561E9B07}" destId="{688F9F38-5E6B-428A-8E63-93C9CA13821A}" srcOrd="0" destOrd="0" presId="urn:microsoft.com/office/officeart/2005/8/layout/radial6"/>
    <dgm:cxn modelId="{69BE7763-98A7-440E-9605-088C45CC4D92}" type="presOf" srcId="{23FC547D-EF1E-44FA-A63D-E51501D858B9}" destId="{255B4711-6883-481D-8082-DCF041A1B404}" srcOrd="0" destOrd="0" presId="urn:microsoft.com/office/officeart/2005/8/layout/radial6"/>
    <dgm:cxn modelId="{B70D3F23-D8E3-403B-AFF7-3D116E13495F}" srcId="{318BD7A2-A461-4222-984E-15902903133D}" destId="{D9C7E4F8-4755-4FFC-84ED-DF87E6254A40}" srcOrd="3" destOrd="0" parTransId="{0B65D231-42D3-4FCE-92BD-ED34DC0B0564}" sibTransId="{FE693EA6-1699-4BCF-B0C5-6EDC212562D3}"/>
    <dgm:cxn modelId="{907ADDC4-4826-405B-9553-8016DC6D313F}" srcId="{318BD7A2-A461-4222-984E-15902903133D}" destId="{1C3B01CE-1548-4D20-8849-59CA6AF8B626}" srcOrd="2" destOrd="0" parTransId="{5E73601B-6DA1-4BD1-A8A5-86CE0B633289}" sibTransId="{17C86842-0A13-4E63-9D89-52274D2AAC4C}"/>
    <dgm:cxn modelId="{09934196-3CA5-4C6E-80C5-4BF4D69EA132}" type="presOf" srcId="{FE693EA6-1699-4BCF-B0C5-6EDC212562D3}" destId="{1A95D0A8-28CB-4628-924F-8FA267B3DF54}" srcOrd="0" destOrd="0" presId="urn:microsoft.com/office/officeart/2005/8/layout/radial6"/>
    <dgm:cxn modelId="{2BAA7AA7-6047-4820-81E7-984A47792481}" type="presOf" srcId="{D9C7E4F8-4755-4FFC-84ED-DF87E6254A40}" destId="{1147A265-06DC-46C5-B801-EE61A2B94D63}" srcOrd="0" destOrd="0" presId="urn:microsoft.com/office/officeart/2005/8/layout/radial6"/>
    <dgm:cxn modelId="{90E3310C-41B1-4443-8BDC-2F974DDF2D2F}" srcId="{70A150B2-C55A-4D79-8E26-094A3A243E2C}" destId="{318BD7A2-A461-4222-984E-15902903133D}" srcOrd="0" destOrd="0" parTransId="{1B420947-30B2-4566-8BEF-4D42A66C34BC}" sibTransId="{C32806BE-F1CD-4B92-8AAB-8D61D746BB96}"/>
    <dgm:cxn modelId="{20EF4AC3-9BEF-48B6-B2F3-3B4233A275DD}" type="presOf" srcId="{BE723230-438D-42CC-BA2E-E131906B9521}" destId="{A38DA197-E90B-4FA6-AD3E-BBAD50C6586C}" srcOrd="0" destOrd="0" presId="urn:microsoft.com/office/officeart/2005/8/layout/radial6"/>
    <dgm:cxn modelId="{A3B8E851-A418-46DD-ABFB-5DFC545D34EC}" srcId="{318BD7A2-A461-4222-984E-15902903133D}" destId="{23FC547D-EF1E-44FA-A63D-E51501D858B9}" srcOrd="0" destOrd="0" parTransId="{7EB268F9-6165-4242-9F3A-9B5C9BCFC881}" sibTransId="{2DF7BF31-234E-4677-A112-976C561E9B07}"/>
    <dgm:cxn modelId="{1F608B66-918C-4AAF-AFD9-3E122564E7E0}" type="presOf" srcId="{24033730-0B0E-4800-9B3C-B0B7E179E9FB}" destId="{325D2913-4625-4DAE-8299-9364E6FCC238}" srcOrd="0" destOrd="0" presId="urn:microsoft.com/office/officeart/2005/8/layout/radial6"/>
    <dgm:cxn modelId="{67B423AF-D888-403E-B261-4F505E4461F5}" type="presOf" srcId="{318BD7A2-A461-4222-984E-15902903133D}" destId="{8A1EB23D-FD07-49CB-9D25-9F529B03319E}" srcOrd="0" destOrd="0" presId="urn:microsoft.com/office/officeart/2005/8/layout/radial6"/>
    <dgm:cxn modelId="{8008C192-64B1-4E85-9FC5-B8764C3E4662}" type="presParOf" srcId="{3879D05C-6BD6-47E0-B23B-22F50749CC7E}" destId="{8A1EB23D-FD07-49CB-9D25-9F529B03319E}" srcOrd="0" destOrd="0" presId="urn:microsoft.com/office/officeart/2005/8/layout/radial6"/>
    <dgm:cxn modelId="{1C30B5FF-2632-4CEC-96BA-549D89A17F9E}" type="presParOf" srcId="{3879D05C-6BD6-47E0-B23B-22F50749CC7E}" destId="{255B4711-6883-481D-8082-DCF041A1B404}" srcOrd="1" destOrd="0" presId="urn:microsoft.com/office/officeart/2005/8/layout/radial6"/>
    <dgm:cxn modelId="{5DE58BA7-7557-46C1-B442-CC891BC076AB}" type="presParOf" srcId="{3879D05C-6BD6-47E0-B23B-22F50749CC7E}" destId="{569CFDDE-21F9-4E4B-A6FA-F3871DA1CD54}" srcOrd="2" destOrd="0" presId="urn:microsoft.com/office/officeart/2005/8/layout/radial6"/>
    <dgm:cxn modelId="{C3460326-D377-46D1-8377-362F678B92C8}" type="presParOf" srcId="{3879D05C-6BD6-47E0-B23B-22F50749CC7E}" destId="{688F9F38-5E6B-428A-8E63-93C9CA13821A}" srcOrd="3" destOrd="0" presId="urn:microsoft.com/office/officeart/2005/8/layout/radial6"/>
    <dgm:cxn modelId="{6C61D2DA-EE63-44D1-8788-6C5708F645AC}" type="presParOf" srcId="{3879D05C-6BD6-47E0-B23B-22F50749CC7E}" destId="{9D67E064-EFEC-47B6-AD00-2B9AF7EEF058}" srcOrd="4" destOrd="0" presId="urn:microsoft.com/office/officeart/2005/8/layout/radial6"/>
    <dgm:cxn modelId="{CA63D65D-5FE0-4486-9659-3B07BF8C6B33}" type="presParOf" srcId="{3879D05C-6BD6-47E0-B23B-22F50749CC7E}" destId="{35743050-DAC0-4851-98B3-13758BF83977}" srcOrd="5" destOrd="0" presId="urn:microsoft.com/office/officeart/2005/8/layout/radial6"/>
    <dgm:cxn modelId="{D2A1B229-8906-47B9-A897-82B908E407ED}" type="presParOf" srcId="{3879D05C-6BD6-47E0-B23B-22F50749CC7E}" destId="{BFA6DD7F-1E58-47BC-A763-2B77E9FF76C2}" srcOrd="6" destOrd="0" presId="urn:microsoft.com/office/officeart/2005/8/layout/radial6"/>
    <dgm:cxn modelId="{8AD691B5-663A-405F-861D-0B3DAC5A153C}" type="presParOf" srcId="{3879D05C-6BD6-47E0-B23B-22F50749CC7E}" destId="{FE318D26-7A4D-413C-AF1C-D0A04E8AD16C}" srcOrd="7" destOrd="0" presId="urn:microsoft.com/office/officeart/2005/8/layout/radial6"/>
    <dgm:cxn modelId="{FECB4ECF-CB1A-4445-B424-C9E94F48EF02}" type="presParOf" srcId="{3879D05C-6BD6-47E0-B23B-22F50749CC7E}" destId="{D43DB822-7891-43FD-9FC3-8F6812556A34}" srcOrd="8" destOrd="0" presId="urn:microsoft.com/office/officeart/2005/8/layout/radial6"/>
    <dgm:cxn modelId="{5D294005-7F0C-4E5F-8266-FA3DC9E57904}" type="presParOf" srcId="{3879D05C-6BD6-47E0-B23B-22F50749CC7E}" destId="{1A7D1839-91CB-4A05-823C-9EA60D5613AF}" srcOrd="9" destOrd="0" presId="urn:microsoft.com/office/officeart/2005/8/layout/radial6"/>
    <dgm:cxn modelId="{1FDA1C6B-8948-4F12-96B9-64A7D0B332DC}" type="presParOf" srcId="{3879D05C-6BD6-47E0-B23B-22F50749CC7E}" destId="{1147A265-06DC-46C5-B801-EE61A2B94D63}" srcOrd="10" destOrd="0" presId="urn:microsoft.com/office/officeart/2005/8/layout/radial6"/>
    <dgm:cxn modelId="{96C13AD8-8651-4105-8313-2F1986D700AD}" type="presParOf" srcId="{3879D05C-6BD6-47E0-B23B-22F50749CC7E}" destId="{56923DE4-FD25-4779-BB8A-1C7FA79517D1}" srcOrd="11" destOrd="0" presId="urn:microsoft.com/office/officeart/2005/8/layout/radial6"/>
    <dgm:cxn modelId="{924EDCF7-ED28-4F58-92EE-CDCC149B23BC}" type="presParOf" srcId="{3879D05C-6BD6-47E0-B23B-22F50749CC7E}" destId="{1A95D0A8-28CB-4628-924F-8FA267B3DF54}" srcOrd="12" destOrd="0" presId="urn:microsoft.com/office/officeart/2005/8/layout/radial6"/>
    <dgm:cxn modelId="{38BA17FD-CAA4-4C66-9963-562842326ADE}" type="presParOf" srcId="{3879D05C-6BD6-47E0-B23B-22F50749CC7E}" destId="{325D2913-4625-4DAE-8299-9364E6FCC238}" srcOrd="13" destOrd="0" presId="urn:microsoft.com/office/officeart/2005/8/layout/radial6"/>
    <dgm:cxn modelId="{745867A6-3F2A-42DB-A8A6-0E256A81753B}" type="presParOf" srcId="{3879D05C-6BD6-47E0-B23B-22F50749CC7E}" destId="{4CB742EE-7B9D-4A00-AAE0-16274750DB62}" srcOrd="14" destOrd="0" presId="urn:microsoft.com/office/officeart/2005/8/layout/radial6"/>
    <dgm:cxn modelId="{1659DC0E-EE73-4695-A4CE-5BE7A04FB816}" type="presParOf" srcId="{3879D05C-6BD6-47E0-B23B-22F50749CC7E}" destId="{A38DA197-E90B-4FA6-AD3E-BBAD50C6586C}" srcOrd="15" destOrd="0" presId="urn:microsoft.com/office/officeart/2005/8/layout/radial6"/>
    <dgm:cxn modelId="{66AC5526-6B1F-46EB-B252-08BD7ADB22DB}" type="presParOf" srcId="{3879D05C-6BD6-47E0-B23B-22F50749CC7E}" destId="{568F42C0-C30A-4A5F-9B5B-DC4B38571FE5}" srcOrd="16" destOrd="0" presId="urn:microsoft.com/office/officeart/2005/8/layout/radial6"/>
    <dgm:cxn modelId="{EE2D4BCF-FC99-4534-B04A-73E1148B6EDF}" type="presParOf" srcId="{3879D05C-6BD6-47E0-B23B-22F50749CC7E}" destId="{4F2F8F04-7C2F-4831-8A03-DD79B22B04A6}" srcOrd="17" destOrd="0" presId="urn:microsoft.com/office/officeart/2005/8/layout/radial6"/>
    <dgm:cxn modelId="{E5462A12-DF4B-47B7-B165-C77CF96060FD}" type="presParOf" srcId="{3879D05C-6BD6-47E0-B23B-22F50749CC7E}" destId="{4F60D255-B5F6-4019-AE45-2691813278AE}" srcOrd="18" destOrd="0" presId="urn:microsoft.com/office/officeart/2005/8/layout/radial6"/>
    <dgm:cxn modelId="{7D0B8B56-D61F-437A-A06C-354F0625358F}" type="presParOf" srcId="{3879D05C-6BD6-47E0-B23B-22F50749CC7E}" destId="{98D549CF-3D43-4933-915B-0CDFD40EE1E7}" srcOrd="19" destOrd="0" presId="urn:microsoft.com/office/officeart/2005/8/layout/radial6"/>
    <dgm:cxn modelId="{655BF95D-13E0-44D0-8806-204CB088B605}" type="presParOf" srcId="{3879D05C-6BD6-47E0-B23B-22F50749CC7E}" destId="{82B2E967-65CE-4627-A2A1-6806ED6CBDD7}" srcOrd="20" destOrd="0" presId="urn:microsoft.com/office/officeart/2005/8/layout/radial6"/>
    <dgm:cxn modelId="{4732B197-AB47-45B8-B340-D3810B34880D}" type="presParOf" srcId="{3879D05C-6BD6-47E0-B23B-22F50749CC7E}" destId="{E18EF65C-CDCA-414E-A765-628C6F1F072C}"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F5FE22-3AED-4BEC-80D6-54ECCED69198}"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s-ES"/>
        </a:p>
      </dgm:t>
    </dgm:pt>
    <dgm:pt modelId="{798073F9-D4D7-4DDF-AA82-B6E5A389D56D}" type="pres">
      <dgm:prSet presAssocID="{95F5FE22-3AED-4BEC-80D6-54ECCED69198}" presName="Name0" presStyleCnt="0">
        <dgm:presLayoutVars>
          <dgm:dir/>
          <dgm:animLvl val="lvl"/>
          <dgm:resizeHandles val="exact"/>
        </dgm:presLayoutVars>
      </dgm:prSet>
      <dgm:spPr/>
      <dgm:t>
        <a:bodyPr/>
        <a:lstStyle/>
        <a:p>
          <a:endParaRPr lang="es-CO"/>
        </a:p>
      </dgm:t>
    </dgm:pt>
  </dgm:ptLst>
  <dgm:cxnLst>
    <dgm:cxn modelId="{2D16F437-C705-4B78-BF56-86A0EB06BB72}" type="presOf" srcId="{95F5FE22-3AED-4BEC-80D6-54ECCED69198}" destId="{798073F9-D4D7-4DDF-AA82-B6E5A389D56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DBB025-E988-48EB-BD46-028710D85E8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CO"/>
        </a:p>
      </dgm:t>
    </dgm:pt>
    <dgm:pt modelId="{0827AE2F-B44F-4DE2-814B-DD4F3952FF87}">
      <dgm:prSet phldrT="[Texto]" custT="1"/>
      <dgm:spPr>
        <a:solidFill>
          <a:schemeClr val="accent2"/>
        </a:solidFill>
      </dgm:spPr>
      <dgm:t>
        <a:bodyPr/>
        <a:lstStyle/>
        <a:p>
          <a:r>
            <a:rPr lang="es-CO" sz="1800" b="1" dirty="0" smtClean="0"/>
            <a:t>Objetivo General</a:t>
          </a:r>
          <a:endParaRPr lang="es-CO" sz="1800" b="1" dirty="0"/>
        </a:p>
      </dgm:t>
    </dgm:pt>
    <dgm:pt modelId="{D74A694A-0B48-4A2D-922B-BB7096C81405}" type="parTrans" cxnId="{FA5FF473-8762-4FB2-98B3-F66DC1252973}">
      <dgm:prSet/>
      <dgm:spPr/>
      <dgm:t>
        <a:bodyPr/>
        <a:lstStyle/>
        <a:p>
          <a:endParaRPr lang="es-CO"/>
        </a:p>
      </dgm:t>
    </dgm:pt>
    <dgm:pt modelId="{C4D0BBEE-E60A-4AD4-8560-055748590E89}" type="sibTrans" cxnId="{FA5FF473-8762-4FB2-98B3-F66DC1252973}">
      <dgm:prSet/>
      <dgm:spPr/>
      <dgm:t>
        <a:bodyPr/>
        <a:lstStyle/>
        <a:p>
          <a:endParaRPr lang="es-CO"/>
        </a:p>
      </dgm:t>
    </dgm:pt>
    <dgm:pt modelId="{3E8D14DD-2329-4108-83D3-8CD61D63196C}">
      <dgm:prSet phldrT="[Texto]" custT="1"/>
      <dgm:spPr>
        <a:solidFill>
          <a:schemeClr val="bg1">
            <a:lumMod val="75000"/>
            <a:alpha val="90000"/>
          </a:schemeClr>
        </a:solidFill>
      </dgm:spPr>
      <dgm:t>
        <a:bodyPr/>
        <a:lstStyle/>
        <a:p>
          <a:pPr algn="just"/>
          <a:r>
            <a:rPr lang="es-CO" sz="1600" b="1" dirty="0" smtClean="0"/>
            <a:t>Establecer</a:t>
          </a:r>
          <a:r>
            <a:rPr lang="es-CO" sz="1600" dirty="0" smtClean="0"/>
            <a:t> la relación entre los  diversos contextos educativos de interacción y el aprendizaje de los niños en la primera infancia.</a:t>
          </a:r>
          <a:endParaRPr lang="es-CO" sz="1600" dirty="0"/>
        </a:p>
      </dgm:t>
    </dgm:pt>
    <dgm:pt modelId="{8AEB640B-B2EA-4220-9F67-9A5ACC21F43B}" type="parTrans" cxnId="{C7E91BE4-ACD2-43C5-9F65-FD52461A602A}">
      <dgm:prSet/>
      <dgm:spPr/>
      <dgm:t>
        <a:bodyPr/>
        <a:lstStyle/>
        <a:p>
          <a:endParaRPr lang="es-CO"/>
        </a:p>
      </dgm:t>
    </dgm:pt>
    <dgm:pt modelId="{EF95BC5C-AED9-477C-A850-CDA38EC37315}" type="sibTrans" cxnId="{C7E91BE4-ACD2-43C5-9F65-FD52461A602A}">
      <dgm:prSet/>
      <dgm:spPr/>
      <dgm:t>
        <a:bodyPr/>
        <a:lstStyle/>
        <a:p>
          <a:endParaRPr lang="es-CO"/>
        </a:p>
      </dgm:t>
    </dgm:pt>
    <dgm:pt modelId="{D95A12AE-9DE5-40CA-9404-19BB03C16446}">
      <dgm:prSet custT="1"/>
      <dgm:spPr/>
      <dgm:t>
        <a:bodyPr/>
        <a:lstStyle/>
        <a:p>
          <a:pPr algn="l"/>
          <a:endParaRPr lang="es-CO" sz="2000" dirty="0"/>
        </a:p>
      </dgm:t>
    </dgm:pt>
    <dgm:pt modelId="{95172167-9ED6-4907-B616-C699AF3B8F39}" type="parTrans" cxnId="{78191CE9-848C-4279-AF07-81B45ECA4D53}">
      <dgm:prSet/>
      <dgm:spPr/>
      <dgm:t>
        <a:bodyPr/>
        <a:lstStyle/>
        <a:p>
          <a:endParaRPr lang="es-CO"/>
        </a:p>
      </dgm:t>
    </dgm:pt>
    <dgm:pt modelId="{D0A72D48-89E1-4436-8FB6-C733FBAC448E}" type="sibTrans" cxnId="{78191CE9-848C-4279-AF07-81B45ECA4D53}">
      <dgm:prSet/>
      <dgm:spPr/>
      <dgm:t>
        <a:bodyPr/>
        <a:lstStyle/>
        <a:p>
          <a:endParaRPr lang="es-CO"/>
        </a:p>
      </dgm:t>
    </dgm:pt>
    <dgm:pt modelId="{323ACBDC-FCB9-4FE2-96B2-CBE5CCC493E9}">
      <dgm:prSet phldrT="[Texto]" custT="1"/>
      <dgm:spPr>
        <a:solidFill>
          <a:schemeClr val="accent2"/>
        </a:solidFill>
      </dgm:spPr>
      <dgm:t>
        <a:bodyPr/>
        <a:lstStyle/>
        <a:p>
          <a:r>
            <a:rPr lang="es-CO" sz="1800" b="1" dirty="0" smtClean="0"/>
            <a:t>Objetivos Específicos</a:t>
          </a:r>
          <a:endParaRPr lang="es-CO" sz="1800" b="1" dirty="0"/>
        </a:p>
      </dgm:t>
    </dgm:pt>
    <dgm:pt modelId="{D75246CD-4801-43E6-967F-04853E2D5727}" type="parTrans" cxnId="{8550F95B-7B1E-4848-959F-D2C4EAC5D9C1}">
      <dgm:prSet/>
      <dgm:spPr/>
      <dgm:t>
        <a:bodyPr/>
        <a:lstStyle/>
        <a:p>
          <a:endParaRPr lang="es-CO"/>
        </a:p>
      </dgm:t>
    </dgm:pt>
    <dgm:pt modelId="{7864B351-23C4-42BA-8F9B-23436904C579}" type="sibTrans" cxnId="{8550F95B-7B1E-4848-959F-D2C4EAC5D9C1}">
      <dgm:prSet/>
      <dgm:spPr/>
      <dgm:t>
        <a:bodyPr/>
        <a:lstStyle/>
        <a:p>
          <a:endParaRPr lang="es-CO"/>
        </a:p>
      </dgm:t>
    </dgm:pt>
    <dgm:pt modelId="{7B3C67FA-0562-431B-AFD4-3354534F191E}">
      <dgm:prSet custT="1"/>
      <dgm:spPr>
        <a:solidFill>
          <a:schemeClr val="bg1">
            <a:lumMod val="75000"/>
            <a:alpha val="90000"/>
          </a:schemeClr>
        </a:solidFill>
      </dgm:spPr>
      <dgm:t>
        <a:bodyPr/>
        <a:lstStyle/>
        <a:p>
          <a:pPr algn="just"/>
          <a:r>
            <a:rPr lang="es-CO" sz="1600" b="1" dirty="0" smtClean="0"/>
            <a:t>Determinar</a:t>
          </a:r>
          <a:r>
            <a:rPr lang="es-CO" sz="1600" dirty="0" smtClean="0"/>
            <a:t> la  importancia de  los  diversos contextos educativos de interacción en el aprendizaje de  los niños en la primera infancia.</a:t>
          </a:r>
          <a:endParaRPr lang="es-CO" sz="1600" dirty="0"/>
        </a:p>
      </dgm:t>
    </dgm:pt>
    <dgm:pt modelId="{709B03CF-5401-4019-9DB1-96A4F500639A}" type="parTrans" cxnId="{31003942-211F-4802-9E05-370AE026E3E3}">
      <dgm:prSet/>
      <dgm:spPr/>
      <dgm:t>
        <a:bodyPr/>
        <a:lstStyle/>
        <a:p>
          <a:endParaRPr lang="es-CO"/>
        </a:p>
      </dgm:t>
    </dgm:pt>
    <dgm:pt modelId="{89E89DC6-F921-4DB1-919F-DD62593AC040}" type="sibTrans" cxnId="{31003942-211F-4802-9E05-370AE026E3E3}">
      <dgm:prSet/>
      <dgm:spPr/>
      <dgm:t>
        <a:bodyPr/>
        <a:lstStyle/>
        <a:p>
          <a:endParaRPr lang="es-CO"/>
        </a:p>
      </dgm:t>
    </dgm:pt>
    <dgm:pt modelId="{97797136-53A1-47C1-A667-20E4940A3AC6}">
      <dgm:prSet custT="1"/>
      <dgm:spPr>
        <a:solidFill>
          <a:schemeClr val="bg1">
            <a:lumMod val="75000"/>
            <a:alpha val="90000"/>
          </a:schemeClr>
        </a:solidFill>
      </dgm:spPr>
      <dgm:t>
        <a:bodyPr/>
        <a:lstStyle/>
        <a:p>
          <a:pPr algn="just"/>
          <a:r>
            <a:rPr lang="es-CO" sz="1600" b="1" dirty="0" smtClean="0"/>
            <a:t>Definir</a:t>
          </a:r>
          <a:r>
            <a:rPr lang="es-CO" sz="1600" dirty="0" smtClean="0"/>
            <a:t> de  qué manera los contextos educativos de interacción favorecen los procesos de enseñanza-aprendizaje en los niños de la primera infancia.</a:t>
          </a:r>
          <a:endParaRPr lang="es-CO" sz="1600" dirty="0"/>
        </a:p>
      </dgm:t>
    </dgm:pt>
    <dgm:pt modelId="{F2D6E531-0A8D-4097-AC34-63EFFE2EFEE2}" type="parTrans" cxnId="{1A2A0F94-8DD7-464F-A285-4D7C172FA170}">
      <dgm:prSet/>
      <dgm:spPr/>
      <dgm:t>
        <a:bodyPr/>
        <a:lstStyle/>
        <a:p>
          <a:endParaRPr lang="es-CO"/>
        </a:p>
      </dgm:t>
    </dgm:pt>
    <dgm:pt modelId="{C68A65D6-05E5-420B-A4EE-D8A9A0C47393}" type="sibTrans" cxnId="{1A2A0F94-8DD7-464F-A285-4D7C172FA170}">
      <dgm:prSet/>
      <dgm:spPr/>
      <dgm:t>
        <a:bodyPr/>
        <a:lstStyle/>
        <a:p>
          <a:endParaRPr lang="es-CO"/>
        </a:p>
      </dgm:t>
    </dgm:pt>
    <dgm:pt modelId="{B29F0D1D-212D-4ECC-9D4B-8B25FCF12277}">
      <dgm:prSet phldrT="[Texto]" custT="1"/>
      <dgm:spPr>
        <a:solidFill>
          <a:schemeClr val="bg1">
            <a:lumMod val="75000"/>
            <a:alpha val="90000"/>
          </a:schemeClr>
        </a:solidFill>
      </dgm:spPr>
      <dgm:t>
        <a:bodyPr/>
        <a:lstStyle/>
        <a:p>
          <a:pPr algn="just"/>
          <a:endParaRPr lang="es-CO" sz="1600" dirty="0"/>
        </a:p>
      </dgm:t>
    </dgm:pt>
    <dgm:pt modelId="{82706FE9-129D-41D2-8752-4779709570E9}" type="parTrans" cxnId="{5BBCD9C8-9E3A-4E75-8FAB-EE25E9CCF880}">
      <dgm:prSet/>
      <dgm:spPr/>
    </dgm:pt>
    <dgm:pt modelId="{FA88EF35-926A-478B-80CB-C8A9C4736CB1}" type="sibTrans" cxnId="{5BBCD9C8-9E3A-4E75-8FAB-EE25E9CCF880}">
      <dgm:prSet/>
      <dgm:spPr/>
    </dgm:pt>
    <dgm:pt modelId="{E28DFFB3-6313-40DF-A62E-E3CFCCF181DD}">
      <dgm:prSet custT="1"/>
      <dgm:spPr>
        <a:solidFill>
          <a:schemeClr val="bg1">
            <a:lumMod val="75000"/>
            <a:alpha val="90000"/>
          </a:schemeClr>
        </a:solidFill>
      </dgm:spPr>
      <dgm:t>
        <a:bodyPr/>
        <a:lstStyle/>
        <a:p>
          <a:pPr algn="just"/>
          <a:r>
            <a:rPr lang="es-CO" sz="1600" b="1" dirty="0" smtClean="0"/>
            <a:t>Conceptuar </a:t>
          </a:r>
          <a:r>
            <a:rPr lang="es-CO" sz="1600" dirty="0" smtClean="0"/>
            <a:t>respecto a   los diversos  contextos educativos de interacción.</a:t>
          </a:r>
          <a:endParaRPr lang="es-CO" sz="1600" dirty="0"/>
        </a:p>
      </dgm:t>
    </dgm:pt>
    <dgm:pt modelId="{82CC8519-A0DB-4315-A869-5EAB45C48956}" type="parTrans" cxnId="{51A99561-B9D4-4174-86E0-3B0B680132A2}">
      <dgm:prSet/>
      <dgm:spPr/>
    </dgm:pt>
    <dgm:pt modelId="{654C98A0-80A0-4C8A-A80C-3FC15BD84A4F}" type="sibTrans" cxnId="{51A99561-B9D4-4174-86E0-3B0B680132A2}">
      <dgm:prSet/>
      <dgm:spPr/>
    </dgm:pt>
    <dgm:pt modelId="{5691FE95-3765-45D3-A06B-04E8641AAEFE}" type="pres">
      <dgm:prSet presAssocID="{54DBB025-E988-48EB-BD46-028710D85E83}" presName="Name0" presStyleCnt="0">
        <dgm:presLayoutVars>
          <dgm:dir/>
          <dgm:animLvl val="lvl"/>
          <dgm:resizeHandles/>
        </dgm:presLayoutVars>
      </dgm:prSet>
      <dgm:spPr/>
      <dgm:t>
        <a:bodyPr/>
        <a:lstStyle/>
        <a:p>
          <a:endParaRPr lang="es-CO"/>
        </a:p>
      </dgm:t>
    </dgm:pt>
    <dgm:pt modelId="{64639FBE-D852-42A8-8171-A347E4C2824E}" type="pres">
      <dgm:prSet presAssocID="{0827AE2F-B44F-4DE2-814B-DD4F3952FF87}" presName="linNode" presStyleCnt="0"/>
      <dgm:spPr/>
      <dgm:t>
        <a:bodyPr/>
        <a:lstStyle/>
        <a:p>
          <a:endParaRPr lang="es-CO"/>
        </a:p>
      </dgm:t>
    </dgm:pt>
    <dgm:pt modelId="{B9AED7AD-EA90-4492-A4AA-F475C6BE8808}" type="pres">
      <dgm:prSet presAssocID="{0827AE2F-B44F-4DE2-814B-DD4F3952FF87}" presName="parentShp" presStyleLbl="node1" presStyleIdx="0" presStyleCnt="2" custLinFactNeighborX="676">
        <dgm:presLayoutVars>
          <dgm:bulletEnabled val="1"/>
        </dgm:presLayoutVars>
      </dgm:prSet>
      <dgm:spPr/>
      <dgm:t>
        <a:bodyPr/>
        <a:lstStyle/>
        <a:p>
          <a:endParaRPr lang="es-CO"/>
        </a:p>
      </dgm:t>
    </dgm:pt>
    <dgm:pt modelId="{B7E958B1-4B84-44D8-8B39-3B6700F58EDD}" type="pres">
      <dgm:prSet presAssocID="{0827AE2F-B44F-4DE2-814B-DD4F3952FF87}" presName="childShp" presStyleLbl="bgAccFollowNode1" presStyleIdx="0" presStyleCnt="2" custLinFactNeighborX="1843" custLinFactNeighborY="-122">
        <dgm:presLayoutVars>
          <dgm:bulletEnabled val="1"/>
        </dgm:presLayoutVars>
      </dgm:prSet>
      <dgm:spPr/>
      <dgm:t>
        <a:bodyPr/>
        <a:lstStyle/>
        <a:p>
          <a:endParaRPr lang="es-CO"/>
        </a:p>
      </dgm:t>
    </dgm:pt>
    <dgm:pt modelId="{5B5F53EE-F673-4679-A374-E42C9194CE96}" type="pres">
      <dgm:prSet presAssocID="{C4D0BBEE-E60A-4AD4-8560-055748590E89}" presName="spacing" presStyleCnt="0"/>
      <dgm:spPr/>
      <dgm:t>
        <a:bodyPr/>
        <a:lstStyle/>
        <a:p>
          <a:endParaRPr lang="es-CO"/>
        </a:p>
      </dgm:t>
    </dgm:pt>
    <dgm:pt modelId="{5E128B2E-5868-4D05-9D77-E638075C16E2}" type="pres">
      <dgm:prSet presAssocID="{323ACBDC-FCB9-4FE2-96B2-CBE5CCC493E9}" presName="linNode" presStyleCnt="0"/>
      <dgm:spPr/>
      <dgm:t>
        <a:bodyPr/>
        <a:lstStyle/>
        <a:p>
          <a:endParaRPr lang="es-CO"/>
        </a:p>
      </dgm:t>
    </dgm:pt>
    <dgm:pt modelId="{ECF975E8-4038-400C-97FA-B70C448395CA}" type="pres">
      <dgm:prSet presAssocID="{323ACBDC-FCB9-4FE2-96B2-CBE5CCC493E9}" presName="parentShp" presStyleLbl="node1" presStyleIdx="1" presStyleCnt="2" custScaleX="91963" custScaleY="133389" custLinFactNeighborX="2141" custLinFactNeighborY="2846">
        <dgm:presLayoutVars>
          <dgm:bulletEnabled val="1"/>
        </dgm:presLayoutVars>
      </dgm:prSet>
      <dgm:spPr/>
      <dgm:t>
        <a:bodyPr/>
        <a:lstStyle/>
        <a:p>
          <a:endParaRPr lang="es-CO"/>
        </a:p>
      </dgm:t>
    </dgm:pt>
    <dgm:pt modelId="{80CE26B4-2CB0-4C4E-9E4A-BB05302C95C0}" type="pres">
      <dgm:prSet presAssocID="{323ACBDC-FCB9-4FE2-96B2-CBE5CCC493E9}" presName="childShp" presStyleLbl="bgAccFollowNode1" presStyleIdx="1" presStyleCnt="2" custScaleX="113964" custScaleY="141045" custLinFactNeighborX="5890" custLinFactNeighborY="-3943">
        <dgm:presLayoutVars>
          <dgm:bulletEnabled val="1"/>
        </dgm:presLayoutVars>
      </dgm:prSet>
      <dgm:spPr/>
      <dgm:t>
        <a:bodyPr/>
        <a:lstStyle/>
        <a:p>
          <a:endParaRPr lang="es-CO"/>
        </a:p>
      </dgm:t>
    </dgm:pt>
  </dgm:ptLst>
  <dgm:cxnLst>
    <dgm:cxn modelId="{FA5FF473-8762-4FB2-98B3-F66DC1252973}" srcId="{54DBB025-E988-48EB-BD46-028710D85E83}" destId="{0827AE2F-B44F-4DE2-814B-DD4F3952FF87}" srcOrd="0" destOrd="0" parTransId="{D74A694A-0B48-4A2D-922B-BB7096C81405}" sibTransId="{C4D0BBEE-E60A-4AD4-8560-055748590E89}"/>
    <dgm:cxn modelId="{78191CE9-848C-4279-AF07-81B45ECA4D53}" srcId="{0827AE2F-B44F-4DE2-814B-DD4F3952FF87}" destId="{D95A12AE-9DE5-40CA-9404-19BB03C16446}" srcOrd="2" destOrd="0" parTransId="{95172167-9ED6-4907-B616-C699AF3B8F39}" sibTransId="{D0A72D48-89E1-4436-8FB6-C733FBAC448E}"/>
    <dgm:cxn modelId="{8550F95B-7B1E-4848-959F-D2C4EAC5D9C1}" srcId="{54DBB025-E988-48EB-BD46-028710D85E83}" destId="{323ACBDC-FCB9-4FE2-96B2-CBE5CCC493E9}" srcOrd="1" destOrd="0" parTransId="{D75246CD-4801-43E6-967F-04853E2D5727}" sibTransId="{7864B351-23C4-42BA-8F9B-23436904C579}"/>
    <dgm:cxn modelId="{B2B413D1-DC3D-46F2-B12C-96FB02A2DC32}" type="presOf" srcId="{D95A12AE-9DE5-40CA-9404-19BB03C16446}" destId="{B7E958B1-4B84-44D8-8B39-3B6700F58EDD}" srcOrd="0" destOrd="2" presId="urn:microsoft.com/office/officeart/2005/8/layout/vList6"/>
    <dgm:cxn modelId="{F806FFFE-5F0A-49F4-93B6-5672A1DB6CA7}" type="presOf" srcId="{B29F0D1D-212D-4ECC-9D4B-8B25FCF12277}" destId="{B7E958B1-4B84-44D8-8B39-3B6700F58EDD}" srcOrd="0" destOrd="0" presId="urn:microsoft.com/office/officeart/2005/8/layout/vList6"/>
    <dgm:cxn modelId="{17ABBF67-ED5B-4664-B103-60B6D9F8EFA7}" type="presOf" srcId="{323ACBDC-FCB9-4FE2-96B2-CBE5CCC493E9}" destId="{ECF975E8-4038-400C-97FA-B70C448395CA}" srcOrd="0" destOrd="0" presId="urn:microsoft.com/office/officeart/2005/8/layout/vList6"/>
    <dgm:cxn modelId="{5BBCD9C8-9E3A-4E75-8FAB-EE25E9CCF880}" srcId="{0827AE2F-B44F-4DE2-814B-DD4F3952FF87}" destId="{B29F0D1D-212D-4ECC-9D4B-8B25FCF12277}" srcOrd="0" destOrd="0" parTransId="{82706FE9-129D-41D2-8752-4779709570E9}" sibTransId="{FA88EF35-926A-478B-80CB-C8A9C4736CB1}"/>
    <dgm:cxn modelId="{97AD39CA-FF44-4C78-8A97-CBF28BE68990}" type="presOf" srcId="{E28DFFB3-6313-40DF-A62E-E3CFCCF181DD}" destId="{80CE26B4-2CB0-4C4E-9E4A-BB05302C95C0}" srcOrd="0" destOrd="0" presId="urn:microsoft.com/office/officeart/2005/8/layout/vList6"/>
    <dgm:cxn modelId="{31003942-211F-4802-9E05-370AE026E3E3}" srcId="{323ACBDC-FCB9-4FE2-96B2-CBE5CCC493E9}" destId="{7B3C67FA-0562-431B-AFD4-3354534F191E}" srcOrd="1" destOrd="0" parTransId="{709B03CF-5401-4019-9DB1-96A4F500639A}" sibTransId="{89E89DC6-F921-4DB1-919F-DD62593AC040}"/>
    <dgm:cxn modelId="{C7E91BE4-ACD2-43C5-9F65-FD52461A602A}" srcId="{0827AE2F-B44F-4DE2-814B-DD4F3952FF87}" destId="{3E8D14DD-2329-4108-83D3-8CD61D63196C}" srcOrd="1" destOrd="0" parTransId="{8AEB640B-B2EA-4220-9F67-9A5ACC21F43B}" sibTransId="{EF95BC5C-AED9-477C-A850-CDA38EC37315}"/>
    <dgm:cxn modelId="{EF46BF4D-3847-4ABD-96EC-78A7096BB71B}" type="presOf" srcId="{3E8D14DD-2329-4108-83D3-8CD61D63196C}" destId="{B7E958B1-4B84-44D8-8B39-3B6700F58EDD}" srcOrd="0" destOrd="1" presId="urn:microsoft.com/office/officeart/2005/8/layout/vList6"/>
    <dgm:cxn modelId="{51A99561-B9D4-4174-86E0-3B0B680132A2}" srcId="{323ACBDC-FCB9-4FE2-96B2-CBE5CCC493E9}" destId="{E28DFFB3-6313-40DF-A62E-E3CFCCF181DD}" srcOrd="0" destOrd="0" parTransId="{82CC8519-A0DB-4315-A869-5EAB45C48956}" sibTransId="{654C98A0-80A0-4C8A-A80C-3FC15BD84A4F}"/>
    <dgm:cxn modelId="{E4B22B39-F67E-42BA-B981-8C6BF5472A14}" type="presOf" srcId="{7B3C67FA-0562-431B-AFD4-3354534F191E}" destId="{80CE26B4-2CB0-4C4E-9E4A-BB05302C95C0}" srcOrd="0" destOrd="1" presId="urn:microsoft.com/office/officeart/2005/8/layout/vList6"/>
    <dgm:cxn modelId="{1A2A0F94-8DD7-464F-A285-4D7C172FA170}" srcId="{323ACBDC-FCB9-4FE2-96B2-CBE5CCC493E9}" destId="{97797136-53A1-47C1-A667-20E4940A3AC6}" srcOrd="2" destOrd="0" parTransId="{F2D6E531-0A8D-4097-AC34-63EFFE2EFEE2}" sibTransId="{C68A65D6-05E5-420B-A4EE-D8A9A0C47393}"/>
    <dgm:cxn modelId="{054988A6-C6DA-4C2C-9B8C-AE74A7EAE8C7}" type="presOf" srcId="{0827AE2F-B44F-4DE2-814B-DD4F3952FF87}" destId="{B9AED7AD-EA90-4492-A4AA-F475C6BE8808}" srcOrd="0" destOrd="0" presId="urn:microsoft.com/office/officeart/2005/8/layout/vList6"/>
    <dgm:cxn modelId="{35CE0F8A-40D7-4BAD-88A1-5FFE35F57217}" type="presOf" srcId="{54DBB025-E988-48EB-BD46-028710D85E83}" destId="{5691FE95-3765-45D3-A06B-04E8641AAEFE}" srcOrd="0" destOrd="0" presId="urn:microsoft.com/office/officeart/2005/8/layout/vList6"/>
    <dgm:cxn modelId="{DAEB6F3C-67CA-4637-ADF8-BB3AFCB6241D}" type="presOf" srcId="{97797136-53A1-47C1-A667-20E4940A3AC6}" destId="{80CE26B4-2CB0-4C4E-9E4A-BB05302C95C0}" srcOrd="0" destOrd="2" presId="urn:microsoft.com/office/officeart/2005/8/layout/vList6"/>
    <dgm:cxn modelId="{5E536524-31E3-4D64-84B2-04760B0BE3C0}" type="presParOf" srcId="{5691FE95-3765-45D3-A06B-04E8641AAEFE}" destId="{64639FBE-D852-42A8-8171-A347E4C2824E}" srcOrd="0" destOrd="0" presId="urn:microsoft.com/office/officeart/2005/8/layout/vList6"/>
    <dgm:cxn modelId="{12A6FB45-B895-43E8-A76C-70BBB7B48FB6}" type="presParOf" srcId="{64639FBE-D852-42A8-8171-A347E4C2824E}" destId="{B9AED7AD-EA90-4492-A4AA-F475C6BE8808}" srcOrd="0" destOrd="0" presId="urn:microsoft.com/office/officeart/2005/8/layout/vList6"/>
    <dgm:cxn modelId="{921663DF-5FB3-4143-A8BF-5C676D63998F}" type="presParOf" srcId="{64639FBE-D852-42A8-8171-A347E4C2824E}" destId="{B7E958B1-4B84-44D8-8B39-3B6700F58EDD}" srcOrd="1" destOrd="0" presId="urn:microsoft.com/office/officeart/2005/8/layout/vList6"/>
    <dgm:cxn modelId="{ECD1A0D6-F5BE-4551-B039-DB63AA449822}" type="presParOf" srcId="{5691FE95-3765-45D3-A06B-04E8641AAEFE}" destId="{5B5F53EE-F673-4679-A374-E42C9194CE96}" srcOrd="1" destOrd="0" presId="urn:microsoft.com/office/officeart/2005/8/layout/vList6"/>
    <dgm:cxn modelId="{49C98CF4-A9D4-4F6B-9503-96DC59FF5B68}" type="presParOf" srcId="{5691FE95-3765-45D3-A06B-04E8641AAEFE}" destId="{5E128B2E-5868-4D05-9D77-E638075C16E2}" srcOrd="2" destOrd="0" presId="urn:microsoft.com/office/officeart/2005/8/layout/vList6"/>
    <dgm:cxn modelId="{64835F4D-0C17-4413-968B-B2D0B6FB7ED4}" type="presParOf" srcId="{5E128B2E-5868-4D05-9D77-E638075C16E2}" destId="{ECF975E8-4038-400C-97FA-B70C448395CA}" srcOrd="0" destOrd="0" presId="urn:microsoft.com/office/officeart/2005/8/layout/vList6"/>
    <dgm:cxn modelId="{74C152D2-5278-40D5-9783-A1B382D93169}" type="presParOf" srcId="{5E128B2E-5868-4D05-9D77-E638075C16E2}" destId="{80CE26B4-2CB0-4C4E-9E4A-BB05302C95C0}" srcOrd="1"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EF65C-CDCA-414E-A765-628C6F1F072C}">
      <dsp:nvSpPr>
        <dsp:cNvPr id="0" name=""/>
        <dsp:cNvSpPr/>
      </dsp:nvSpPr>
      <dsp:spPr>
        <a:xfrm>
          <a:off x="948705" y="546687"/>
          <a:ext cx="4963749" cy="4963749"/>
        </a:xfrm>
        <a:prstGeom prst="blockArc">
          <a:avLst>
            <a:gd name="adj1" fmla="val 13639659"/>
            <a:gd name="adj2" fmla="val 16983490"/>
            <a:gd name="adj3" fmla="val 390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60D255-B5F6-4019-AE45-2691813278AE}">
      <dsp:nvSpPr>
        <dsp:cNvPr id="0" name=""/>
        <dsp:cNvSpPr/>
      </dsp:nvSpPr>
      <dsp:spPr>
        <a:xfrm>
          <a:off x="1142592" y="346209"/>
          <a:ext cx="4963749" cy="4963749"/>
        </a:xfrm>
        <a:prstGeom prst="blockArc">
          <a:avLst>
            <a:gd name="adj1" fmla="val 9968306"/>
            <a:gd name="adj2" fmla="val 13245440"/>
            <a:gd name="adj3" fmla="val 390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8DA197-E90B-4FA6-AD3E-BBAD50C6586C}">
      <dsp:nvSpPr>
        <dsp:cNvPr id="0" name=""/>
        <dsp:cNvSpPr/>
      </dsp:nvSpPr>
      <dsp:spPr>
        <a:xfrm>
          <a:off x="1200979" y="683054"/>
          <a:ext cx="4963749" cy="4963749"/>
        </a:xfrm>
        <a:prstGeom prst="blockArc">
          <a:avLst>
            <a:gd name="adj1" fmla="val 7243499"/>
            <a:gd name="adj2" fmla="val 10451668"/>
            <a:gd name="adj3" fmla="val 390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95D0A8-28CB-4628-924F-8FA267B3DF54}">
      <dsp:nvSpPr>
        <dsp:cNvPr id="0" name=""/>
        <dsp:cNvSpPr/>
      </dsp:nvSpPr>
      <dsp:spPr>
        <a:xfrm>
          <a:off x="1437985" y="843498"/>
          <a:ext cx="4963749" cy="4963749"/>
        </a:xfrm>
        <a:prstGeom prst="blockArc">
          <a:avLst>
            <a:gd name="adj1" fmla="val 3215776"/>
            <a:gd name="adj2" fmla="val 7648061"/>
            <a:gd name="adj3" fmla="val 390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7D1839-91CB-4A05-823C-9EA60D5613AF}">
      <dsp:nvSpPr>
        <dsp:cNvPr id="0" name=""/>
        <dsp:cNvSpPr/>
      </dsp:nvSpPr>
      <dsp:spPr>
        <a:xfrm>
          <a:off x="2123439" y="489930"/>
          <a:ext cx="4963749" cy="4963749"/>
        </a:xfrm>
        <a:prstGeom prst="blockArc">
          <a:avLst>
            <a:gd name="adj1" fmla="val 561333"/>
            <a:gd name="adj2" fmla="val 4309977"/>
            <a:gd name="adj3" fmla="val 390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A6DD7F-1E58-47BC-A763-2B77E9FF76C2}">
      <dsp:nvSpPr>
        <dsp:cNvPr id="0" name=""/>
        <dsp:cNvSpPr/>
      </dsp:nvSpPr>
      <dsp:spPr>
        <a:xfrm>
          <a:off x="2142445" y="388124"/>
          <a:ext cx="4963749" cy="4963749"/>
        </a:xfrm>
        <a:prstGeom prst="blockArc">
          <a:avLst>
            <a:gd name="adj1" fmla="val 18918690"/>
            <a:gd name="adj2" fmla="val 707652"/>
            <a:gd name="adj3" fmla="val 390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8F9F38-5E6B-428A-8E63-93C9CA13821A}">
      <dsp:nvSpPr>
        <dsp:cNvPr id="0" name=""/>
        <dsp:cNvSpPr/>
      </dsp:nvSpPr>
      <dsp:spPr>
        <a:xfrm>
          <a:off x="2250206" y="490602"/>
          <a:ext cx="4963749" cy="4963749"/>
        </a:xfrm>
        <a:prstGeom prst="blockArc">
          <a:avLst>
            <a:gd name="adj1" fmla="val 15120412"/>
            <a:gd name="adj2" fmla="val 18708574"/>
            <a:gd name="adj3" fmla="val 390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1EB23D-FD07-49CB-9D25-9F529B03319E}">
      <dsp:nvSpPr>
        <dsp:cNvPr id="0" name=""/>
        <dsp:cNvSpPr/>
      </dsp:nvSpPr>
      <dsp:spPr>
        <a:xfrm>
          <a:off x="2500565" y="1622464"/>
          <a:ext cx="3242268" cy="2909721"/>
        </a:xfrm>
        <a:prstGeom prst="ellips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O" sz="1200" b="1" kern="1200" dirty="0" smtClean="0"/>
            <a:t>INTERDISCIPLINARIEDAD</a:t>
          </a:r>
          <a:endParaRPr lang="es-CO" sz="1200" b="1" kern="1200" dirty="0"/>
        </a:p>
      </dsp:txBody>
      <dsp:txXfrm>
        <a:off x="2975384" y="2048583"/>
        <a:ext cx="2292630" cy="2057483"/>
      </dsp:txXfrm>
    </dsp:sp>
    <dsp:sp modelId="{255B4711-6883-481D-8082-DCF041A1B404}">
      <dsp:nvSpPr>
        <dsp:cNvPr id="0" name=""/>
        <dsp:cNvSpPr/>
      </dsp:nvSpPr>
      <dsp:spPr>
        <a:xfrm>
          <a:off x="3024337" y="-255792"/>
          <a:ext cx="1912102" cy="1827707"/>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O" sz="1200" b="1" kern="1200" dirty="0" smtClean="0"/>
            <a:t>Competencias comunicativas</a:t>
          </a:r>
          <a:endParaRPr lang="es-CO" sz="1400" b="1" kern="1200" dirty="0"/>
        </a:p>
      </dsp:txBody>
      <dsp:txXfrm>
        <a:off x="3304358" y="11869"/>
        <a:ext cx="1352060" cy="1292385"/>
      </dsp:txXfrm>
    </dsp:sp>
    <dsp:sp modelId="{9D67E064-EFEC-47B6-AD00-2B9AF7EEF058}">
      <dsp:nvSpPr>
        <dsp:cNvPr id="0" name=""/>
        <dsp:cNvSpPr/>
      </dsp:nvSpPr>
      <dsp:spPr>
        <a:xfrm>
          <a:off x="5291857" y="166945"/>
          <a:ext cx="2124968" cy="1983484"/>
        </a:xfrm>
        <a:prstGeom prst="ellips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684000" lvl="0" indent="0" algn="ctr" defTabSz="533400">
            <a:lnSpc>
              <a:spcPct val="100000"/>
            </a:lnSpc>
            <a:spcBef>
              <a:spcPct val="0"/>
            </a:spcBef>
            <a:spcAft>
              <a:spcPct val="35000"/>
            </a:spcAft>
          </a:pPr>
          <a:r>
            <a:rPr lang="es-CO" sz="1200" kern="1200" dirty="0" smtClean="0"/>
            <a:t>	</a:t>
          </a:r>
          <a:endParaRPr lang="es-CO" sz="1200" kern="1200" dirty="0"/>
        </a:p>
      </dsp:txBody>
      <dsp:txXfrm>
        <a:off x="5603051" y="457420"/>
        <a:ext cx="1502580" cy="1402534"/>
      </dsp:txXfrm>
    </dsp:sp>
    <dsp:sp modelId="{FE318D26-7A4D-413C-AF1C-D0A04E8AD16C}">
      <dsp:nvSpPr>
        <dsp:cNvPr id="0" name=""/>
        <dsp:cNvSpPr/>
      </dsp:nvSpPr>
      <dsp:spPr>
        <a:xfrm>
          <a:off x="5976664" y="2424097"/>
          <a:ext cx="2059414" cy="1886572"/>
        </a:xfrm>
        <a:prstGeom prst="ellipse">
          <a:avLst/>
        </a:prstGeom>
        <a:solidFill>
          <a:srgbClr val="FF33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O" sz="1200" b="1" kern="1200" dirty="0" smtClean="0"/>
            <a:t>Practicas pedagógicas investigativas ll</a:t>
          </a:r>
          <a:endParaRPr lang="es-CO" sz="1200" b="1" kern="1200" dirty="0"/>
        </a:p>
      </dsp:txBody>
      <dsp:txXfrm>
        <a:off x="6278258" y="2700379"/>
        <a:ext cx="1456226" cy="1334008"/>
      </dsp:txXfrm>
    </dsp:sp>
    <dsp:sp modelId="{1147A265-06DC-46C5-B801-EE61A2B94D63}">
      <dsp:nvSpPr>
        <dsp:cNvPr id="0" name=""/>
        <dsp:cNvSpPr/>
      </dsp:nvSpPr>
      <dsp:spPr>
        <a:xfrm>
          <a:off x="4320479" y="4344800"/>
          <a:ext cx="2087097" cy="1878255"/>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O" sz="1200" b="1" kern="1200" dirty="0" smtClean="0"/>
            <a:t>Teoría  del aprendizaje</a:t>
          </a:r>
          <a:endParaRPr lang="es-CO" sz="2200" b="1" kern="1200" dirty="0"/>
        </a:p>
      </dsp:txBody>
      <dsp:txXfrm>
        <a:off x="4626127" y="4619864"/>
        <a:ext cx="1475801" cy="1328127"/>
      </dsp:txXfrm>
    </dsp:sp>
    <dsp:sp modelId="{325D2913-4625-4DAE-8299-9364E6FCC238}">
      <dsp:nvSpPr>
        <dsp:cNvPr id="0" name=""/>
        <dsp:cNvSpPr/>
      </dsp:nvSpPr>
      <dsp:spPr>
        <a:xfrm>
          <a:off x="1422759" y="4308245"/>
          <a:ext cx="2033628" cy="1897056"/>
        </a:xfrm>
        <a:prstGeom prst="ellipse">
          <a:avLst/>
        </a:prstGeom>
        <a:solidFill>
          <a:srgbClr val="9B378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O" sz="1200" b="1" kern="1200" dirty="0" smtClean="0"/>
            <a:t>Didáctica general</a:t>
          </a:r>
          <a:endParaRPr lang="es-CO" sz="1200" b="1" kern="1200" dirty="0"/>
        </a:p>
      </dsp:txBody>
      <dsp:txXfrm>
        <a:off x="1720577" y="4586062"/>
        <a:ext cx="1437992" cy="1341422"/>
      </dsp:txXfrm>
    </dsp:sp>
    <dsp:sp modelId="{568F42C0-C30A-4A5F-9B5B-DC4B38571FE5}">
      <dsp:nvSpPr>
        <dsp:cNvPr id="0" name=""/>
        <dsp:cNvSpPr/>
      </dsp:nvSpPr>
      <dsp:spPr>
        <a:xfrm>
          <a:off x="288032" y="2448268"/>
          <a:ext cx="1947752" cy="1925614"/>
        </a:xfrm>
        <a:prstGeom prst="ellipse">
          <a:avLst/>
        </a:prstGeom>
        <a:solidFill>
          <a:srgbClr val="E3200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O" sz="1200" b="1" kern="1200" dirty="0" smtClean="0"/>
            <a:t>Epistemología de la investigación</a:t>
          </a:r>
          <a:endParaRPr lang="es-CO" sz="1200" b="1" kern="1200" dirty="0"/>
        </a:p>
      </dsp:txBody>
      <dsp:txXfrm>
        <a:off x="573274" y="2730268"/>
        <a:ext cx="1377268" cy="1361614"/>
      </dsp:txXfrm>
    </dsp:sp>
    <dsp:sp modelId="{98D549CF-3D43-4933-915B-0CDFD40EE1E7}">
      <dsp:nvSpPr>
        <dsp:cNvPr id="0" name=""/>
        <dsp:cNvSpPr/>
      </dsp:nvSpPr>
      <dsp:spPr>
        <a:xfrm>
          <a:off x="682062" y="256370"/>
          <a:ext cx="2198260" cy="1966069"/>
        </a:xfrm>
        <a:prstGeom prst="ellipse">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O" sz="1200" b="1" kern="1200" dirty="0" smtClean="0"/>
            <a:t>Seminario de investigación ll</a:t>
          </a:r>
          <a:endParaRPr lang="es-CO" sz="1200" b="1" kern="1200" dirty="0"/>
        </a:p>
      </dsp:txBody>
      <dsp:txXfrm>
        <a:off x="1003990" y="544294"/>
        <a:ext cx="1554404" cy="13902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958B1-4B84-44D8-8B39-3B6700F58EDD}">
      <dsp:nvSpPr>
        <dsp:cNvPr id="0" name=""/>
        <dsp:cNvSpPr/>
      </dsp:nvSpPr>
      <dsp:spPr>
        <a:xfrm>
          <a:off x="3499385" y="0"/>
          <a:ext cx="5249078" cy="2034542"/>
        </a:xfrm>
        <a:prstGeom prst="rightArrow">
          <a:avLst>
            <a:gd name="adj1" fmla="val 75000"/>
            <a:gd name="adj2" fmla="val 50000"/>
          </a:avLst>
        </a:prstGeom>
        <a:solidFill>
          <a:schemeClr val="bg1">
            <a:lumMod val="7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endParaRPr lang="es-CO" sz="1600" kern="1200" dirty="0"/>
        </a:p>
        <a:p>
          <a:pPr marL="171450" lvl="1" indent="-171450" algn="just" defTabSz="711200">
            <a:lnSpc>
              <a:spcPct val="90000"/>
            </a:lnSpc>
            <a:spcBef>
              <a:spcPct val="0"/>
            </a:spcBef>
            <a:spcAft>
              <a:spcPct val="15000"/>
            </a:spcAft>
            <a:buChar char="••"/>
          </a:pPr>
          <a:r>
            <a:rPr lang="es-CO" sz="1600" b="1" kern="1200" dirty="0" smtClean="0"/>
            <a:t>Establecer</a:t>
          </a:r>
          <a:r>
            <a:rPr lang="es-CO" sz="1600" kern="1200" dirty="0" smtClean="0"/>
            <a:t> la relación entre los  diversos contextos educativos de interacción y el aprendizaje de los niños en la primera infancia.</a:t>
          </a:r>
          <a:endParaRPr lang="es-CO" sz="1600" kern="1200" dirty="0"/>
        </a:p>
        <a:p>
          <a:pPr marL="228600" lvl="1" indent="-228600" algn="l" defTabSz="889000">
            <a:lnSpc>
              <a:spcPct val="90000"/>
            </a:lnSpc>
            <a:spcBef>
              <a:spcPct val="0"/>
            </a:spcBef>
            <a:spcAft>
              <a:spcPct val="15000"/>
            </a:spcAft>
            <a:buChar char="••"/>
          </a:pPr>
          <a:endParaRPr lang="es-CO" sz="2000" kern="1200" dirty="0"/>
        </a:p>
      </dsp:txBody>
      <dsp:txXfrm>
        <a:off x="3499385" y="254318"/>
        <a:ext cx="4486125" cy="1525906"/>
      </dsp:txXfrm>
    </dsp:sp>
    <dsp:sp modelId="{B9AED7AD-EA90-4492-A4AA-F475C6BE8808}">
      <dsp:nvSpPr>
        <dsp:cNvPr id="0" name=""/>
        <dsp:cNvSpPr/>
      </dsp:nvSpPr>
      <dsp:spPr>
        <a:xfrm>
          <a:off x="35483" y="2475"/>
          <a:ext cx="3499385" cy="2034542"/>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CO" sz="1800" b="1" kern="1200" dirty="0" smtClean="0"/>
            <a:t>Objetivo General</a:t>
          </a:r>
          <a:endParaRPr lang="es-CO" sz="1800" b="1" kern="1200" dirty="0"/>
        </a:p>
      </dsp:txBody>
      <dsp:txXfrm>
        <a:off x="134801" y="101793"/>
        <a:ext cx="3300749" cy="1835906"/>
      </dsp:txXfrm>
    </dsp:sp>
    <dsp:sp modelId="{80CE26B4-2CB0-4C4E-9E4A-BB05302C95C0}">
      <dsp:nvSpPr>
        <dsp:cNvPr id="0" name=""/>
        <dsp:cNvSpPr/>
      </dsp:nvSpPr>
      <dsp:spPr>
        <a:xfrm>
          <a:off x="3064338" y="2160250"/>
          <a:ext cx="5684125" cy="2869620"/>
        </a:xfrm>
        <a:prstGeom prst="rightArrow">
          <a:avLst>
            <a:gd name="adj1" fmla="val 75000"/>
            <a:gd name="adj2" fmla="val 50000"/>
          </a:avLst>
        </a:prstGeom>
        <a:solidFill>
          <a:schemeClr val="bg1">
            <a:lumMod val="7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r>
            <a:rPr lang="es-CO" sz="1600" b="1" kern="1200" dirty="0" smtClean="0"/>
            <a:t>Conceptuar </a:t>
          </a:r>
          <a:r>
            <a:rPr lang="es-CO" sz="1600" kern="1200" dirty="0" smtClean="0"/>
            <a:t>respecto a   los diversos  contextos educativos de interacción.</a:t>
          </a:r>
          <a:endParaRPr lang="es-CO" sz="1600" kern="1200" dirty="0"/>
        </a:p>
        <a:p>
          <a:pPr marL="171450" lvl="1" indent="-171450" algn="just" defTabSz="711200">
            <a:lnSpc>
              <a:spcPct val="90000"/>
            </a:lnSpc>
            <a:spcBef>
              <a:spcPct val="0"/>
            </a:spcBef>
            <a:spcAft>
              <a:spcPct val="15000"/>
            </a:spcAft>
            <a:buChar char="••"/>
          </a:pPr>
          <a:r>
            <a:rPr lang="es-CO" sz="1600" b="1" kern="1200" dirty="0" smtClean="0"/>
            <a:t>Determinar</a:t>
          </a:r>
          <a:r>
            <a:rPr lang="es-CO" sz="1600" kern="1200" dirty="0" smtClean="0"/>
            <a:t> la  importancia de  los  diversos contextos educativos de interacción en el aprendizaje de  los niños en la primera infancia.</a:t>
          </a:r>
          <a:endParaRPr lang="es-CO" sz="1600" kern="1200" dirty="0"/>
        </a:p>
        <a:p>
          <a:pPr marL="171450" lvl="1" indent="-171450" algn="just" defTabSz="711200">
            <a:lnSpc>
              <a:spcPct val="90000"/>
            </a:lnSpc>
            <a:spcBef>
              <a:spcPct val="0"/>
            </a:spcBef>
            <a:spcAft>
              <a:spcPct val="15000"/>
            </a:spcAft>
            <a:buChar char="••"/>
          </a:pPr>
          <a:r>
            <a:rPr lang="es-CO" sz="1600" b="1" kern="1200" dirty="0" smtClean="0"/>
            <a:t>Definir</a:t>
          </a:r>
          <a:r>
            <a:rPr lang="es-CO" sz="1600" kern="1200" dirty="0" smtClean="0"/>
            <a:t> de  qué manera los contextos educativos de interacción favorecen los procesos de enseñanza-aprendizaje en los niños de la primera infancia.</a:t>
          </a:r>
          <a:endParaRPr lang="es-CO" sz="1600" kern="1200" dirty="0"/>
        </a:p>
      </dsp:txBody>
      <dsp:txXfrm>
        <a:off x="3064338" y="2518953"/>
        <a:ext cx="4608018" cy="2152215"/>
      </dsp:txXfrm>
    </dsp:sp>
    <dsp:sp modelId="{ECF975E8-4038-400C-97FA-B70C448395CA}">
      <dsp:nvSpPr>
        <dsp:cNvPr id="0" name=""/>
        <dsp:cNvSpPr/>
      </dsp:nvSpPr>
      <dsp:spPr>
        <a:xfrm>
          <a:off x="110024" y="2376257"/>
          <a:ext cx="3057861" cy="271385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CO" sz="1800" b="1" kern="1200" dirty="0" smtClean="0"/>
            <a:t>Objetivos Específicos</a:t>
          </a:r>
          <a:endParaRPr lang="es-CO" sz="1800" b="1" kern="1200" dirty="0"/>
        </a:p>
      </dsp:txBody>
      <dsp:txXfrm>
        <a:off x="242503" y="2508736"/>
        <a:ext cx="2792903" cy="244889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3077523" cy="471199"/>
          </a:xfrm>
          <a:prstGeom prst="rect">
            <a:avLst/>
          </a:prstGeom>
        </p:spPr>
        <p:txBody>
          <a:bodyPr vert="horz" lIns="93159" tIns="46580" rIns="93159" bIns="46580" rtlCol="0"/>
          <a:lstStyle>
            <a:lvl1pPr algn="l">
              <a:defRPr sz="1200"/>
            </a:lvl1pPr>
          </a:lstStyle>
          <a:p>
            <a:endParaRPr lang="es-ES"/>
          </a:p>
        </p:txBody>
      </p:sp>
      <p:sp>
        <p:nvSpPr>
          <p:cNvPr id="3" name="Marcador de fecha 2"/>
          <p:cNvSpPr>
            <a:spLocks noGrp="1"/>
          </p:cNvSpPr>
          <p:nvPr>
            <p:ph type="dt" sz="quarter" idx="1"/>
          </p:nvPr>
        </p:nvSpPr>
        <p:spPr>
          <a:xfrm>
            <a:off x="4023330" y="0"/>
            <a:ext cx="3077523" cy="471199"/>
          </a:xfrm>
          <a:prstGeom prst="rect">
            <a:avLst/>
          </a:prstGeom>
        </p:spPr>
        <p:txBody>
          <a:bodyPr vert="horz" lIns="93159" tIns="46580" rIns="93159" bIns="46580" rtlCol="0"/>
          <a:lstStyle>
            <a:lvl1pPr algn="r">
              <a:defRPr sz="1200"/>
            </a:lvl1pPr>
          </a:lstStyle>
          <a:p>
            <a:fld id="{448E847D-9A61-4983-8A99-2DF9D9606D5E}" type="datetimeFigureOut">
              <a:rPr lang="es-ES" smtClean="0"/>
              <a:t>12/06/2019</a:t>
            </a:fld>
            <a:endParaRPr lang="es-ES"/>
          </a:p>
        </p:txBody>
      </p:sp>
      <p:sp>
        <p:nvSpPr>
          <p:cNvPr id="4" name="Marcador de pie de página 3"/>
          <p:cNvSpPr>
            <a:spLocks noGrp="1"/>
          </p:cNvSpPr>
          <p:nvPr>
            <p:ph type="ftr" sz="quarter" idx="2"/>
          </p:nvPr>
        </p:nvSpPr>
        <p:spPr>
          <a:xfrm>
            <a:off x="1" y="8917276"/>
            <a:ext cx="3077523" cy="471199"/>
          </a:xfrm>
          <a:prstGeom prst="rect">
            <a:avLst/>
          </a:prstGeom>
        </p:spPr>
        <p:txBody>
          <a:bodyPr vert="horz" lIns="93159" tIns="46580" rIns="93159" bIns="4658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4023330" y="8917276"/>
            <a:ext cx="3077523" cy="471199"/>
          </a:xfrm>
          <a:prstGeom prst="rect">
            <a:avLst/>
          </a:prstGeom>
        </p:spPr>
        <p:txBody>
          <a:bodyPr vert="horz" lIns="93159" tIns="46580" rIns="93159" bIns="46580" rtlCol="0" anchor="b"/>
          <a:lstStyle>
            <a:lvl1pPr algn="r">
              <a:defRPr sz="1200"/>
            </a:lvl1pPr>
          </a:lstStyle>
          <a:p>
            <a:fld id="{176F7257-500D-4C86-9222-06055CB0BBB5}" type="slidenum">
              <a:rPr lang="es-ES" smtClean="0"/>
              <a:t>‹Nº›</a:t>
            </a:fld>
            <a:endParaRPr lang="es-ES"/>
          </a:p>
        </p:txBody>
      </p:sp>
    </p:spTree>
    <p:extLst>
      <p:ext uri="{BB962C8B-B14F-4D97-AF65-F5344CB8AC3E}">
        <p14:creationId xmlns:p14="http://schemas.microsoft.com/office/powerpoint/2010/main" val="35318427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3079145" cy="469587"/>
          </a:xfrm>
          <a:prstGeom prst="rect">
            <a:avLst/>
          </a:prstGeom>
        </p:spPr>
        <p:txBody>
          <a:bodyPr vert="horz" lIns="94231" tIns="47115" rIns="94231" bIns="47115" rtlCol="0"/>
          <a:lstStyle>
            <a:lvl1pPr algn="l" eaLnBrk="1" fontAlgn="auto" hangingPunct="1">
              <a:spcBef>
                <a:spcPts val="0"/>
              </a:spcBef>
              <a:spcAft>
                <a:spcPts val="0"/>
              </a:spcAft>
              <a:defRPr sz="1200">
                <a:latin typeface="+mn-lt"/>
                <a:cs typeface="+mn-cs"/>
              </a:defRPr>
            </a:lvl1pPr>
          </a:lstStyle>
          <a:p>
            <a:pPr>
              <a:defRPr/>
            </a:pPr>
            <a:endParaRPr lang="es-CO"/>
          </a:p>
        </p:txBody>
      </p:sp>
      <p:sp>
        <p:nvSpPr>
          <p:cNvPr id="3" name="2 Marcador de fecha"/>
          <p:cNvSpPr>
            <a:spLocks noGrp="1"/>
          </p:cNvSpPr>
          <p:nvPr>
            <p:ph type="dt" idx="1"/>
          </p:nvPr>
        </p:nvSpPr>
        <p:spPr>
          <a:xfrm>
            <a:off x="4021710" y="0"/>
            <a:ext cx="3079145" cy="469587"/>
          </a:xfrm>
          <a:prstGeom prst="rect">
            <a:avLst/>
          </a:prstGeom>
        </p:spPr>
        <p:txBody>
          <a:bodyPr vert="horz" lIns="94231" tIns="47115" rIns="94231" bIns="47115" rtlCol="0"/>
          <a:lstStyle>
            <a:lvl1pPr algn="r" eaLnBrk="1" fontAlgn="auto" hangingPunct="1">
              <a:spcBef>
                <a:spcPts val="0"/>
              </a:spcBef>
              <a:spcAft>
                <a:spcPts val="0"/>
              </a:spcAft>
              <a:defRPr sz="1200">
                <a:latin typeface="+mn-lt"/>
                <a:cs typeface="+mn-cs"/>
              </a:defRPr>
            </a:lvl1pPr>
          </a:lstStyle>
          <a:p>
            <a:pPr>
              <a:defRPr/>
            </a:pPr>
            <a:fld id="{289797D7-327B-40FA-B9C5-5A7C66DCF513}" type="datetimeFigureOut">
              <a:rPr lang="en-US"/>
              <a:pPr>
                <a:defRPr/>
              </a:pPr>
              <a:t>6/12/2019</a:t>
            </a:fld>
            <a:endParaRPr lang="es-CO"/>
          </a:p>
        </p:txBody>
      </p:sp>
      <p:sp>
        <p:nvSpPr>
          <p:cNvPr id="4" name="3 Marcador de imagen de diapositiva"/>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31" tIns="47115" rIns="94231" bIns="47115" rtlCol="0" anchor="ctr"/>
          <a:lstStyle/>
          <a:p>
            <a:pPr lvl="0"/>
            <a:endParaRPr lang="es-CO" noProof="0"/>
          </a:p>
        </p:txBody>
      </p:sp>
      <p:sp>
        <p:nvSpPr>
          <p:cNvPr id="5" name="4 Marcador de notas"/>
          <p:cNvSpPr>
            <a:spLocks noGrp="1"/>
          </p:cNvSpPr>
          <p:nvPr>
            <p:ph type="body" sz="quarter" idx="3"/>
          </p:nvPr>
        </p:nvSpPr>
        <p:spPr>
          <a:xfrm>
            <a:off x="710573" y="4460254"/>
            <a:ext cx="5681331" cy="4224652"/>
          </a:xfrm>
          <a:prstGeom prst="rect">
            <a:avLst/>
          </a:prstGeom>
        </p:spPr>
        <p:txBody>
          <a:bodyPr vert="horz" lIns="94231" tIns="47115" rIns="94231" bIns="47115"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CO" noProof="0"/>
          </a:p>
        </p:txBody>
      </p:sp>
      <p:sp>
        <p:nvSpPr>
          <p:cNvPr id="6" name="5 Marcador de pie de página"/>
          <p:cNvSpPr>
            <a:spLocks noGrp="1"/>
          </p:cNvSpPr>
          <p:nvPr>
            <p:ph type="ftr" sz="quarter" idx="4"/>
          </p:nvPr>
        </p:nvSpPr>
        <p:spPr>
          <a:xfrm>
            <a:off x="1" y="8917275"/>
            <a:ext cx="3079145" cy="469587"/>
          </a:xfrm>
          <a:prstGeom prst="rect">
            <a:avLst/>
          </a:prstGeom>
        </p:spPr>
        <p:txBody>
          <a:bodyPr vert="horz" lIns="94231" tIns="47115" rIns="94231" bIns="47115" rtlCol="0" anchor="b"/>
          <a:lstStyle>
            <a:lvl1pPr algn="l" eaLnBrk="1" fontAlgn="auto" hangingPunct="1">
              <a:spcBef>
                <a:spcPts val="0"/>
              </a:spcBef>
              <a:spcAft>
                <a:spcPts val="0"/>
              </a:spcAft>
              <a:defRPr sz="1200">
                <a:latin typeface="+mn-lt"/>
                <a:cs typeface="+mn-cs"/>
              </a:defRPr>
            </a:lvl1pPr>
          </a:lstStyle>
          <a:p>
            <a:pPr>
              <a:defRPr/>
            </a:pPr>
            <a:endParaRPr lang="es-CO"/>
          </a:p>
        </p:txBody>
      </p:sp>
      <p:sp>
        <p:nvSpPr>
          <p:cNvPr id="7" name="6 Marcador de número de diapositiva"/>
          <p:cNvSpPr>
            <a:spLocks noGrp="1"/>
          </p:cNvSpPr>
          <p:nvPr>
            <p:ph type="sldNum" sz="quarter" idx="5"/>
          </p:nvPr>
        </p:nvSpPr>
        <p:spPr>
          <a:xfrm>
            <a:off x="4021710" y="8917275"/>
            <a:ext cx="3079145" cy="469587"/>
          </a:xfrm>
          <a:prstGeom prst="rect">
            <a:avLst/>
          </a:prstGeom>
        </p:spPr>
        <p:txBody>
          <a:bodyPr vert="horz" wrap="square" lIns="94231" tIns="47115" rIns="94231" bIns="47115" numCol="1" anchor="b" anchorCtr="0" compatLnSpc="1">
            <a:prstTxWarp prst="textNoShape">
              <a:avLst/>
            </a:prstTxWarp>
          </a:bodyPr>
          <a:lstStyle>
            <a:lvl1pPr algn="r" eaLnBrk="1" hangingPunct="1">
              <a:defRPr sz="1200"/>
            </a:lvl1pPr>
          </a:lstStyle>
          <a:p>
            <a:pPr>
              <a:defRPr/>
            </a:pPr>
            <a:fld id="{F18D3151-53AE-4BF8-A912-59F22366AC38}" type="slidenum">
              <a:rPr lang="es-CO" altLang="es-CO"/>
              <a:pPr>
                <a:defRPr/>
              </a:pPr>
              <a:t>‹Nº›</a:t>
            </a:fld>
            <a:endParaRPr lang="es-CO" altLang="es-CO"/>
          </a:p>
        </p:txBody>
      </p:sp>
    </p:spTree>
    <p:extLst>
      <p:ext uri="{BB962C8B-B14F-4D97-AF65-F5344CB8AC3E}">
        <p14:creationId xmlns:p14="http://schemas.microsoft.com/office/powerpoint/2010/main" val="20797703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F18D3151-53AE-4BF8-A912-59F22366AC38}" type="slidenum">
              <a:rPr lang="es-CO" altLang="es-CO" smtClean="0"/>
              <a:pPr>
                <a:defRPr/>
              </a:pPr>
              <a:t>1</a:t>
            </a:fld>
            <a:endParaRPr lang="es-CO" altLang="es-CO"/>
          </a:p>
        </p:txBody>
      </p:sp>
    </p:spTree>
    <p:extLst>
      <p:ext uri="{BB962C8B-B14F-4D97-AF65-F5344CB8AC3E}">
        <p14:creationId xmlns:p14="http://schemas.microsoft.com/office/powerpoint/2010/main" val="2600373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F18D3151-53AE-4BF8-A912-59F22366AC38}" type="slidenum">
              <a:rPr lang="es-CO" altLang="es-CO" smtClean="0"/>
              <a:pPr>
                <a:defRPr/>
              </a:pPr>
              <a:t>2</a:t>
            </a:fld>
            <a:endParaRPr lang="es-CO" altLang="es-CO"/>
          </a:p>
        </p:txBody>
      </p:sp>
    </p:spTree>
    <p:extLst>
      <p:ext uri="{BB962C8B-B14F-4D97-AF65-F5344CB8AC3E}">
        <p14:creationId xmlns:p14="http://schemas.microsoft.com/office/powerpoint/2010/main" val="4201487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F18D3151-53AE-4BF8-A912-59F22366AC38}" type="slidenum">
              <a:rPr lang="es-CO" altLang="es-CO" smtClean="0"/>
              <a:pPr>
                <a:defRPr/>
              </a:pPr>
              <a:t>6</a:t>
            </a:fld>
            <a:endParaRPr lang="es-CO" altLang="es-CO"/>
          </a:p>
        </p:txBody>
      </p:sp>
    </p:spTree>
    <p:extLst>
      <p:ext uri="{BB962C8B-B14F-4D97-AF65-F5344CB8AC3E}">
        <p14:creationId xmlns:p14="http://schemas.microsoft.com/office/powerpoint/2010/main" val="820328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F18D3151-53AE-4BF8-A912-59F22366AC38}" type="slidenum">
              <a:rPr lang="es-CO" altLang="es-CO" smtClean="0"/>
              <a:pPr>
                <a:defRPr/>
              </a:pPr>
              <a:t>7</a:t>
            </a:fld>
            <a:endParaRPr lang="es-CO" altLang="es-CO"/>
          </a:p>
        </p:txBody>
      </p:sp>
    </p:spTree>
    <p:extLst>
      <p:ext uri="{BB962C8B-B14F-4D97-AF65-F5344CB8AC3E}">
        <p14:creationId xmlns:p14="http://schemas.microsoft.com/office/powerpoint/2010/main" val="28262795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755576" y="3810289"/>
            <a:ext cx="7651694" cy="1994975"/>
          </a:xfrm>
        </p:spPr>
        <p:txBody>
          <a:bodyPr anchor="ctr">
            <a:normAutofit/>
          </a:bodyPr>
          <a:lstStyle>
            <a:lvl1pPr algn="ctr">
              <a:defRPr sz="5400" b="0" i="0">
                <a:solidFill>
                  <a:schemeClr val="bg1"/>
                </a:solidFill>
                <a:effectLst/>
                <a:latin typeface="Bebas Neue" panose="020B0606020202050201" pitchFamily="34" charset="0"/>
              </a:defRPr>
            </a:lvl1pPr>
          </a:lstStyle>
          <a:p>
            <a:r>
              <a:rPr lang="es-ES" dirty="0"/>
              <a:t>TÍTULO DE LA PRESENTACIÓN</a:t>
            </a:r>
          </a:p>
        </p:txBody>
      </p:sp>
      <p:sp>
        <p:nvSpPr>
          <p:cNvPr id="3" name="Subtítulo 2"/>
          <p:cNvSpPr>
            <a:spLocks noGrp="1"/>
          </p:cNvSpPr>
          <p:nvPr>
            <p:ph type="subTitle" idx="1"/>
          </p:nvPr>
        </p:nvSpPr>
        <p:spPr>
          <a:xfrm>
            <a:off x="899592" y="5805264"/>
            <a:ext cx="7488832" cy="662382"/>
          </a:xfrm>
        </p:spPr>
        <p:txBody>
          <a:bodyPr/>
          <a:lstStyle>
            <a:lvl1pPr marL="0" indent="0" algn="ctr">
              <a:buNone/>
              <a:defRPr sz="240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editar el estilo de subtítulo del patrón</a:t>
            </a:r>
          </a:p>
        </p:txBody>
      </p:sp>
      <p:pic>
        <p:nvPicPr>
          <p:cNvPr id="4" name="Imagen 3">
            <a:extLst>
              <a:ext uri="{FF2B5EF4-FFF2-40B4-BE49-F238E27FC236}">
                <a16:creationId xmlns:a16="http://schemas.microsoft.com/office/drawing/2014/main" id="{6EF75F38-9CCE-4477-BA7B-58F0CF1815B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30619" y="0"/>
            <a:ext cx="4901608" cy="4084674"/>
          </a:xfrm>
          <a:prstGeom prst="rect">
            <a:avLst/>
          </a:prstGeom>
        </p:spPr>
      </p:pic>
    </p:spTree>
    <p:extLst>
      <p:ext uri="{BB962C8B-B14F-4D97-AF65-F5344CB8AC3E}">
        <p14:creationId xmlns:p14="http://schemas.microsoft.com/office/powerpoint/2010/main" val="9934453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lnSpc>
                <a:spcPct val="100000"/>
              </a:lnSpc>
              <a:defRPr sz="3200" b="0" i="0">
                <a:latin typeface="Bebas Neue" panose="020B0606020202050201" pitchFamily="34" charset="0"/>
              </a:defRPr>
            </a:lvl1pPr>
          </a:lstStyle>
          <a:p>
            <a:r>
              <a:rPr lang="es-ES" dirty="0"/>
              <a:t>Haga clic para modificar el estilo de título del patrón</a:t>
            </a:r>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40393348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lnSpc>
                <a:spcPct val="100000"/>
              </a:lnSpc>
              <a:defRPr sz="3200" b="0" i="0">
                <a:latin typeface="Bebas Neue" panose="020B0606020202050201" pitchFamily="34" charset="0"/>
              </a:defRPr>
            </a:lvl1pPr>
          </a:lstStyle>
          <a:p>
            <a:r>
              <a:rPr lang="es-ES"/>
              <a:t>Haga clic para modificar el estilo de título del patrón</a:t>
            </a:r>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23037065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sp>
        <p:nvSpPr>
          <p:cNvPr id="3" name="Marcador de texto vertical 2"/>
          <p:cNvSpPr>
            <a:spLocks noGrp="1"/>
          </p:cNvSpPr>
          <p:nvPr>
            <p:ph type="body" orient="vert" idx="1"/>
          </p:nvPr>
        </p:nvSpPr>
        <p:spPr>
          <a:xfrm>
            <a:off x="628650" y="1171424"/>
            <a:ext cx="7886700" cy="5005539"/>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 name="Título 9"/>
          <p:cNvSpPr>
            <a:spLocks noGrp="1"/>
          </p:cNvSpPr>
          <p:nvPr>
            <p:ph type="title"/>
          </p:nvPr>
        </p:nvSpPr>
        <p:spPr>
          <a:xfrm>
            <a:off x="628650" y="137823"/>
            <a:ext cx="7886700" cy="982800"/>
          </a:xfrm>
        </p:spPr>
        <p:txBody>
          <a:bodyPr anchor="ctr">
            <a:noAutofit/>
          </a:bodyPr>
          <a:lstStyle>
            <a:lvl1pPr>
              <a:lnSpc>
                <a:spcPct val="100000"/>
              </a:lnSpc>
              <a:defRPr sz="3600" b="0" i="0">
                <a:latin typeface="Bebas Neue" panose="020B0606020202050201" pitchFamily="34" charset="0"/>
              </a:defRPr>
            </a:lvl1pPr>
          </a:lstStyle>
          <a:p>
            <a:r>
              <a:rPr lang="es-ES" dirty="0"/>
              <a:t>Haga clic para modificar el estilo de título del patrón</a:t>
            </a:r>
            <a:endParaRPr lang="es-CO" dirty="0"/>
          </a:p>
        </p:txBody>
      </p:sp>
      <p:cxnSp>
        <p:nvCxnSpPr>
          <p:cNvPr id="11" name="Conector recto 10"/>
          <p:cNvCxnSpPr/>
          <p:nvPr userDrawn="1"/>
        </p:nvCxnSpPr>
        <p:spPr>
          <a:xfrm>
            <a:off x="628650" y="1111536"/>
            <a:ext cx="7886700" cy="0"/>
          </a:xfrm>
          <a:prstGeom prst="line">
            <a:avLst/>
          </a:prstGeom>
          <a:ln w="19050" cap="flat" cmpd="sng" algn="ctr">
            <a:solidFill>
              <a:schemeClr val="bg1">
                <a:lumMod val="8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8408451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lvl1pPr>
              <a:defRPr b="0" i="0">
                <a:latin typeface="Bebas Neue" panose="020B0606020202050201" pitchFamily="34" charset="0"/>
              </a:defRPr>
            </a:lvl1pPr>
          </a:lstStyle>
          <a:p>
            <a:r>
              <a:rPr lang="es-ES" dirty="0"/>
              <a:t>Haga clic para modificar el estilo de título del patrón</a:t>
            </a:r>
          </a:p>
        </p:txBody>
      </p:sp>
      <p:sp>
        <p:nvSpPr>
          <p:cNvPr id="3" name="Marcador de texto vertical 2"/>
          <p:cNvSpPr>
            <a:spLocks noGrp="1"/>
          </p:cNvSpPr>
          <p:nvPr>
            <p:ph type="body" orient="vert" idx="1"/>
          </p:nvPr>
        </p:nvSpPr>
        <p:spPr>
          <a:xfrm>
            <a:off x="628650" y="365125"/>
            <a:ext cx="57626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33772011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654844" y="128736"/>
            <a:ext cx="7772400" cy="982800"/>
          </a:xfrm>
        </p:spPr>
        <p:txBody>
          <a:bodyPr anchor="ctr">
            <a:noAutofit/>
          </a:bodyPr>
          <a:lstStyle>
            <a:lvl1pPr>
              <a:lnSpc>
                <a:spcPct val="100000"/>
              </a:lnSpc>
              <a:defRPr sz="3600" b="0" i="0">
                <a:latin typeface="Bebas Neue" panose="020B0606020202050201" pitchFamily="34" charset="0"/>
              </a:defRPr>
            </a:lvl1pPr>
          </a:lstStyle>
          <a:p>
            <a:r>
              <a:rPr lang="es-ES" dirty="0"/>
              <a:t>Haga clic para modificar el estilo de título del patrón</a:t>
            </a:r>
            <a:endParaRPr lang="es-CO" dirty="0"/>
          </a:p>
        </p:txBody>
      </p:sp>
      <p:sp>
        <p:nvSpPr>
          <p:cNvPr id="3" name="2 Marcador de texto"/>
          <p:cNvSpPr>
            <a:spLocks noGrp="1"/>
          </p:cNvSpPr>
          <p:nvPr>
            <p:ph type="body" sz="half" idx="1"/>
          </p:nvPr>
        </p:nvSpPr>
        <p:spPr>
          <a:xfrm>
            <a:off x="685800" y="1268760"/>
            <a:ext cx="3810000" cy="482724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imágenes prediseñadas"/>
          <p:cNvSpPr>
            <a:spLocks noGrp="1"/>
          </p:cNvSpPr>
          <p:nvPr>
            <p:ph type="clipArt" sz="half" idx="2"/>
          </p:nvPr>
        </p:nvSpPr>
        <p:spPr>
          <a:xfrm>
            <a:off x="4648200" y="1268760"/>
            <a:ext cx="3810000" cy="4827240"/>
          </a:xfrm>
        </p:spPr>
        <p:txBody>
          <a:bodyPr rtlCol="0">
            <a:normAutofit/>
          </a:bodyPr>
          <a:lstStyle/>
          <a:p>
            <a:pPr lvl="0"/>
            <a:endParaRPr lang="es-CO" noProof="0"/>
          </a:p>
        </p:txBody>
      </p:sp>
      <p:cxnSp>
        <p:nvCxnSpPr>
          <p:cNvPr id="11" name="Conector recto 10"/>
          <p:cNvCxnSpPr/>
          <p:nvPr userDrawn="1"/>
        </p:nvCxnSpPr>
        <p:spPr>
          <a:xfrm>
            <a:off x="628650" y="1111536"/>
            <a:ext cx="7886700" cy="0"/>
          </a:xfrm>
          <a:prstGeom prst="line">
            <a:avLst/>
          </a:prstGeom>
          <a:ln w="19050" cap="flat" cmpd="sng" algn="ctr">
            <a:solidFill>
              <a:schemeClr val="bg1">
                <a:lumMod val="8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40839256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628650" y="116633"/>
            <a:ext cx="7886700" cy="983443"/>
          </a:xfrm>
        </p:spPr>
        <p:txBody>
          <a:bodyPr anchor="ctr">
            <a:normAutofit/>
          </a:bodyPr>
          <a:lstStyle>
            <a:lvl1pPr algn="ctr">
              <a:lnSpc>
                <a:spcPct val="100000"/>
              </a:lnSpc>
              <a:defRPr sz="3600"/>
            </a:lvl1pPr>
          </a:lstStyle>
          <a:p>
            <a:r>
              <a:rPr lang="es-ES" dirty="0"/>
              <a:t>TÍTULO DE LA DIAPOSITIVA</a:t>
            </a:r>
          </a:p>
        </p:txBody>
      </p:sp>
      <p:sp>
        <p:nvSpPr>
          <p:cNvPr id="3" name="Marcador de contenido 2"/>
          <p:cNvSpPr>
            <a:spLocks noGrp="1"/>
          </p:cNvSpPr>
          <p:nvPr>
            <p:ph idx="1"/>
          </p:nvPr>
        </p:nvSpPr>
        <p:spPr>
          <a:xfrm>
            <a:off x="628650" y="1162338"/>
            <a:ext cx="7886700" cy="5014625"/>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cxnSp>
        <p:nvCxnSpPr>
          <p:cNvPr id="7" name="Conector recto 6"/>
          <p:cNvCxnSpPr/>
          <p:nvPr userDrawn="1"/>
        </p:nvCxnSpPr>
        <p:spPr>
          <a:xfrm>
            <a:off x="628650" y="1111536"/>
            <a:ext cx="7886700" cy="0"/>
          </a:xfrm>
          <a:prstGeom prst="line">
            <a:avLst/>
          </a:prstGeom>
          <a:ln w="19050" cap="flat" cmpd="sng" algn="ctr">
            <a:solidFill>
              <a:schemeClr val="bg1">
                <a:lumMod val="8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16595392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extLst mod="1">
    <p:ext uri="{DCECCB84-F9BA-43D5-87BE-67443E8EF086}">
      <p15:sldGuideLst xmlns:p15="http://schemas.microsoft.com/office/powerpoint/2012/main">
        <p15:guide id="1"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Tipo 1">
    <p:spTree>
      <p:nvGrpSpPr>
        <p:cNvPr id="1" name=""/>
        <p:cNvGrpSpPr/>
        <p:nvPr/>
      </p:nvGrpSpPr>
      <p:grpSpPr>
        <a:xfrm>
          <a:off x="0" y="0"/>
          <a:ext cx="0" cy="0"/>
          <a:chOff x="0" y="0"/>
          <a:chExt cx="0" cy="0"/>
        </a:xfrm>
      </p:grpSpPr>
      <p:pic>
        <p:nvPicPr>
          <p:cNvPr id="4" name="Imagen 3"/>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9144000" cy="3861048"/>
          </a:xfrm>
          <a:prstGeom prst="rect">
            <a:avLst/>
          </a:prstGeom>
          <a:effectLst>
            <a:outerShdw blurRad="50800" dist="38100" dir="2700000" algn="tl" rotWithShape="0">
              <a:prstClr val="black">
                <a:alpha val="40000"/>
              </a:prstClr>
            </a:outerShdw>
          </a:effectLst>
        </p:spPr>
      </p:pic>
      <p:sp>
        <p:nvSpPr>
          <p:cNvPr id="2" name="Título 1"/>
          <p:cNvSpPr>
            <a:spLocks noGrp="1"/>
          </p:cNvSpPr>
          <p:nvPr>
            <p:ph type="title" hasCustomPrompt="1"/>
          </p:nvPr>
        </p:nvSpPr>
        <p:spPr>
          <a:xfrm>
            <a:off x="535782" y="4581128"/>
            <a:ext cx="8341022" cy="2016224"/>
          </a:xfrm>
        </p:spPr>
        <p:txBody>
          <a:bodyPr anchor="t">
            <a:normAutofit/>
          </a:bodyPr>
          <a:lstStyle>
            <a:lvl1pPr algn="l">
              <a:defRPr sz="4000" b="0" i="0">
                <a:solidFill>
                  <a:schemeClr val="tx1">
                    <a:lumMod val="75000"/>
                    <a:lumOff val="25000"/>
                  </a:schemeClr>
                </a:solidFill>
                <a:latin typeface="Bebas Neue" panose="020B0606020202050201" pitchFamily="34" charset="0"/>
              </a:defRPr>
            </a:lvl1pPr>
          </a:lstStyle>
          <a:p>
            <a:r>
              <a:rPr lang="es-ES" dirty="0"/>
              <a:t>COLOCAR AQUÍ EL TITULO DE LA SECCIÓN</a:t>
            </a:r>
          </a:p>
        </p:txBody>
      </p:sp>
      <p:sp>
        <p:nvSpPr>
          <p:cNvPr id="3" name="Marcador de texto 2"/>
          <p:cNvSpPr>
            <a:spLocks noGrp="1"/>
          </p:cNvSpPr>
          <p:nvPr>
            <p:ph type="body" idx="1" hasCustomPrompt="1"/>
          </p:nvPr>
        </p:nvSpPr>
        <p:spPr>
          <a:xfrm>
            <a:off x="535782" y="4016506"/>
            <a:ext cx="8344791" cy="531377"/>
          </a:xfrm>
        </p:spPr>
        <p:txBody>
          <a:bodyPr anchor="b">
            <a:normAutofit/>
          </a:bodyPr>
          <a:lstStyle>
            <a:lvl1pPr marL="0" indent="0">
              <a:buNone/>
              <a:defRPr sz="20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Colocar aquí descripción o comentario de la sección</a:t>
            </a:r>
          </a:p>
        </p:txBody>
      </p:sp>
      <p:pic>
        <p:nvPicPr>
          <p:cNvPr id="15" name="Imagen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17546" y="189902"/>
            <a:ext cx="4177492" cy="3481244"/>
          </a:xfrm>
          <a:prstGeom prst="rect">
            <a:avLst/>
          </a:prstGeom>
        </p:spPr>
      </p:pic>
    </p:spTree>
    <p:extLst>
      <p:ext uri="{BB962C8B-B14F-4D97-AF65-F5344CB8AC3E}">
        <p14:creationId xmlns:p14="http://schemas.microsoft.com/office/powerpoint/2010/main" val="24057476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Tipo 2">
    <p:spTree>
      <p:nvGrpSpPr>
        <p:cNvPr id="1" name=""/>
        <p:cNvGrpSpPr/>
        <p:nvPr/>
      </p:nvGrpSpPr>
      <p:grpSpPr>
        <a:xfrm>
          <a:off x="0" y="0"/>
          <a:ext cx="0" cy="0"/>
          <a:chOff x="0" y="0"/>
          <a:chExt cx="0" cy="0"/>
        </a:xfrm>
      </p:grpSpPr>
      <p:pic>
        <p:nvPicPr>
          <p:cNvPr id="6" name="Imagen 5"/>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7380312" cy="6858000"/>
          </a:xfrm>
          <a:prstGeom prst="rect">
            <a:avLst/>
          </a:prstGeom>
          <a:effectLst>
            <a:outerShdw blurRad="50800" dist="38100" dir="2700000" algn="tl" rotWithShape="0">
              <a:prstClr val="black">
                <a:alpha val="40000"/>
              </a:prstClr>
            </a:outerShdw>
          </a:effectLst>
        </p:spPr>
      </p:pic>
      <p:sp>
        <p:nvSpPr>
          <p:cNvPr id="2" name="Título 1"/>
          <p:cNvSpPr>
            <a:spLocks noGrp="1"/>
          </p:cNvSpPr>
          <p:nvPr>
            <p:ph type="title" hasCustomPrompt="1"/>
          </p:nvPr>
        </p:nvSpPr>
        <p:spPr>
          <a:xfrm>
            <a:off x="614374" y="868363"/>
            <a:ext cx="6477906" cy="2852737"/>
          </a:xfrm>
        </p:spPr>
        <p:txBody>
          <a:bodyPr anchor="b"/>
          <a:lstStyle>
            <a:lvl1pPr algn="l">
              <a:defRPr sz="6000" b="0" i="0">
                <a:solidFill>
                  <a:schemeClr val="bg1"/>
                </a:solidFill>
                <a:effectLst/>
                <a:latin typeface="Bebas Neue" panose="020B0606020202050201" pitchFamily="34" charset="0"/>
              </a:defRPr>
            </a:lvl1pPr>
          </a:lstStyle>
          <a:p>
            <a:r>
              <a:rPr lang="es-ES" dirty="0"/>
              <a:t>COLOCAR AQUÍ EL TITULO DE LA SECCIÓN</a:t>
            </a:r>
          </a:p>
        </p:txBody>
      </p:sp>
      <p:sp>
        <p:nvSpPr>
          <p:cNvPr id="3" name="Marcador de texto 2"/>
          <p:cNvSpPr>
            <a:spLocks noGrp="1"/>
          </p:cNvSpPr>
          <p:nvPr>
            <p:ph type="body" idx="1" hasCustomPrompt="1"/>
          </p:nvPr>
        </p:nvSpPr>
        <p:spPr>
          <a:xfrm>
            <a:off x="795200" y="3752851"/>
            <a:ext cx="6297080" cy="2368550"/>
          </a:xfrm>
        </p:spPr>
        <p:txBody>
          <a:bodyPr/>
          <a:lstStyle>
            <a:lvl1pPr marL="0" indent="0">
              <a:buNone/>
              <a:defRPr sz="24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Colocar aquí los ítems a presentar en esta sección</a:t>
            </a:r>
          </a:p>
        </p:txBody>
      </p:sp>
      <p:sp>
        <p:nvSpPr>
          <p:cNvPr id="10" name="Rectángulo 9"/>
          <p:cNvSpPr/>
          <p:nvPr userDrawn="1"/>
        </p:nvSpPr>
        <p:spPr>
          <a:xfrm flipH="1">
            <a:off x="758795" y="3760172"/>
            <a:ext cx="72000" cy="23688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726727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628650" y="1304741"/>
            <a:ext cx="3867150" cy="4872221"/>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48200" y="1304741"/>
            <a:ext cx="3867150" cy="4872222"/>
          </a:xfrm>
        </p:spPr>
        <p:txBody>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cxnSp>
        <p:nvCxnSpPr>
          <p:cNvPr id="9" name="Conector recto 8"/>
          <p:cNvCxnSpPr/>
          <p:nvPr userDrawn="1"/>
        </p:nvCxnSpPr>
        <p:spPr>
          <a:xfrm>
            <a:off x="628650" y="1124744"/>
            <a:ext cx="7886700" cy="0"/>
          </a:xfrm>
          <a:prstGeom prst="line">
            <a:avLst/>
          </a:prstGeom>
          <a:ln w="19050" cap="flat" cmpd="sng" algn="ctr">
            <a:solidFill>
              <a:schemeClr val="bg1">
                <a:lumMod val="8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Marcador de pie de página 10"/>
          <p:cNvSpPr>
            <a:spLocks noGrp="1"/>
          </p:cNvSpPr>
          <p:nvPr>
            <p:ph type="ftr" sz="quarter" idx="11"/>
          </p:nvPr>
        </p:nvSpPr>
        <p:spPr/>
        <p:txBody>
          <a:bodyPr/>
          <a:lstStyle/>
          <a:p>
            <a:endParaRPr lang="es-ES" dirty="0"/>
          </a:p>
        </p:txBody>
      </p:sp>
      <p:sp>
        <p:nvSpPr>
          <p:cNvPr id="12" name="Marcador de número de diapositiva 11"/>
          <p:cNvSpPr>
            <a:spLocks noGrp="1"/>
          </p:cNvSpPr>
          <p:nvPr>
            <p:ph type="sldNum" sz="quarter" idx="12"/>
          </p:nvPr>
        </p:nvSpPr>
        <p:spPr/>
        <p:txBody>
          <a:bodyPr/>
          <a:lstStyle/>
          <a:p>
            <a:fld id="{A0D7ED8E-E8F2-40C2-AF71-A534DDE5582E}" type="slidenum">
              <a:rPr lang="es-CO" smtClean="0"/>
              <a:pPr/>
              <a:t>‹Nº›</a:t>
            </a:fld>
            <a:endParaRPr lang="es-CO" dirty="0"/>
          </a:p>
        </p:txBody>
      </p:sp>
      <p:sp>
        <p:nvSpPr>
          <p:cNvPr id="14" name="Título 13"/>
          <p:cNvSpPr>
            <a:spLocks noGrp="1"/>
          </p:cNvSpPr>
          <p:nvPr>
            <p:ph type="title"/>
          </p:nvPr>
        </p:nvSpPr>
        <p:spPr>
          <a:xfrm>
            <a:off x="628650" y="123824"/>
            <a:ext cx="7886700" cy="982800"/>
          </a:xfrm>
        </p:spPr>
        <p:txBody>
          <a:bodyPr anchor="ctr" anchorCtr="0">
            <a:noAutofit/>
          </a:bodyPr>
          <a:lstStyle>
            <a:lvl1pPr>
              <a:lnSpc>
                <a:spcPct val="100000"/>
              </a:lnSpc>
              <a:defRPr sz="3600" b="0" i="0">
                <a:latin typeface="Bebas Neue" panose="020B0606020202050201" pitchFamily="34" charset="0"/>
              </a:defRPr>
            </a:lvl1pPr>
          </a:lstStyle>
          <a:p>
            <a:r>
              <a:rPr lang="es-ES" dirty="0"/>
              <a:t>Haga clic para modificar el estilo de título del patrón</a:t>
            </a:r>
            <a:endParaRPr lang="es-CO" dirty="0"/>
          </a:p>
        </p:txBody>
      </p:sp>
    </p:spTree>
    <p:extLst>
      <p:ext uri="{BB962C8B-B14F-4D97-AF65-F5344CB8AC3E}">
        <p14:creationId xmlns:p14="http://schemas.microsoft.com/office/powerpoint/2010/main" val="15629650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630238" y="1243818"/>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630238" y="2067730"/>
            <a:ext cx="3868737" cy="412193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29150" y="1243818"/>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4629150" y="2067730"/>
            <a:ext cx="3887788" cy="412193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cxnSp>
        <p:nvCxnSpPr>
          <p:cNvPr id="11" name="Conector recto 10"/>
          <p:cNvCxnSpPr>
            <a:cxnSpLocks/>
          </p:cNvCxnSpPr>
          <p:nvPr userDrawn="1"/>
        </p:nvCxnSpPr>
        <p:spPr>
          <a:xfrm flipH="1" flipV="1">
            <a:off x="8516938" y="1268760"/>
            <a:ext cx="15502" cy="4920904"/>
          </a:xfrm>
          <a:prstGeom prst="line">
            <a:avLst/>
          </a:prstGeom>
          <a:ln w="1905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ítulo 11"/>
          <p:cNvSpPr>
            <a:spLocks noGrp="1"/>
          </p:cNvSpPr>
          <p:nvPr>
            <p:ph type="title"/>
          </p:nvPr>
        </p:nvSpPr>
        <p:spPr>
          <a:xfrm>
            <a:off x="630238" y="93327"/>
            <a:ext cx="7886700" cy="982800"/>
          </a:xfrm>
        </p:spPr>
        <p:txBody>
          <a:bodyPr anchor="ctr">
            <a:noAutofit/>
          </a:bodyPr>
          <a:lstStyle>
            <a:lvl1pPr>
              <a:lnSpc>
                <a:spcPct val="100000"/>
              </a:lnSpc>
              <a:defRPr sz="3600" b="0" i="0">
                <a:latin typeface="Bebas Neue" panose="020B0606020202050201" pitchFamily="34" charset="0"/>
              </a:defRPr>
            </a:lvl1pPr>
          </a:lstStyle>
          <a:p>
            <a:r>
              <a:rPr lang="es-ES" dirty="0"/>
              <a:t>Haga clic para modificar el estilo de título del patrón</a:t>
            </a:r>
            <a:endParaRPr lang="es-CO" dirty="0"/>
          </a:p>
        </p:txBody>
      </p:sp>
      <p:sp>
        <p:nvSpPr>
          <p:cNvPr id="7" name="Marcador de pie de página 6"/>
          <p:cNvSpPr>
            <a:spLocks noGrp="1"/>
          </p:cNvSpPr>
          <p:nvPr>
            <p:ph type="ftr" sz="quarter" idx="11"/>
          </p:nvPr>
        </p:nvSpPr>
        <p:spPr/>
        <p:txBody>
          <a:bodyPr/>
          <a:lstStyle/>
          <a:p>
            <a:endParaRPr lang="es-ES" dirty="0"/>
          </a:p>
        </p:txBody>
      </p:sp>
      <p:sp>
        <p:nvSpPr>
          <p:cNvPr id="8" name="Marcador de número de diapositiva 7"/>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27848077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Tabla de contenido">
    <p:spTree>
      <p:nvGrpSpPr>
        <p:cNvPr id="1" name=""/>
        <p:cNvGrpSpPr/>
        <p:nvPr/>
      </p:nvGrpSpPr>
      <p:grpSpPr>
        <a:xfrm>
          <a:off x="0" y="0"/>
          <a:ext cx="0" cy="0"/>
          <a:chOff x="0" y="0"/>
          <a:chExt cx="0" cy="0"/>
        </a:xfrm>
      </p:grpSpPr>
      <p:pic>
        <p:nvPicPr>
          <p:cNvPr id="6" name="Imagen 5"/>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7380312" cy="6858000"/>
          </a:xfrm>
          <a:prstGeom prst="rect">
            <a:avLst/>
          </a:prstGeom>
          <a:effectLst>
            <a:outerShdw blurRad="50800" dist="38100" dir="2700000" algn="tl" rotWithShape="0">
              <a:prstClr val="black">
                <a:alpha val="40000"/>
              </a:prstClr>
            </a:outerShdw>
          </a:effectLst>
        </p:spPr>
      </p:pic>
      <p:sp>
        <p:nvSpPr>
          <p:cNvPr id="2" name="Título 1"/>
          <p:cNvSpPr>
            <a:spLocks noGrp="1"/>
          </p:cNvSpPr>
          <p:nvPr>
            <p:ph type="title" hasCustomPrompt="1"/>
          </p:nvPr>
        </p:nvSpPr>
        <p:spPr>
          <a:xfrm>
            <a:off x="614374" y="868363"/>
            <a:ext cx="6477906" cy="904453"/>
          </a:xfrm>
        </p:spPr>
        <p:txBody>
          <a:bodyPr anchor="t"/>
          <a:lstStyle>
            <a:lvl1pPr algn="l">
              <a:defRPr sz="6000" b="0" i="0">
                <a:solidFill>
                  <a:schemeClr val="bg1"/>
                </a:solidFill>
                <a:effectLst/>
                <a:latin typeface="Bebas Neue" panose="020B0606020202050201" pitchFamily="34" charset="0"/>
              </a:defRPr>
            </a:lvl1pPr>
          </a:lstStyle>
          <a:p>
            <a:r>
              <a:rPr lang="es-CO" dirty="0"/>
              <a:t>Coloca aquí el titulo</a:t>
            </a:r>
            <a:endParaRPr lang="es-ES" dirty="0"/>
          </a:p>
        </p:txBody>
      </p:sp>
      <p:sp>
        <p:nvSpPr>
          <p:cNvPr id="3" name="Marcador de texto 2"/>
          <p:cNvSpPr>
            <a:spLocks noGrp="1"/>
          </p:cNvSpPr>
          <p:nvPr>
            <p:ph type="body" idx="1" hasCustomPrompt="1"/>
          </p:nvPr>
        </p:nvSpPr>
        <p:spPr>
          <a:xfrm>
            <a:off x="795200" y="1844824"/>
            <a:ext cx="6297080" cy="4276577"/>
          </a:xfrm>
          <a:noFill/>
          <a:effectLst/>
        </p:spPr>
        <p:txBody>
          <a:bodyPr/>
          <a:lstStyle>
            <a:lvl1pPr marL="342900" indent="-342900">
              <a:buFont typeface="Arial" panose="020B0604020202020204" pitchFamily="34" charset="0"/>
              <a:buChar char="•"/>
              <a:defRPr sz="24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Colocar aquí los ítems a presentar</a:t>
            </a:r>
          </a:p>
        </p:txBody>
      </p:sp>
      <p:sp>
        <p:nvSpPr>
          <p:cNvPr id="10" name="Rectángulo 9"/>
          <p:cNvSpPr/>
          <p:nvPr userDrawn="1"/>
        </p:nvSpPr>
        <p:spPr>
          <a:xfrm flipH="1">
            <a:off x="781865" y="1844823"/>
            <a:ext cx="45719" cy="427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5103966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11560" y="116632"/>
            <a:ext cx="7886700" cy="982800"/>
          </a:xfrm>
        </p:spPr>
        <p:txBody>
          <a:bodyPr anchor="ctr">
            <a:noAutofit/>
          </a:bodyPr>
          <a:lstStyle>
            <a:lvl1pPr>
              <a:lnSpc>
                <a:spcPct val="100000"/>
              </a:lnSpc>
              <a:defRPr sz="3600" b="0" i="0">
                <a:latin typeface="Bebas Neue" panose="020B0606020202050201" pitchFamily="34" charset="0"/>
              </a:defRPr>
            </a:lvl1pPr>
          </a:lstStyle>
          <a:p>
            <a:r>
              <a:rPr lang="es-ES"/>
              <a:t>Haga clic para modificar el estilo de título del patrón</a:t>
            </a:r>
          </a:p>
        </p:txBody>
      </p:sp>
      <p:cxnSp>
        <p:nvCxnSpPr>
          <p:cNvPr id="9" name="Conector recto 8"/>
          <p:cNvCxnSpPr/>
          <p:nvPr userDrawn="1"/>
        </p:nvCxnSpPr>
        <p:spPr>
          <a:xfrm>
            <a:off x="628650" y="1111536"/>
            <a:ext cx="7886700" cy="0"/>
          </a:xfrm>
          <a:prstGeom prst="line">
            <a:avLst/>
          </a:prstGeom>
          <a:ln w="19050" cap="flat" cmpd="sng" algn="ctr">
            <a:solidFill>
              <a:schemeClr val="bg1">
                <a:lumMod val="8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33120201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5045393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ángulo 10"/>
          <p:cNvSpPr/>
          <p:nvPr userDrawn="1"/>
        </p:nvSpPr>
        <p:spPr>
          <a:xfrm>
            <a:off x="0" y="6361583"/>
            <a:ext cx="9144000" cy="510065"/>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effectLst>
                <a:outerShdw blurRad="38100" dist="38100" dir="2700000" algn="tl">
                  <a:srgbClr val="000000">
                    <a:alpha val="43137"/>
                  </a:srgbClr>
                </a:outerShdw>
              </a:effectLst>
            </a:endParaRPr>
          </a:p>
        </p:txBody>
      </p:sp>
      <p:sp>
        <p:nvSpPr>
          <p:cNvPr id="2" name="Marcador de título 1"/>
          <p:cNvSpPr>
            <a:spLocks noGrp="1"/>
          </p:cNvSpPr>
          <p:nvPr userDrawn="1">
            <p:ph type="title"/>
          </p:nvPr>
        </p:nvSpPr>
        <p:spPr>
          <a:xfrm>
            <a:off x="628650" y="365125"/>
            <a:ext cx="7886700" cy="903635"/>
          </a:xfrm>
          <a:prstGeom prst="rect">
            <a:avLst/>
          </a:prstGeom>
        </p:spPr>
        <p:txBody>
          <a:bodyPr vert="horz" lIns="91440" tIns="45720" rIns="91440" bIns="45720" rtlCol="0" anchor="ctr">
            <a:normAutofit/>
          </a:bodyPr>
          <a:lstStyle/>
          <a:p>
            <a:r>
              <a:rPr lang="es-CO" dirty="0"/>
              <a:t>TÍTULO</a:t>
            </a:r>
            <a:r>
              <a:rPr lang="es-ES" dirty="0"/>
              <a:t> DE LA DIAPOSITIVA</a:t>
            </a:r>
          </a:p>
        </p:txBody>
      </p:sp>
      <p:sp>
        <p:nvSpPr>
          <p:cNvPr id="3" name="Marcador de texto 2"/>
          <p:cNvSpPr>
            <a:spLocks noGrp="1"/>
          </p:cNvSpPr>
          <p:nvPr userDrawn="1">
            <p:ph type="body" idx="1"/>
          </p:nvPr>
        </p:nvSpPr>
        <p:spPr>
          <a:xfrm>
            <a:off x="628650" y="1333124"/>
            <a:ext cx="7886700" cy="4843840"/>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Marcador de fecha 3"/>
          <p:cNvSpPr txBox="1">
            <a:spLocks/>
          </p:cNvSpPr>
          <p:nvPr userDrawn="1"/>
        </p:nvSpPr>
        <p:spPr>
          <a:xfrm>
            <a:off x="8152571" y="6659721"/>
            <a:ext cx="964800" cy="188640"/>
          </a:xfrm>
          <a:prstGeom prst="rect">
            <a:avLst/>
          </a:prstGeom>
          <a:noFill/>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fld id="{7B8F00C3-1F22-4CE4-A78E-AEBECB6BF7BC}" type="datetime1">
              <a:rPr lang="es-ES" sz="1200" b="0" i="0" smtClean="0">
                <a:solidFill>
                  <a:schemeClr val="bg1"/>
                </a:solidFill>
                <a:effectLst/>
                <a:latin typeface="Bebas Neue Regular" panose="00000500000000000000" pitchFamily="50" charset="0"/>
              </a:rPr>
              <a:pPr algn="ctr"/>
              <a:t>12/06/2019</a:t>
            </a:fld>
            <a:endParaRPr lang="es-ES" sz="1200" b="0" i="0" dirty="0">
              <a:solidFill>
                <a:schemeClr val="bg1"/>
              </a:solidFill>
              <a:effectLst/>
              <a:latin typeface="Bebas Neue Regular" panose="00000500000000000000" pitchFamily="50" charset="0"/>
            </a:endParaRPr>
          </a:p>
        </p:txBody>
      </p:sp>
      <p:sp>
        <p:nvSpPr>
          <p:cNvPr id="10" name="Marcador de pie de página 4"/>
          <p:cNvSpPr>
            <a:spLocks noGrp="1"/>
          </p:cNvSpPr>
          <p:nvPr>
            <p:ph type="ftr" sz="quarter" idx="11"/>
          </p:nvPr>
        </p:nvSpPr>
        <p:spPr>
          <a:xfrm>
            <a:off x="4373197" y="6372324"/>
            <a:ext cx="3748211" cy="480263"/>
          </a:xfrm>
          <a:prstGeom prst="rect">
            <a:avLst/>
          </a:prstGeom>
        </p:spPr>
        <p:txBody>
          <a:bodyPr anchor="ctr"/>
          <a:lstStyle>
            <a:lvl1pPr algn="r">
              <a:defRPr sz="1300" b="0" i="0">
                <a:solidFill>
                  <a:schemeClr val="bg1"/>
                </a:solidFill>
                <a:effectLst/>
                <a:latin typeface="Bebas Neue Regular" panose="00000500000000000000" pitchFamily="50" charset="0"/>
              </a:defRPr>
            </a:lvl1pPr>
          </a:lstStyle>
          <a:p>
            <a:endParaRPr lang="es-ES" dirty="0"/>
          </a:p>
        </p:txBody>
      </p:sp>
      <p:sp>
        <p:nvSpPr>
          <p:cNvPr id="12" name="Marcador de número de diapositiva 5"/>
          <p:cNvSpPr>
            <a:spLocks noGrp="1"/>
          </p:cNvSpPr>
          <p:nvPr>
            <p:ph type="sldNum" sz="quarter" idx="12"/>
          </p:nvPr>
        </p:nvSpPr>
        <p:spPr>
          <a:xfrm>
            <a:off x="8172400" y="6358899"/>
            <a:ext cx="963947" cy="277535"/>
          </a:xfrm>
          <a:prstGeom prst="rect">
            <a:avLst/>
          </a:prstGeom>
          <a:noFill/>
        </p:spPr>
        <p:txBody>
          <a:bodyPr anchor="ctr"/>
          <a:lstStyle>
            <a:lvl1pPr algn="ctr">
              <a:defRPr sz="1200" b="0" i="0">
                <a:solidFill>
                  <a:schemeClr val="bg1"/>
                </a:solidFill>
                <a:effectLst/>
                <a:latin typeface="Bebas Neue Regular" panose="00000500000000000000" pitchFamily="50" charset="0"/>
              </a:defRPr>
            </a:lvl1pPr>
          </a:lstStyle>
          <a:p>
            <a:fld id="{A0D7ED8E-E8F2-40C2-AF71-A534DDE5582E}" type="slidenum">
              <a:rPr lang="es-CO" smtClean="0"/>
              <a:pPr/>
              <a:t>‹Nº›</a:t>
            </a:fld>
            <a:endParaRPr lang="es-CO" dirty="0"/>
          </a:p>
        </p:txBody>
      </p:sp>
      <p:pic>
        <p:nvPicPr>
          <p:cNvPr id="6" name="Imagen 5">
            <a:extLst>
              <a:ext uri="{FF2B5EF4-FFF2-40B4-BE49-F238E27FC236}">
                <a16:creationId xmlns:a16="http://schemas.microsoft.com/office/drawing/2014/main" id="{211ECAD4-1292-4E06-96E3-A5E27594CA9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46250" y="6330600"/>
            <a:ext cx="3676420" cy="554784"/>
          </a:xfrm>
          <a:prstGeom prst="rect">
            <a:avLst/>
          </a:prstGeom>
        </p:spPr>
      </p:pic>
    </p:spTree>
    <p:extLst>
      <p:ext uri="{BB962C8B-B14F-4D97-AF65-F5344CB8AC3E}">
        <p14:creationId xmlns:p14="http://schemas.microsoft.com/office/powerpoint/2010/main" val="335061584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73" r:id="rId4"/>
    <p:sldLayoutId id="2147483665" r:id="rId5"/>
    <p:sldLayoutId id="2147483666" r:id="rId6"/>
    <p:sldLayoutId id="2147483674" r:id="rId7"/>
    <p:sldLayoutId id="2147483667" r:id="rId8"/>
    <p:sldLayoutId id="2147483668" r:id="rId9"/>
    <p:sldLayoutId id="2147483669" r:id="rId10"/>
    <p:sldLayoutId id="2147483670" r:id="rId11"/>
    <p:sldLayoutId id="2147483671" r:id="rId12"/>
    <p:sldLayoutId id="2147483672" r:id="rId13"/>
    <p:sldLayoutId id="2147483679" r:id="rId14"/>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p:txStyles>
    <p:titleStyle>
      <a:lvl1pPr algn="l" defTabSz="914400" rtl="0" eaLnBrk="1" latinLnBrk="0" hangingPunct="1">
        <a:lnSpc>
          <a:spcPts val="5400"/>
        </a:lnSpc>
        <a:spcBef>
          <a:spcPct val="0"/>
        </a:spcBef>
        <a:buNone/>
        <a:defRPr sz="4400" b="0" kern="1200">
          <a:solidFill>
            <a:schemeClr val="accent2"/>
          </a:solidFill>
          <a:effectLst/>
          <a:latin typeface="Bebas Neue" panose="020B0606020202050201"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573016"/>
            <a:ext cx="9144000" cy="3528392"/>
          </a:xfrm>
        </p:spPr>
        <p:txBody>
          <a:bodyPr>
            <a:noAutofit/>
          </a:bodyPr>
          <a:lstStyle/>
          <a:p>
            <a:pPr>
              <a:lnSpc>
                <a:spcPct val="150000"/>
              </a:lnSpc>
            </a:pPr>
            <a:r>
              <a:rPr lang="es-CO" sz="1600" b="1" dirty="0" smtClean="0">
                <a:solidFill>
                  <a:srgbClr val="FFFF99"/>
                </a:solidFill>
                <a:latin typeface="Times New Roman" panose="02020603050405020304" pitchFamily="18" charset="0"/>
                <a:cs typeface="Times New Roman" panose="02020603050405020304" pitchFamily="18" charset="0"/>
              </a:rPr>
              <a:t/>
            </a:r>
            <a:br>
              <a:rPr lang="es-CO" sz="1600" b="1" dirty="0" smtClean="0">
                <a:solidFill>
                  <a:srgbClr val="FFFF99"/>
                </a:solidFill>
                <a:latin typeface="Times New Roman" panose="02020603050405020304" pitchFamily="18" charset="0"/>
                <a:cs typeface="Times New Roman" panose="02020603050405020304" pitchFamily="18" charset="0"/>
              </a:rPr>
            </a:br>
            <a:r>
              <a:rPr lang="es-CO" sz="1600" b="1" dirty="0" smtClean="0">
                <a:solidFill>
                  <a:srgbClr val="FFFF99"/>
                </a:solidFill>
                <a:latin typeface="Times New Roman" panose="02020603050405020304" pitchFamily="18" charset="0"/>
                <a:cs typeface="Times New Roman" panose="02020603050405020304" pitchFamily="18" charset="0"/>
              </a:rPr>
              <a:t/>
            </a:r>
            <a:br>
              <a:rPr lang="es-CO" sz="1600" b="1" dirty="0" smtClean="0">
                <a:solidFill>
                  <a:srgbClr val="FFFF99"/>
                </a:solidFill>
                <a:latin typeface="Times New Roman" panose="02020603050405020304" pitchFamily="18" charset="0"/>
                <a:cs typeface="Times New Roman" panose="02020603050405020304" pitchFamily="18" charset="0"/>
              </a:rPr>
            </a:br>
            <a:r>
              <a:rPr lang="es-CO" sz="1600" b="1" dirty="0" smtClean="0">
                <a:solidFill>
                  <a:srgbClr val="FFFF99"/>
                </a:solidFill>
                <a:latin typeface="Times New Roman" panose="02020603050405020304" pitchFamily="18" charset="0"/>
                <a:cs typeface="Times New Roman" panose="02020603050405020304" pitchFamily="18" charset="0"/>
              </a:rPr>
              <a:t>DIVERSOS </a:t>
            </a:r>
            <a:r>
              <a:rPr lang="es-CO" sz="1600" b="1" dirty="0">
                <a:solidFill>
                  <a:srgbClr val="FFFF99"/>
                </a:solidFill>
                <a:latin typeface="Times New Roman" panose="02020603050405020304" pitchFamily="18" charset="0"/>
                <a:cs typeface="Times New Roman" panose="02020603050405020304" pitchFamily="18" charset="0"/>
              </a:rPr>
              <a:t>CONTEXTOS EDUCATIVOS DE INTERACCIÓN Y EL APRENDIZAJE  DE  </a:t>
            </a:r>
            <a:r>
              <a:rPr lang="es-CO" sz="1600" b="1" dirty="0" smtClean="0">
                <a:solidFill>
                  <a:srgbClr val="FFFF99"/>
                </a:solidFill>
                <a:latin typeface="Times New Roman" panose="02020603050405020304" pitchFamily="18" charset="0"/>
                <a:cs typeface="Times New Roman" panose="02020603050405020304" pitchFamily="18" charset="0"/>
              </a:rPr>
              <a:t>LOS NIÑOS </a:t>
            </a:r>
            <a:r>
              <a:rPr lang="es-CO" sz="1600" b="1" dirty="0">
                <a:solidFill>
                  <a:srgbClr val="FFFF99"/>
                </a:solidFill>
                <a:latin typeface="Times New Roman" panose="02020603050405020304" pitchFamily="18" charset="0"/>
                <a:cs typeface="Times New Roman" panose="02020603050405020304" pitchFamily="18" charset="0"/>
              </a:rPr>
              <a:t>EN  LA PRIMERA </a:t>
            </a:r>
            <a:r>
              <a:rPr lang="es-CO" sz="1600" b="1" dirty="0" smtClean="0">
                <a:solidFill>
                  <a:srgbClr val="FFFF99"/>
                </a:solidFill>
                <a:latin typeface="Times New Roman" panose="02020603050405020304" pitchFamily="18" charset="0"/>
                <a:cs typeface="Times New Roman" panose="02020603050405020304" pitchFamily="18" charset="0"/>
              </a:rPr>
              <a:t>INFANCIA</a:t>
            </a:r>
            <a:br>
              <a:rPr lang="es-CO" sz="1600" b="1" dirty="0" smtClean="0">
                <a:solidFill>
                  <a:srgbClr val="FFFF99"/>
                </a:solidFill>
                <a:latin typeface="Times New Roman" panose="02020603050405020304" pitchFamily="18" charset="0"/>
                <a:cs typeface="Times New Roman" panose="02020603050405020304" pitchFamily="18" charset="0"/>
              </a:rPr>
            </a:br>
            <a:r>
              <a:rPr lang="es-CO" sz="1600" dirty="0">
                <a:solidFill>
                  <a:srgbClr val="FFFF99"/>
                </a:solidFill>
                <a:latin typeface="Times New Roman" panose="02020603050405020304" pitchFamily="18" charset="0"/>
                <a:cs typeface="Times New Roman" panose="02020603050405020304" pitchFamily="18" charset="0"/>
              </a:rPr>
              <a:t/>
            </a:r>
            <a:br>
              <a:rPr lang="es-CO" sz="1600" dirty="0">
                <a:solidFill>
                  <a:srgbClr val="FFFF99"/>
                </a:solidFill>
                <a:latin typeface="Times New Roman" panose="02020603050405020304" pitchFamily="18" charset="0"/>
                <a:cs typeface="Times New Roman" panose="02020603050405020304" pitchFamily="18" charset="0"/>
              </a:rPr>
            </a:br>
            <a:r>
              <a:rPr lang="es-CO" sz="1600" b="1" dirty="0" smtClean="0">
                <a:solidFill>
                  <a:srgbClr val="FFFF99"/>
                </a:solidFill>
                <a:latin typeface="Times New Roman" panose="02020603050405020304" pitchFamily="18" charset="0"/>
                <a:cs typeface="Times New Roman" panose="02020603050405020304" pitchFamily="18" charset="0"/>
              </a:rPr>
              <a:t>Pat colectivo II semestre</a:t>
            </a:r>
            <a:br>
              <a:rPr lang="es-CO" sz="1600" b="1" dirty="0" smtClean="0">
                <a:solidFill>
                  <a:srgbClr val="FFFF99"/>
                </a:solidFill>
                <a:latin typeface="Times New Roman" panose="02020603050405020304" pitchFamily="18" charset="0"/>
                <a:cs typeface="Times New Roman" panose="02020603050405020304" pitchFamily="18" charset="0"/>
              </a:rPr>
            </a:br>
            <a:r>
              <a:rPr lang="es-CO" sz="1600" b="1" dirty="0" smtClean="0">
                <a:solidFill>
                  <a:srgbClr val="FFFF99"/>
                </a:solidFill>
                <a:latin typeface="Times New Roman" panose="02020603050405020304" pitchFamily="18" charset="0"/>
                <a:cs typeface="Times New Roman" panose="02020603050405020304" pitchFamily="18" charset="0"/>
              </a:rPr>
              <a:t>Licenciatura en Educación Infantil</a:t>
            </a:r>
            <a:br>
              <a:rPr lang="es-CO" sz="1600" b="1" dirty="0" smtClean="0">
                <a:solidFill>
                  <a:srgbClr val="FFFF99"/>
                </a:solidFill>
                <a:latin typeface="Times New Roman" panose="02020603050405020304" pitchFamily="18" charset="0"/>
                <a:cs typeface="Times New Roman" panose="02020603050405020304" pitchFamily="18" charset="0"/>
              </a:rPr>
            </a:br>
            <a:r>
              <a:rPr lang="es-CO" sz="1600" b="1" dirty="0" smtClean="0">
                <a:solidFill>
                  <a:srgbClr val="FFFF99"/>
                </a:solidFill>
                <a:latin typeface="Times New Roman" panose="02020603050405020304" pitchFamily="18" charset="0"/>
                <a:cs typeface="Times New Roman" panose="02020603050405020304" pitchFamily="18" charset="0"/>
              </a:rPr>
              <a:t>Facultad de ciencias sociales y humanas</a:t>
            </a:r>
            <a:br>
              <a:rPr lang="es-CO" sz="1600" b="1" dirty="0" smtClean="0">
                <a:solidFill>
                  <a:srgbClr val="FFFF99"/>
                </a:solidFill>
                <a:latin typeface="Times New Roman" panose="02020603050405020304" pitchFamily="18" charset="0"/>
                <a:cs typeface="Times New Roman" panose="02020603050405020304" pitchFamily="18" charset="0"/>
              </a:rPr>
            </a:br>
            <a:r>
              <a:rPr lang="es-CO" sz="1600" b="1" dirty="0" smtClean="0">
                <a:solidFill>
                  <a:srgbClr val="FFFF99"/>
                </a:solidFill>
                <a:latin typeface="Times New Roman" panose="02020603050405020304" pitchFamily="18" charset="0"/>
                <a:cs typeface="Times New Roman" panose="02020603050405020304" pitchFamily="18" charset="0"/>
              </a:rPr>
              <a:t>I-PER-2019</a:t>
            </a:r>
            <a:br>
              <a:rPr lang="es-CO" sz="1600" b="1" dirty="0" smtClean="0">
                <a:solidFill>
                  <a:srgbClr val="FFFF99"/>
                </a:solidFill>
                <a:latin typeface="Times New Roman" panose="02020603050405020304" pitchFamily="18" charset="0"/>
                <a:cs typeface="Times New Roman" panose="02020603050405020304" pitchFamily="18" charset="0"/>
              </a:rPr>
            </a:br>
            <a:r>
              <a:rPr lang="es-CO" sz="2400" b="1" dirty="0" smtClean="0">
                <a:solidFill>
                  <a:srgbClr val="FFFF99"/>
                </a:solidFill>
                <a:latin typeface="Times New Roman" panose="02020603050405020304" pitchFamily="18" charset="0"/>
                <a:cs typeface="Times New Roman" panose="02020603050405020304" pitchFamily="18" charset="0"/>
              </a:rPr>
              <a:t/>
            </a:r>
            <a:br>
              <a:rPr lang="es-CO" sz="2400" b="1" dirty="0" smtClean="0">
                <a:solidFill>
                  <a:srgbClr val="FFFF99"/>
                </a:solidFill>
                <a:latin typeface="Times New Roman" panose="02020603050405020304" pitchFamily="18" charset="0"/>
                <a:cs typeface="Times New Roman" panose="02020603050405020304" pitchFamily="18" charset="0"/>
              </a:rPr>
            </a:br>
            <a:endParaRPr lang="es-CO" sz="2400" b="1" dirty="0">
              <a:solidFill>
                <a:srgbClr val="FFFF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2534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2"/>
          <p:cNvSpPr>
            <a:spLocks noGrp="1"/>
          </p:cNvSpPr>
          <p:nvPr>
            <p:ph type="title"/>
          </p:nvPr>
        </p:nvSpPr>
        <p:spPr>
          <a:xfrm>
            <a:off x="0" y="170359"/>
            <a:ext cx="9144000" cy="982800"/>
          </a:xfrm>
        </p:spPr>
        <p:txBody>
          <a:bodyPr>
            <a:normAutofit fontScale="90000"/>
          </a:bodyPr>
          <a:lstStyle/>
          <a:p>
            <a:r>
              <a:rPr lang="es-CO" b="1" dirty="0" smtClean="0">
                <a:latin typeface="Times New Roman" panose="02020603050405020304" pitchFamily="18" charset="0"/>
                <a:ea typeface="Calibri" panose="020F0502020204030204" pitchFamily="34" charset="0"/>
                <a:cs typeface="Times New Roman" panose="02020603050405020304" pitchFamily="18" charset="0"/>
              </a:rPr>
              <a:t>Población  y Muestra</a:t>
            </a:r>
            <a:r>
              <a:rPr lang="es-CO" b="1" i="1" dirty="0">
                <a:latin typeface="Times New Roman" panose="02020603050405020304" pitchFamily="18" charset="0"/>
                <a:ea typeface="Calibri" panose="020F0502020204030204" pitchFamily="34" charset="0"/>
                <a:cs typeface="Times New Roman" panose="02020603050405020304" pitchFamily="18" charset="0"/>
              </a:rPr>
              <a:t/>
            </a:r>
            <a:br>
              <a:rPr lang="es-CO" b="1" i="1" dirty="0">
                <a:latin typeface="Times New Roman" panose="02020603050405020304" pitchFamily="18" charset="0"/>
                <a:ea typeface="Calibri" panose="020F0502020204030204" pitchFamily="34" charset="0"/>
                <a:cs typeface="Times New Roman" panose="02020603050405020304" pitchFamily="18" charset="0"/>
              </a:rPr>
            </a:br>
            <a:endParaRPr lang="es-CO" b="1" i="1" dirty="0">
              <a:latin typeface="Times New Roman" panose="02020603050405020304" pitchFamily="18" charset="0"/>
              <a:cs typeface="Times New Roman" panose="02020603050405020304" pitchFamily="18" charset="0"/>
            </a:endParaRPr>
          </a:p>
        </p:txBody>
      </p:sp>
      <p:sp>
        <p:nvSpPr>
          <p:cNvPr id="89" name="Marcador de pie de página 1"/>
          <p:cNvSpPr>
            <a:spLocks noGrp="1"/>
          </p:cNvSpPr>
          <p:nvPr>
            <p:ph type="ftr" sz="quarter" idx="11"/>
          </p:nvPr>
        </p:nvSpPr>
        <p:spPr/>
        <p:txBody>
          <a:bodyPr/>
          <a:lstStyle/>
          <a:p>
            <a:r>
              <a:rPr lang="es-ES"/>
              <a:t>Seminario de Investigación I</a:t>
            </a:r>
          </a:p>
          <a:p>
            <a:r>
              <a:rPr lang="es-ES"/>
              <a:t>Licenciatura en Educación Infantil</a:t>
            </a:r>
            <a:endParaRPr lang="es-ES" dirty="0"/>
          </a:p>
        </p:txBody>
      </p:sp>
      <p:sp>
        <p:nvSpPr>
          <p:cNvPr id="2" name="Rectángulo 1"/>
          <p:cNvSpPr/>
          <p:nvPr/>
        </p:nvSpPr>
        <p:spPr>
          <a:xfrm>
            <a:off x="-143508" y="476672"/>
            <a:ext cx="9144000" cy="2492990"/>
          </a:xfrm>
          <a:prstGeom prst="rect">
            <a:avLst/>
          </a:prstGeom>
        </p:spPr>
        <p:txBody>
          <a:bodyPr wrap="square">
            <a:spAutoFit/>
          </a:bodyPr>
          <a:lstStyle/>
          <a:p>
            <a:pPr marL="422910" indent="180340">
              <a:lnSpc>
                <a:spcPct val="150000"/>
              </a:lnSpc>
              <a:spcAft>
                <a:spcPts val="0"/>
              </a:spcAft>
            </a:pPr>
            <a:endParaRPr lang="es-CO" sz="2800" i="1" dirty="0">
              <a:solidFill>
                <a:schemeClr val="accent2"/>
              </a:solidFill>
              <a:latin typeface="+mn-lt"/>
              <a:cs typeface="Times New Roman" panose="02020603050405020304" pitchFamily="18" charset="0"/>
            </a:endParaRPr>
          </a:p>
          <a:p>
            <a:pPr marL="422910" indent="180340" algn="just">
              <a:lnSpc>
                <a:spcPct val="150000"/>
              </a:lnSpc>
              <a:spcAft>
                <a:spcPts val="0"/>
              </a:spcAft>
            </a:pPr>
            <a:r>
              <a:rPr lang="es-CO" sz="2000" dirty="0" smtClean="0">
                <a:latin typeface="+mn-lt"/>
              </a:rPr>
              <a:t>La población se centra en los Niños y niñas de la primera Infancia y  la Muestra se refiere a las experiencias obtenidas en los Centros de Práctica por parte de las Maestras cooperantes y las maestras en formación.</a:t>
            </a:r>
            <a:endParaRPr lang="es-CO" sz="2000" dirty="0">
              <a:latin typeface="+mn-lt"/>
              <a:ea typeface="Calibri" panose="020F0502020204030204" pitchFamily="34" charset="0"/>
              <a:cs typeface="Times New Roman" panose="02020603050405020304" pitchFamily="18" charset="0"/>
            </a:endParaRPr>
          </a:p>
          <a:p>
            <a:pPr marL="422910" indent="180340">
              <a:spcAft>
                <a:spcPts val="0"/>
              </a:spcAft>
            </a:pPr>
            <a:endParaRPr lang="es-CO"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CuadroTexto 3"/>
          <p:cNvSpPr txBox="1"/>
          <p:nvPr/>
        </p:nvSpPr>
        <p:spPr>
          <a:xfrm>
            <a:off x="174239" y="2693099"/>
            <a:ext cx="9144000" cy="1077218"/>
          </a:xfrm>
          <a:prstGeom prst="rect">
            <a:avLst/>
          </a:prstGeom>
          <a:noFill/>
        </p:spPr>
        <p:txBody>
          <a:bodyPr wrap="square" rtlCol="0">
            <a:spAutoFit/>
          </a:bodyPr>
          <a:lstStyle/>
          <a:p>
            <a:pPr algn="ctr"/>
            <a:r>
              <a:rPr lang="es-CO" sz="3200" b="1" dirty="0" smtClean="0">
                <a:solidFill>
                  <a:srgbClr val="F29400"/>
                </a:solidFill>
                <a:latin typeface="Times New Roman" panose="02020603050405020304" pitchFamily="18" charset="0"/>
                <a:cs typeface="Times New Roman" panose="02020603050405020304" pitchFamily="18" charset="0"/>
              </a:rPr>
              <a:t>Técnicas e Instrumentos de recolección de información</a:t>
            </a:r>
            <a:endParaRPr lang="es-CO" dirty="0"/>
          </a:p>
        </p:txBody>
      </p:sp>
      <p:sp>
        <p:nvSpPr>
          <p:cNvPr id="5" name="CuadroTexto 4"/>
          <p:cNvSpPr txBox="1"/>
          <p:nvPr/>
        </p:nvSpPr>
        <p:spPr>
          <a:xfrm>
            <a:off x="143508" y="3770317"/>
            <a:ext cx="8856984" cy="2400657"/>
          </a:xfrm>
          <a:prstGeom prst="rect">
            <a:avLst/>
          </a:prstGeom>
          <a:noFill/>
        </p:spPr>
        <p:txBody>
          <a:bodyPr wrap="square" rtlCol="0">
            <a:spAutoFit/>
          </a:bodyPr>
          <a:lstStyle/>
          <a:p>
            <a:pPr indent="450215" algn="just">
              <a:lnSpc>
                <a:spcPct val="150000"/>
              </a:lnSpc>
              <a:spcAft>
                <a:spcPts val="800"/>
              </a:spcAft>
            </a:pPr>
            <a:r>
              <a:rPr lang="es-CO" sz="2000" dirty="0">
                <a:latin typeface="+mn-lt"/>
              </a:rPr>
              <a:t>La investigación  se refiere a la recolección de información </a:t>
            </a:r>
            <a:r>
              <a:rPr lang="es-CO" sz="2000" dirty="0" smtClean="0">
                <a:latin typeface="+mn-lt"/>
              </a:rPr>
              <a:t>para lo cual se </a:t>
            </a:r>
            <a:r>
              <a:rPr lang="es-CO" sz="2000" dirty="0">
                <a:latin typeface="+mn-lt"/>
              </a:rPr>
              <a:t>utilizaron </a:t>
            </a:r>
            <a:r>
              <a:rPr lang="es-CO" sz="2000" dirty="0" smtClean="0">
                <a:latin typeface="+mn-lt"/>
              </a:rPr>
              <a:t>registros y una cuasi-entrevista que permitieron a maestras  </a:t>
            </a:r>
            <a:r>
              <a:rPr lang="es-CO" sz="2000" dirty="0">
                <a:latin typeface="+mn-lt"/>
              </a:rPr>
              <a:t>en formación iniciarse en los procesos cognitivos y </a:t>
            </a:r>
            <a:r>
              <a:rPr lang="es-CO" sz="2000" dirty="0" smtClean="0">
                <a:latin typeface="+mn-lt"/>
              </a:rPr>
              <a:t>de </a:t>
            </a:r>
            <a:r>
              <a:rPr lang="es-CO" sz="2000" dirty="0">
                <a:latin typeface="+mn-lt"/>
              </a:rPr>
              <a:t>orden </a:t>
            </a:r>
            <a:r>
              <a:rPr lang="es-CO" sz="2000" dirty="0" smtClean="0">
                <a:latin typeface="+mn-lt"/>
              </a:rPr>
              <a:t>reflexivo, como </a:t>
            </a:r>
            <a:r>
              <a:rPr lang="es-CO" sz="2000" dirty="0">
                <a:latin typeface="+mn-lt"/>
              </a:rPr>
              <a:t>inducción al proceso de interpretación de la realidad escolar que se </a:t>
            </a:r>
            <a:r>
              <a:rPr lang="es-CO" sz="2000" dirty="0" smtClean="0">
                <a:latin typeface="+mn-lt"/>
              </a:rPr>
              <a:t>presenta  </a:t>
            </a:r>
            <a:r>
              <a:rPr lang="es-CO" sz="2000" dirty="0">
                <a:latin typeface="+mn-lt"/>
              </a:rPr>
              <a:t>en </a:t>
            </a:r>
            <a:r>
              <a:rPr lang="es-CO" sz="2000" dirty="0" smtClean="0">
                <a:latin typeface="+mn-lt"/>
              </a:rPr>
              <a:t>los  centros de  </a:t>
            </a:r>
            <a:r>
              <a:rPr lang="es-CO" sz="2000" dirty="0">
                <a:latin typeface="+mn-lt"/>
              </a:rPr>
              <a:t>práctica. </a:t>
            </a:r>
            <a:endParaRPr lang="es-CO" sz="2000"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55541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2"/>
          <p:cNvSpPr>
            <a:spLocks noGrp="1"/>
          </p:cNvSpPr>
          <p:nvPr>
            <p:ph type="title"/>
          </p:nvPr>
        </p:nvSpPr>
        <p:spPr>
          <a:xfrm>
            <a:off x="0" y="77308"/>
            <a:ext cx="9144000" cy="982800"/>
          </a:xfrm>
        </p:spPr>
        <p:txBody>
          <a:bodyPr>
            <a:normAutofit/>
          </a:bodyPr>
          <a:lstStyle/>
          <a:p>
            <a:pPr lvl="0" eaLnBrk="0" fontAlgn="base" hangingPunct="0">
              <a:spcAft>
                <a:spcPct val="0"/>
              </a:spcAft>
            </a:pPr>
            <a:r>
              <a:rPr lang="es-CO" sz="3200" b="1" dirty="0" smtClean="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3. </a:t>
            </a:r>
            <a:r>
              <a:rPr lang="es-CO" sz="2800" b="1" dirty="0" smtClean="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RESULTADOS OBTENIDOS</a:t>
            </a:r>
            <a:endParaRPr lang="es-CO" sz="2800" b="1" dirty="0">
              <a:solidFill>
                <a:srgbClr val="FFC000"/>
              </a:solidFill>
              <a:latin typeface="Times New Roman" panose="02020603050405020304" pitchFamily="18" charset="0"/>
              <a:cs typeface="Times New Roman" panose="02020603050405020304" pitchFamily="18" charset="0"/>
            </a:endParaRPr>
          </a:p>
        </p:txBody>
      </p:sp>
      <p:sp>
        <p:nvSpPr>
          <p:cNvPr id="89" name="Marcador de pie de página 1"/>
          <p:cNvSpPr>
            <a:spLocks noGrp="1"/>
          </p:cNvSpPr>
          <p:nvPr>
            <p:ph type="ftr" sz="quarter" idx="11"/>
          </p:nvPr>
        </p:nvSpPr>
        <p:spPr/>
        <p:txBody>
          <a:bodyPr/>
          <a:lstStyle/>
          <a:p>
            <a:r>
              <a:rPr lang="es-ES" dirty="0"/>
              <a:t>Seminario de Investigación I</a:t>
            </a:r>
          </a:p>
          <a:p>
            <a:r>
              <a:rPr lang="es-ES" dirty="0"/>
              <a:t>Licenciatura en Educación Infantil</a:t>
            </a:r>
          </a:p>
        </p:txBody>
      </p:sp>
      <p:sp>
        <p:nvSpPr>
          <p:cNvPr id="9" name="CuadroTexto 8"/>
          <p:cNvSpPr txBox="1"/>
          <p:nvPr/>
        </p:nvSpPr>
        <p:spPr>
          <a:xfrm>
            <a:off x="216834" y="1402025"/>
            <a:ext cx="8784976" cy="727059"/>
          </a:xfrm>
          <a:prstGeom prst="rect">
            <a:avLst/>
          </a:prstGeom>
          <a:noFill/>
        </p:spPr>
        <p:txBody>
          <a:bodyPr wrap="square" rtlCol="0">
            <a:spAutoFit/>
          </a:bodyPr>
          <a:lstStyle/>
          <a:p>
            <a:pPr marL="342900" lvl="0" indent="-342900">
              <a:lnSpc>
                <a:spcPct val="107000"/>
              </a:lnSpc>
              <a:spcAft>
                <a:spcPts val="800"/>
              </a:spcAft>
              <a:buFont typeface="+mj-lt"/>
              <a:buAutoNum type="romanUcPeriod"/>
            </a:pPr>
            <a:r>
              <a:rPr lang="es-CO" sz="2000" b="1" dirty="0">
                <a:solidFill>
                  <a:schemeClr val="accent2"/>
                </a:solidFill>
                <a:latin typeface="+mn-lt"/>
              </a:rPr>
              <a:t>Los diversos contextos educativos de interacción y el aprendizaje de los niños en la primera infancia.</a:t>
            </a:r>
            <a:endParaRPr lang="es-CO" b="1" dirty="0">
              <a:solidFill>
                <a:schemeClr val="accent2"/>
              </a:solidFill>
              <a:latin typeface="+mn-lt"/>
              <a:ea typeface="Calibri" panose="020F0502020204030204" pitchFamily="34" charset="0"/>
              <a:cs typeface="Times New Roman" panose="02020603050405020304" pitchFamily="18" charset="0"/>
            </a:endParaRPr>
          </a:p>
        </p:txBody>
      </p:sp>
      <p:sp>
        <p:nvSpPr>
          <p:cNvPr id="11" name="CuadroTexto 10"/>
          <p:cNvSpPr txBox="1"/>
          <p:nvPr/>
        </p:nvSpPr>
        <p:spPr>
          <a:xfrm>
            <a:off x="216834" y="2196763"/>
            <a:ext cx="8784976" cy="4585230"/>
          </a:xfrm>
          <a:prstGeom prst="rect">
            <a:avLst/>
          </a:prstGeom>
          <a:noFill/>
        </p:spPr>
        <p:txBody>
          <a:bodyPr wrap="square" rtlCol="0">
            <a:spAutoFit/>
          </a:bodyPr>
          <a:lstStyle/>
          <a:p>
            <a:pPr>
              <a:lnSpc>
                <a:spcPct val="115000"/>
              </a:lnSpc>
              <a:spcAft>
                <a:spcPts val="800"/>
              </a:spcAft>
            </a:pPr>
            <a:r>
              <a:rPr lang="es-CO" sz="2000" b="1" dirty="0" smtClean="0">
                <a:latin typeface="+mn-lt"/>
              </a:rPr>
              <a:t>¿</a:t>
            </a:r>
            <a:r>
              <a:rPr lang="es-CO" sz="2000" b="1" dirty="0">
                <a:latin typeface="+mn-lt"/>
              </a:rPr>
              <a:t>Maestra,  a qué se le llaman los contextos educativos de interacción?</a:t>
            </a:r>
          </a:p>
          <a:p>
            <a:pPr algn="just">
              <a:lnSpc>
                <a:spcPct val="115000"/>
              </a:lnSpc>
              <a:spcAft>
                <a:spcPts val="800"/>
              </a:spcAft>
            </a:pPr>
            <a:r>
              <a:rPr lang="es-CO" dirty="0">
                <a:latin typeface="+mn-lt"/>
              </a:rPr>
              <a:t> </a:t>
            </a:r>
            <a:r>
              <a:rPr lang="es-CO" sz="2000" dirty="0" smtClean="0">
                <a:latin typeface="+mn-lt"/>
              </a:rPr>
              <a:t>“</a:t>
            </a:r>
            <a:r>
              <a:rPr lang="es-CO" sz="2000" dirty="0">
                <a:latin typeface="+mn-lt"/>
              </a:rPr>
              <a:t>Pues… el entorno educativo está constituido por el ambiente que rodea  al aprendizaje, su organización, la infraestructura adecuada, materiales o recursos didácticos, y el  recurso humano en relación a lo anterior” </a:t>
            </a:r>
            <a:endParaRPr lang="es-CO" sz="2000" dirty="0" smtClean="0">
              <a:latin typeface="+mn-lt"/>
            </a:endParaRPr>
          </a:p>
          <a:p>
            <a:pPr algn="just">
              <a:lnSpc>
                <a:spcPct val="115000"/>
              </a:lnSpc>
              <a:spcAft>
                <a:spcPts val="800"/>
              </a:spcAft>
            </a:pPr>
            <a:endParaRPr lang="es-CO" sz="2000" dirty="0">
              <a:latin typeface="+mn-lt"/>
            </a:endParaRPr>
          </a:p>
          <a:p>
            <a:pPr>
              <a:lnSpc>
                <a:spcPct val="107000"/>
              </a:lnSpc>
              <a:spcAft>
                <a:spcPts val="800"/>
              </a:spcAft>
            </a:pPr>
            <a:r>
              <a:rPr lang="es-CO" sz="2000" dirty="0">
                <a:latin typeface="+mn-lt"/>
              </a:rPr>
              <a:t> </a:t>
            </a:r>
            <a:r>
              <a:rPr lang="es-CO" sz="2000" dirty="0" smtClean="0">
                <a:latin typeface="+mn-lt"/>
              </a:rPr>
              <a:t> </a:t>
            </a:r>
            <a:r>
              <a:rPr lang="es-CO" sz="2000" dirty="0">
                <a:latin typeface="+mn-lt"/>
              </a:rPr>
              <a:t>“Los contextos educativos de interacción  también le da sentido al mundo infantil y  de las capacidades y disposiciones de los niños y niñas frente a los límites del aula de clase ubicados en todos los espacios físicos y de convivencia</a:t>
            </a:r>
            <a:r>
              <a:rPr lang="es-CO" sz="2000" dirty="0" smtClean="0">
                <a:latin typeface="+mn-lt"/>
              </a:rPr>
              <a:t>”</a:t>
            </a:r>
          </a:p>
          <a:p>
            <a:pPr>
              <a:lnSpc>
                <a:spcPct val="107000"/>
              </a:lnSpc>
              <a:spcAft>
                <a:spcPts val="800"/>
              </a:spcAft>
            </a:pPr>
            <a:endParaRPr lang="es-CO" sz="1400" dirty="0"/>
          </a:p>
          <a:p>
            <a:pPr>
              <a:lnSpc>
                <a:spcPct val="107000"/>
              </a:lnSpc>
              <a:spcAft>
                <a:spcPts val="800"/>
              </a:spcAft>
            </a:pPr>
            <a:endParaRPr lang="es-CO" sz="1600" dirty="0"/>
          </a:p>
          <a:p>
            <a:pPr>
              <a:lnSpc>
                <a:spcPct val="107000"/>
              </a:lnSpc>
              <a:spcAft>
                <a:spcPts val="800"/>
              </a:spcAft>
            </a:pPr>
            <a:endParaRPr lang="es-CO" dirty="0"/>
          </a:p>
        </p:txBody>
      </p:sp>
    </p:spTree>
    <p:extLst>
      <p:ext uri="{BB962C8B-B14F-4D97-AF65-F5344CB8AC3E}">
        <p14:creationId xmlns:p14="http://schemas.microsoft.com/office/powerpoint/2010/main" val="35229229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Marcador de pie de página 1"/>
          <p:cNvSpPr>
            <a:spLocks noGrp="1"/>
          </p:cNvSpPr>
          <p:nvPr>
            <p:ph type="ftr" sz="quarter" idx="11"/>
          </p:nvPr>
        </p:nvSpPr>
        <p:spPr/>
        <p:txBody>
          <a:bodyPr/>
          <a:lstStyle/>
          <a:p>
            <a:r>
              <a:rPr lang="es-ES" dirty="0"/>
              <a:t>Seminario de Investigación I</a:t>
            </a:r>
          </a:p>
          <a:p>
            <a:r>
              <a:rPr lang="es-ES" dirty="0"/>
              <a:t>Licenciatura en Educación Infantil</a:t>
            </a:r>
          </a:p>
        </p:txBody>
      </p:sp>
      <p:sp>
        <p:nvSpPr>
          <p:cNvPr id="3" name="CuadroTexto 2"/>
          <p:cNvSpPr txBox="1"/>
          <p:nvPr/>
        </p:nvSpPr>
        <p:spPr>
          <a:xfrm>
            <a:off x="179512" y="189277"/>
            <a:ext cx="8856984" cy="522259"/>
          </a:xfrm>
          <a:prstGeom prst="rect">
            <a:avLst/>
          </a:prstGeom>
          <a:noFill/>
        </p:spPr>
        <p:txBody>
          <a:bodyPr wrap="square" rtlCol="0">
            <a:spAutoFit/>
          </a:bodyPr>
          <a:lstStyle/>
          <a:p>
            <a:pPr lvl="0" algn="ctr">
              <a:lnSpc>
                <a:spcPct val="107000"/>
              </a:lnSpc>
              <a:spcAft>
                <a:spcPts val="800"/>
              </a:spcAft>
            </a:pPr>
            <a:r>
              <a:rPr lang="es-CO" sz="2800" b="1" dirty="0" smtClean="0">
                <a:solidFill>
                  <a:schemeClr val="accent2"/>
                </a:solidFill>
                <a:latin typeface="Times New Roman" panose="02020603050405020304" pitchFamily="18" charset="0"/>
                <a:cs typeface="Times New Roman" panose="02020603050405020304" pitchFamily="18" charset="0"/>
              </a:rPr>
              <a:t>II. Diversos  </a:t>
            </a:r>
            <a:r>
              <a:rPr lang="es-CO" sz="2800" b="1" dirty="0">
                <a:solidFill>
                  <a:schemeClr val="accent2"/>
                </a:solidFill>
                <a:latin typeface="Times New Roman" panose="02020603050405020304" pitchFamily="18" charset="0"/>
                <a:cs typeface="Times New Roman" panose="02020603050405020304" pitchFamily="18" charset="0"/>
              </a:rPr>
              <a:t>contextos educativos de interacción</a:t>
            </a:r>
            <a:endParaRPr lang="es-CO" sz="2800" b="1"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CuadroTexto 5"/>
          <p:cNvSpPr txBox="1"/>
          <p:nvPr/>
        </p:nvSpPr>
        <p:spPr>
          <a:xfrm>
            <a:off x="127204" y="260648"/>
            <a:ext cx="8784976" cy="5199244"/>
          </a:xfrm>
          <a:prstGeom prst="rect">
            <a:avLst/>
          </a:prstGeom>
          <a:noFill/>
        </p:spPr>
        <p:txBody>
          <a:bodyPr wrap="square" rtlCol="0">
            <a:spAutoFit/>
          </a:bodyPr>
          <a:lstStyle/>
          <a:p>
            <a:pPr algn="ctr">
              <a:lnSpc>
                <a:spcPct val="107000"/>
              </a:lnSpc>
              <a:spcAft>
                <a:spcPts val="800"/>
              </a:spcAft>
            </a:pPr>
            <a:endParaRPr lang="es-CO" sz="2000" dirty="0" smtClean="0">
              <a:latin typeface="+mn-lt"/>
            </a:endParaRPr>
          </a:p>
          <a:p>
            <a:pPr algn="ctr">
              <a:lnSpc>
                <a:spcPct val="107000"/>
              </a:lnSpc>
              <a:spcAft>
                <a:spcPts val="800"/>
              </a:spcAft>
            </a:pPr>
            <a:endParaRPr lang="es-CO" sz="2000" b="1" dirty="0" smtClean="0">
              <a:latin typeface="+mn-lt"/>
              <a:cs typeface="Times New Roman" panose="02020603050405020304" pitchFamily="18" charset="0"/>
            </a:endParaRPr>
          </a:p>
          <a:p>
            <a:pPr algn="ctr">
              <a:lnSpc>
                <a:spcPct val="107000"/>
              </a:lnSpc>
              <a:spcAft>
                <a:spcPts val="800"/>
              </a:spcAft>
            </a:pPr>
            <a:endParaRPr lang="es-CO" sz="2000" b="1" dirty="0" smtClean="0">
              <a:latin typeface="+mn-lt"/>
              <a:cs typeface="Times New Roman" panose="02020603050405020304" pitchFamily="18" charset="0"/>
            </a:endParaRPr>
          </a:p>
          <a:p>
            <a:pPr algn="ctr">
              <a:lnSpc>
                <a:spcPct val="107000"/>
              </a:lnSpc>
              <a:spcAft>
                <a:spcPts val="800"/>
              </a:spcAft>
            </a:pPr>
            <a:r>
              <a:rPr lang="es-CO" sz="2000" b="1" dirty="0" smtClean="0">
                <a:latin typeface="+mn-lt"/>
                <a:cs typeface="Times New Roman" panose="02020603050405020304" pitchFamily="18" charset="0"/>
              </a:rPr>
              <a:t>¿</a:t>
            </a:r>
            <a:r>
              <a:rPr lang="es-CO" sz="2000" b="1" dirty="0">
                <a:latin typeface="+mn-lt"/>
                <a:cs typeface="Times New Roman" panose="02020603050405020304" pitchFamily="18" charset="0"/>
              </a:rPr>
              <a:t>Son favorables los </a:t>
            </a:r>
            <a:r>
              <a:rPr lang="es-CO" b="1" dirty="0">
                <a:latin typeface="+mn-lt"/>
                <a:cs typeface="Times New Roman" panose="02020603050405020304" pitchFamily="18" charset="0"/>
              </a:rPr>
              <a:t> </a:t>
            </a:r>
            <a:r>
              <a:rPr lang="es-CO" sz="2000" b="1" dirty="0">
                <a:latin typeface="+mn-lt"/>
                <a:cs typeface="Times New Roman" panose="02020603050405020304" pitchFamily="18" charset="0"/>
              </a:rPr>
              <a:t>contextos educativos de interacción, </a:t>
            </a:r>
            <a:endParaRPr lang="es-CO" sz="2000" b="1" dirty="0" smtClean="0">
              <a:latin typeface="+mn-lt"/>
              <a:cs typeface="Times New Roman" panose="02020603050405020304" pitchFamily="18" charset="0"/>
            </a:endParaRPr>
          </a:p>
          <a:p>
            <a:pPr algn="ctr">
              <a:lnSpc>
                <a:spcPct val="107000"/>
              </a:lnSpc>
              <a:spcAft>
                <a:spcPts val="800"/>
              </a:spcAft>
            </a:pPr>
            <a:r>
              <a:rPr lang="es-CO" sz="2000" b="1" dirty="0" smtClean="0">
                <a:latin typeface="+mn-lt"/>
                <a:cs typeface="Times New Roman" panose="02020603050405020304" pitchFamily="18" charset="0"/>
              </a:rPr>
              <a:t>usted </a:t>
            </a:r>
            <a:r>
              <a:rPr lang="es-CO" sz="2000" b="1" dirty="0">
                <a:latin typeface="+mn-lt"/>
                <a:cs typeface="Times New Roman" panose="02020603050405020304" pitchFamily="18" charset="0"/>
              </a:rPr>
              <a:t>qué piensa</a:t>
            </a:r>
            <a:r>
              <a:rPr lang="es-CO" sz="2000" b="1" dirty="0" smtClean="0">
                <a:latin typeface="+mn-lt"/>
                <a:cs typeface="Times New Roman" panose="02020603050405020304" pitchFamily="18" charset="0"/>
              </a:rPr>
              <a:t>?</a:t>
            </a:r>
          </a:p>
          <a:p>
            <a:pPr algn="ctr">
              <a:lnSpc>
                <a:spcPct val="107000"/>
              </a:lnSpc>
              <a:spcAft>
                <a:spcPts val="800"/>
              </a:spcAft>
            </a:pPr>
            <a:endParaRPr lang="es-CO" b="1" dirty="0">
              <a:latin typeface="+mn-lt"/>
              <a:cs typeface="Times New Roman" panose="02020603050405020304" pitchFamily="18" charset="0"/>
            </a:endParaRPr>
          </a:p>
          <a:p>
            <a:pPr algn="just">
              <a:lnSpc>
                <a:spcPct val="115000"/>
              </a:lnSpc>
              <a:spcAft>
                <a:spcPts val="800"/>
              </a:spcAft>
            </a:pPr>
            <a:r>
              <a:rPr lang="es-CO" dirty="0">
                <a:latin typeface="+mn-lt"/>
                <a:cs typeface="Times New Roman" panose="02020603050405020304" pitchFamily="18" charset="0"/>
              </a:rPr>
              <a:t>  </a:t>
            </a:r>
            <a:r>
              <a:rPr lang="es-CO" sz="2400" dirty="0" smtClean="0">
                <a:latin typeface="+mn-lt"/>
                <a:cs typeface="Times New Roman" panose="02020603050405020304" pitchFamily="18" charset="0"/>
              </a:rPr>
              <a:t>“Si, definitivamente desde los contextos </a:t>
            </a:r>
            <a:r>
              <a:rPr lang="es-CO" sz="2400" dirty="0">
                <a:latin typeface="+mn-lt"/>
                <a:cs typeface="Times New Roman" panose="02020603050405020304" pitchFamily="18" charset="0"/>
              </a:rPr>
              <a:t>educativos de interacción </a:t>
            </a:r>
            <a:r>
              <a:rPr lang="es-CO" sz="2400" dirty="0" smtClean="0">
                <a:latin typeface="+mn-lt"/>
                <a:cs typeface="Times New Roman" panose="02020603050405020304" pitchFamily="18" charset="0"/>
              </a:rPr>
              <a:t>se construye una </a:t>
            </a:r>
            <a:r>
              <a:rPr lang="es-CO" sz="2400" dirty="0">
                <a:latin typeface="+mn-lt"/>
                <a:cs typeface="Times New Roman" panose="02020603050405020304" pitchFamily="18" charset="0"/>
              </a:rPr>
              <a:t>dinámica de experiencias, interacciones, y saberes provenientes de los distintos actores de los procesos de aprendizaje. D</a:t>
            </a:r>
            <a:r>
              <a:rPr lang="es-CO" sz="2400" dirty="0" smtClean="0">
                <a:latin typeface="+mn-lt"/>
                <a:cs typeface="Times New Roman" panose="02020603050405020304" pitchFamily="18" charset="0"/>
              </a:rPr>
              <a:t>esde </a:t>
            </a:r>
            <a:r>
              <a:rPr lang="es-CO" sz="2400" dirty="0">
                <a:latin typeface="+mn-lt"/>
                <a:cs typeface="Times New Roman" panose="02020603050405020304" pitchFamily="18" charset="0"/>
              </a:rPr>
              <a:t>un contexto físico-ambiental </a:t>
            </a:r>
            <a:r>
              <a:rPr lang="es-CO" sz="2400" dirty="0" smtClean="0">
                <a:latin typeface="+mn-lt"/>
                <a:cs typeface="Times New Roman" panose="02020603050405020304" pitchFamily="18" charset="0"/>
              </a:rPr>
              <a:t>se eliminan </a:t>
            </a:r>
            <a:r>
              <a:rPr lang="es-CO" sz="2400" dirty="0">
                <a:latin typeface="+mn-lt"/>
                <a:cs typeface="Times New Roman" panose="02020603050405020304" pitchFamily="18" charset="0"/>
              </a:rPr>
              <a:t>barreras </a:t>
            </a:r>
            <a:r>
              <a:rPr lang="es-CO" sz="2400" dirty="0" smtClean="0">
                <a:latin typeface="+mn-lt"/>
                <a:cs typeface="Times New Roman" panose="02020603050405020304" pitchFamily="18" charset="0"/>
              </a:rPr>
              <a:t>y se privilegia </a:t>
            </a:r>
            <a:r>
              <a:rPr lang="es-CO" sz="2400" dirty="0">
                <a:latin typeface="+mn-lt"/>
                <a:cs typeface="Times New Roman" panose="02020603050405020304" pitchFamily="18" charset="0"/>
              </a:rPr>
              <a:t>la ubicación de niños y niñas </a:t>
            </a:r>
            <a:r>
              <a:rPr lang="es-CO" sz="2400" dirty="0" smtClean="0">
                <a:latin typeface="+mn-lt"/>
                <a:cs typeface="Times New Roman" panose="02020603050405020304" pitchFamily="18" charset="0"/>
              </a:rPr>
              <a:t>en la interacción  </a:t>
            </a:r>
            <a:r>
              <a:rPr lang="es-CO" sz="2400" dirty="0">
                <a:latin typeface="+mn-lt"/>
                <a:cs typeface="Times New Roman" panose="02020603050405020304" pitchFamily="18" charset="0"/>
              </a:rPr>
              <a:t>con sus </a:t>
            </a:r>
            <a:r>
              <a:rPr lang="es-CO" sz="2400" dirty="0" smtClean="0">
                <a:latin typeface="+mn-lt"/>
                <a:cs typeface="Times New Roman" panose="02020603050405020304" pitchFamily="18" charset="0"/>
              </a:rPr>
              <a:t>compañeros.</a:t>
            </a:r>
            <a:endParaRPr lang="es-CO" sz="2400"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14341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154" y="836712"/>
            <a:ext cx="9136347" cy="1079917"/>
          </a:xfrm>
        </p:spPr>
        <p:txBody>
          <a:bodyPr>
            <a:noAutofit/>
          </a:bodyPr>
          <a:lstStyle/>
          <a:p>
            <a:pPr lvl="0"/>
            <a:r>
              <a:rPr lang="es-CO" sz="2400" b="1" dirty="0">
                <a:latin typeface="Arial" panose="020B0604020202020204" pitchFamily="34" charset="0"/>
                <a:cs typeface="Arial" panose="020B0604020202020204" pitchFamily="34" charset="0"/>
              </a:rPr>
              <a:t>III. Importancia de  los  diversos contextos educativos de interacción y el aprendizaje de  los niños en la primera infancia</a:t>
            </a:r>
            <a:r>
              <a:rPr lang="es-CO" sz="2400" b="1" dirty="0">
                <a:latin typeface="Arial" panose="020B0604020202020204" pitchFamily="34" charset="0"/>
                <a:ea typeface="Calibri" panose="020F0502020204030204" pitchFamily="34" charset="0"/>
                <a:cs typeface="Arial" panose="020B0604020202020204" pitchFamily="34" charset="0"/>
              </a:rPr>
              <a:t/>
            </a:r>
            <a:br>
              <a:rPr lang="es-CO" sz="2400" b="1" dirty="0">
                <a:latin typeface="Arial" panose="020B0604020202020204" pitchFamily="34" charset="0"/>
                <a:ea typeface="Calibri" panose="020F0502020204030204" pitchFamily="34" charset="0"/>
                <a:cs typeface="Arial" panose="020B0604020202020204" pitchFamily="34" charset="0"/>
              </a:rPr>
            </a:br>
            <a:endParaRPr lang="es-CO" sz="2400" b="1" dirty="0">
              <a:latin typeface="Arial" panose="020B0604020202020204" pitchFamily="34" charset="0"/>
              <a:cs typeface="Arial" panose="020B0604020202020204" pitchFamily="34" charset="0"/>
            </a:endParaRPr>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13</a:t>
            </a:fld>
            <a:endParaRPr lang="es-CO" dirty="0"/>
          </a:p>
        </p:txBody>
      </p:sp>
      <p:sp>
        <p:nvSpPr>
          <p:cNvPr id="9" name="Rectángulo 8"/>
          <p:cNvSpPr/>
          <p:nvPr/>
        </p:nvSpPr>
        <p:spPr>
          <a:xfrm>
            <a:off x="208548" y="1700605"/>
            <a:ext cx="8856984" cy="6077048"/>
          </a:xfrm>
          <a:prstGeom prst="rect">
            <a:avLst/>
          </a:prstGeom>
        </p:spPr>
        <p:txBody>
          <a:bodyPr wrap="square">
            <a:spAutoFit/>
          </a:bodyPr>
          <a:lstStyle/>
          <a:p>
            <a:pPr indent="450215" algn="just">
              <a:lnSpc>
                <a:spcPct val="115000"/>
              </a:lnSpc>
              <a:spcAft>
                <a:spcPts val="800"/>
              </a:spcAft>
            </a:pPr>
            <a:r>
              <a:rPr lang="es-CO" b="1" dirty="0" smtClean="0">
                <a:latin typeface="+mn-lt"/>
                <a:cs typeface="Times New Roman" panose="02020603050405020304" pitchFamily="18" charset="0"/>
              </a:rPr>
              <a:t>A </a:t>
            </a:r>
            <a:r>
              <a:rPr lang="es-CO" b="1" dirty="0">
                <a:latin typeface="+mn-lt"/>
                <a:cs typeface="Times New Roman" panose="02020603050405020304" pitchFamily="18" charset="0"/>
              </a:rPr>
              <a:t>la pregunta por los contextos educativos de interacción y el aprendizaje las maestras </a:t>
            </a:r>
            <a:r>
              <a:rPr lang="es-CO" b="1" dirty="0" smtClean="0">
                <a:latin typeface="+mn-lt"/>
                <a:cs typeface="Times New Roman" panose="02020603050405020304" pitchFamily="18" charset="0"/>
              </a:rPr>
              <a:t>cooperantes,  </a:t>
            </a:r>
            <a:r>
              <a:rPr lang="es-CO" b="1" dirty="0">
                <a:latin typeface="+mn-lt"/>
                <a:cs typeface="Times New Roman" panose="02020603050405020304" pitchFamily="18" charset="0"/>
              </a:rPr>
              <a:t>respondieron</a:t>
            </a:r>
            <a:r>
              <a:rPr lang="es-CO" b="1" dirty="0" smtClean="0">
                <a:latin typeface="+mn-lt"/>
                <a:cs typeface="Times New Roman" panose="02020603050405020304" pitchFamily="18" charset="0"/>
              </a:rPr>
              <a:t>:</a:t>
            </a:r>
          </a:p>
          <a:p>
            <a:pPr indent="450215" algn="just">
              <a:lnSpc>
                <a:spcPct val="115000"/>
              </a:lnSpc>
              <a:spcAft>
                <a:spcPts val="800"/>
              </a:spcAft>
            </a:pPr>
            <a:endParaRPr lang="es-CO" dirty="0" smtClean="0">
              <a:latin typeface="+mn-lt"/>
              <a:cs typeface="Times New Roman" panose="02020603050405020304" pitchFamily="18" charset="0"/>
            </a:endParaRPr>
          </a:p>
          <a:p>
            <a:pPr indent="450215" algn="just">
              <a:lnSpc>
                <a:spcPct val="115000"/>
              </a:lnSpc>
              <a:spcAft>
                <a:spcPts val="800"/>
              </a:spcAft>
            </a:pPr>
            <a:r>
              <a:rPr lang="es-CO" sz="2400" dirty="0" smtClean="0">
                <a:latin typeface="+mn-lt"/>
                <a:cs typeface="Times New Roman" panose="02020603050405020304" pitchFamily="18" charset="0"/>
              </a:rPr>
              <a:t>“En los </a:t>
            </a:r>
            <a:r>
              <a:rPr lang="es-CO" sz="2400" dirty="0">
                <a:latin typeface="+mn-lt"/>
                <a:cs typeface="Times New Roman" panose="02020603050405020304" pitchFamily="18" charset="0"/>
              </a:rPr>
              <a:t>contextos </a:t>
            </a:r>
            <a:r>
              <a:rPr lang="es-CO" sz="2400" dirty="0" smtClean="0">
                <a:latin typeface="+mn-lt"/>
                <a:cs typeface="Times New Roman" panose="02020603050405020304" pitchFamily="18" charset="0"/>
              </a:rPr>
              <a:t>educativos de interacción </a:t>
            </a:r>
            <a:r>
              <a:rPr lang="es-ES" sz="2400" dirty="0" smtClean="0">
                <a:latin typeface="+mn-lt"/>
                <a:cs typeface="Times New Roman" panose="02020603050405020304" pitchFamily="18" charset="0"/>
              </a:rPr>
              <a:t>los niños y niñas exploran</a:t>
            </a:r>
            <a:r>
              <a:rPr lang="es-ES" sz="2400" dirty="0">
                <a:latin typeface="+mn-lt"/>
                <a:cs typeface="Times New Roman" panose="02020603050405020304" pitchFamily="18" charset="0"/>
              </a:rPr>
              <a:t>, descubren y disfrutan del mundo de los sentidos y los afectos. Dentro </a:t>
            </a:r>
            <a:r>
              <a:rPr lang="es-ES" sz="2400" dirty="0" smtClean="0">
                <a:latin typeface="+mn-lt"/>
                <a:cs typeface="Times New Roman" panose="02020603050405020304" pitchFamily="18" charset="0"/>
              </a:rPr>
              <a:t>de la </a:t>
            </a:r>
            <a:r>
              <a:rPr lang="es-ES" sz="2400" dirty="0">
                <a:latin typeface="+mn-lt"/>
                <a:cs typeface="Times New Roman" panose="02020603050405020304" pitchFamily="18" charset="0"/>
              </a:rPr>
              <a:t>estimulación </a:t>
            </a:r>
            <a:r>
              <a:rPr lang="es-ES" sz="2400" dirty="0" smtClean="0">
                <a:latin typeface="+mn-lt"/>
                <a:cs typeface="Times New Roman" panose="02020603050405020304" pitchFamily="18" charset="0"/>
              </a:rPr>
              <a:t>se </a:t>
            </a:r>
            <a:r>
              <a:rPr lang="es-ES" sz="2400" dirty="0">
                <a:latin typeface="+mn-lt"/>
                <a:cs typeface="Times New Roman" panose="02020603050405020304" pitchFamily="18" charset="0"/>
              </a:rPr>
              <a:t>plantean las necesidades humanas más </a:t>
            </a:r>
            <a:r>
              <a:rPr lang="es-ES" sz="2400" dirty="0" smtClean="0">
                <a:latin typeface="+mn-lt"/>
                <a:cs typeface="Times New Roman" panose="02020603050405020304" pitchFamily="18" charset="0"/>
              </a:rPr>
              <a:t>básicas: </a:t>
            </a:r>
          </a:p>
          <a:p>
            <a:pPr indent="450215" algn="just">
              <a:lnSpc>
                <a:spcPct val="115000"/>
              </a:lnSpc>
              <a:spcAft>
                <a:spcPts val="800"/>
              </a:spcAft>
            </a:pPr>
            <a:r>
              <a:rPr lang="es-ES" sz="2400" dirty="0" smtClean="0">
                <a:latin typeface="+mn-lt"/>
                <a:cs typeface="Times New Roman" panose="02020603050405020304" pitchFamily="18" charset="0"/>
              </a:rPr>
              <a:t>Promover </a:t>
            </a:r>
            <a:r>
              <a:rPr lang="es-ES" sz="2400" dirty="0">
                <a:latin typeface="+mn-lt"/>
                <a:cs typeface="Times New Roman" panose="02020603050405020304" pitchFamily="18" charset="0"/>
              </a:rPr>
              <a:t>la </a:t>
            </a:r>
            <a:r>
              <a:rPr lang="es-ES" sz="2400" dirty="0" smtClean="0">
                <a:latin typeface="+mn-lt"/>
                <a:cs typeface="Times New Roman" panose="02020603050405020304" pitchFamily="18" charset="0"/>
              </a:rPr>
              <a:t>interacción                    </a:t>
            </a:r>
          </a:p>
          <a:p>
            <a:pPr indent="450215" algn="just">
              <a:lnSpc>
                <a:spcPct val="115000"/>
              </a:lnSpc>
              <a:spcAft>
                <a:spcPts val="800"/>
              </a:spcAft>
            </a:pPr>
            <a:r>
              <a:rPr lang="es-CO" sz="2400" dirty="0" smtClean="0">
                <a:latin typeface="+mn-lt"/>
                <a:cs typeface="Times New Roman" panose="02020603050405020304" pitchFamily="18" charset="0"/>
              </a:rPr>
              <a:t>Favorece </a:t>
            </a:r>
            <a:r>
              <a:rPr lang="es-CO" sz="2400" dirty="0">
                <a:latin typeface="+mn-lt"/>
                <a:cs typeface="Times New Roman" panose="02020603050405020304" pitchFamily="18" charset="0"/>
              </a:rPr>
              <a:t>la situación personal y social de los </a:t>
            </a:r>
            <a:r>
              <a:rPr lang="es-CO" sz="2400" dirty="0" smtClean="0">
                <a:latin typeface="+mn-lt"/>
                <a:cs typeface="Times New Roman" panose="02020603050405020304" pitchFamily="18" charset="0"/>
              </a:rPr>
              <a:t>niños</a:t>
            </a:r>
            <a:endParaRPr lang="es-CO" sz="2400" dirty="0">
              <a:latin typeface="+mn-lt"/>
              <a:cs typeface="Times New Roman" panose="02020603050405020304" pitchFamily="18" charset="0"/>
            </a:endParaRPr>
          </a:p>
          <a:p>
            <a:pPr indent="450215" algn="just">
              <a:lnSpc>
                <a:spcPct val="115000"/>
              </a:lnSpc>
              <a:spcAft>
                <a:spcPts val="800"/>
              </a:spcAft>
            </a:pPr>
            <a:r>
              <a:rPr lang="es-ES" sz="2400" dirty="0" smtClean="0">
                <a:latin typeface="+mn-lt"/>
                <a:cs typeface="Times New Roman" panose="02020603050405020304" pitchFamily="18" charset="0"/>
              </a:rPr>
              <a:t>Desarrolla la comunicación”</a:t>
            </a:r>
          </a:p>
          <a:p>
            <a:pPr indent="450215" algn="just">
              <a:lnSpc>
                <a:spcPct val="115000"/>
              </a:lnSpc>
              <a:spcAft>
                <a:spcPts val="800"/>
              </a:spcAft>
            </a:pPr>
            <a:endParaRPr lang="es-CO" sz="1600" dirty="0" smtClean="0">
              <a:ea typeface="Calibri" panose="020F0502020204030204" pitchFamily="34" charset="0"/>
              <a:cs typeface="Times New Roman" panose="02020603050405020304" pitchFamily="18" charset="0"/>
            </a:endParaRPr>
          </a:p>
          <a:p>
            <a:pPr indent="450215" algn="just">
              <a:lnSpc>
                <a:spcPct val="115000"/>
              </a:lnSpc>
              <a:spcAft>
                <a:spcPts val="800"/>
              </a:spcAft>
            </a:pPr>
            <a:endParaRPr lang="es-CO" sz="1600" dirty="0">
              <a:ea typeface="Calibri" panose="020F0502020204030204" pitchFamily="34" charset="0"/>
              <a:cs typeface="Times New Roman" panose="02020603050405020304" pitchFamily="18" charset="0"/>
            </a:endParaRPr>
          </a:p>
          <a:p>
            <a:pPr indent="450215" algn="just">
              <a:lnSpc>
                <a:spcPct val="115000"/>
              </a:lnSpc>
              <a:spcAft>
                <a:spcPts val="800"/>
              </a:spcAft>
            </a:pPr>
            <a:endParaRPr lang="es-CO" sz="1600" dirty="0" smtClean="0">
              <a:ea typeface="Calibri" panose="020F0502020204030204" pitchFamily="34" charset="0"/>
              <a:cs typeface="Times New Roman" panose="02020603050405020304" pitchFamily="18" charset="0"/>
            </a:endParaRPr>
          </a:p>
          <a:p>
            <a:pPr indent="450215" algn="just">
              <a:lnSpc>
                <a:spcPct val="115000"/>
              </a:lnSpc>
              <a:spcAft>
                <a:spcPts val="800"/>
              </a:spcAft>
            </a:pPr>
            <a:endParaRPr lang="es-CO" sz="1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82442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14" y="188640"/>
            <a:ext cx="9136347" cy="903998"/>
          </a:xfrm>
        </p:spPr>
        <p:txBody>
          <a:bodyPr>
            <a:noAutofit/>
          </a:bodyPr>
          <a:lstStyle/>
          <a:p>
            <a:pPr lvl="0" algn="l"/>
            <a:r>
              <a:rPr lang="es-CO" sz="2400" b="1" dirty="0" smtClean="0">
                <a:latin typeface="Arial" panose="020B0604020202020204" pitchFamily="34" charset="0"/>
                <a:cs typeface="Arial" panose="020B0604020202020204" pitchFamily="34" charset="0"/>
              </a:rPr>
              <a:t/>
            </a:r>
            <a:br>
              <a:rPr lang="es-CO" sz="2400" b="1" dirty="0" smtClean="0">
                <a:latin typeface="Arial" panose="020B0604020202020204" pitchFamily="34" charset="0"/>
                <a:cs typeface="Arial" panose="020B0604020202020204" pitchFamily="34" charset="0"/>
              </a:rPr>
            </a:br>
            <a:r>
              <a:rPr lang="es-CO" sz="2000" b="1" dirty="0" smtClean="0">
                <a:latin typeface="Arial" panose="020B0604020202020204" pitchFamily="34" charset="0"/>
                <a:cs typeface="Arial" panose="020B0604020202020204" pitchFamily="34" charset="0"/>
              </a:rPr>
              <a:t>IV</a:t>
            </a:r>
            <a:r>
              <a:rPr lang="es-CO" sz="2000" b="1" dirty="0">
                <a:latin typeface="Arial" panose="020B0604020202020204" pitchFamily="34" charset="0"/>
                <a:cs typeface="Arial" panose="020B0604020202020204" pitchFamily="34" charset="0"/>
              </a:rPr>
              <a:t>. Los contextos educativos de interacción favorecen los procesos de enseñanza-aprendizaje en los niños y niñas  de la primera infancia.</a:t>
            </a:r>
            <a:br>
              <a:rPr lang="es-CO" sz="2000" b="1" dirty="0">
                <a:latin typeface="Arial" panose="020B0604020202020204" pitchFamily="34" charset="0"/>
                <a:cs typeface="Arial" panose="020B0604020202020204" pitchFamily="34" charset="0"/>
              </a:rPr>
            </a:br>
            <a:endParaRPr lang="es-CO" sz="2000" b="1" dirty="0">
              <a:latin typeface="Arial" panose="020B0604020202020204" pitchFamily="34" charset="0"/>
              <a:cs typeface="Arial" panose="020B0604020202020204" pitchFamily="34" charset="0"/>
            </a:endParaRPr>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14</a:t>
            </a:fld>
            <a:endParaRPr lang="es-CO" dirty="0"/>
          </a:p>
        </p:txBody>
      </p:sp>
      <p:sp>
        <p:nvSpPr>
          <p:cNvPr id="23" name="CuadroTexto 22"/>
          <p:cNvSpPr txBox="1"/>
          <p:nvPr/>
        </p:nvSpPr>
        <p:spPr>
          <a:xfrm>
            <a:off x="86239" y="1534693"/>
            <a:ext cx="8928992" cy="4832092"/>
          </a:xfrm>
          <a:prstGeom prst="rect">
            <a:avLst/>
          </a:prstGeom>
          <a:noFill/>
        </p:spPr>
        <p:txBody>
          <a:bodyPr wrap="square" rtlCol="0">
            <a:spAutoFit/>
          </a:bodyPr>
          <a:lstStyle/>
          <a:p>
            <a:r>
              <a:rPr lang="es-CO" sz="2000" b="1" dirty="0" smtClean="0">
                <a:latin typeface="+mn-lt"/>
              </a:rPr>
              <a:t>¿Cómo crees que se dan los procesos de enseñanza aprendizaje en los contextos educativos de interacción?</a:t>
            </a:r>
          </a:p>
          <a:p>
            <a:endParaRPr lang="es-CO" sz="2000" dirty="0" smtClean="0">
              <a:latin typeface="+mn-lt"/>
            </a:endParaRPr>
          </a:p>
          <a:p>
            <a:pPr algn="just"/>
            <a:r>
              <a:rPr lang="es-CO" sz="2000" dirty="0">
                <a:latin typeface="Arial" panose="020B0604020202020204" pitchFamily="34" charset="0"/>
              </a:rPr>
              <a:t>“Bueno…el niño aprende en forma natural basado en el descubrimiento al principio de su vida, es por ello que esos conocimientos perduran, c</a:t>
            </a:r>
            <a:r>
              <a:rPr lang="es-CO" sz="2000" dirty="0" smtClean="0">
                <a:latin typeface="Arial" panose="020B0604020202020204" pitchFamily="34" charset="0"/>
              </a:rPr>
              <a:t>uando </a:t>
            </a:r>
            <a:r>
              <a:rPr lang="es-CO" sz="2000" dirty="0">
                <a:latin typeface="Arial" panose="020B0604020202020204" pitchFamily="34" charset="0"/>
              </a:rPr>
              <a:t>el niño aprende a través de sus propias vivencias, de su actividad y </a:t>
            </a:r>
            <a:r>
              <a:rPr lang="es-CO" sz="2000" dirty="0" smtClean="0">
                <a:latin typeface="Arial" panose="020B0604020202020204" pitchFamily="34" charset="0"/>
              </a:rPr>
              <a:t>más si se apoya </a:t>
            </a:r>
            <a:r>
              <a:rPr lang="es-CO" sz="2000" dirty="0">
                <a:latin typeface="Arial" panose="020B0604020202020204" pitchFamily="34" charset="0"/>
              </a:rPr>
              <a:t>en motivación  externa”</a:t>
            </a:r>
            <a:endParaRPr lang="es-CO" sz="2000" dirty="0">
              <a:latin typeface="Arial" panose="020B0604020202020204" pitchFamily="34" charset="0"/>
              <a:ea typeface="Calibri" panose="020F0502020204030204" pitchFamily="34" charset="0"/>
            </a:endParaRPr>
          </a:p>
          <a:p>
            <a:pPr algn="just"/>
            <a:r>
              <a:rPr lang="es-CO" sz="2000" dirty="0" smtClean="0">
                <a:latin typeface="+mn-lt"/>
              </a:rPr>
              <a:t> </a:t>
            </a:r>
          </a:p>
          <a:p>
            <a:pPr algn="just"/>
            <a:r>
              <a:rPr lang="es-CO" sz="2000" dirty="0" smtClean="0">
                <a:latin typeface="+mn-lt"/>
              </a:rPr>
              <a:t>“</a:t>
            </a:r>
            <a:r>
              <a:rPr lang="es-CO" sz="2000" dirty="0">
                <a:latin typeface="+mn-lt"/>
              </a:rPr>
              <a:t>puede hacerse en forma individual o en grupo y supone cooperación y/o colaboración”</a:t>
            </a:r>
          </a:p>
          <a:p>
            <a:pPr algn="just"/>
            <a:endParaRPr lang="es-CO" dirty="0" smtClean="0">
              <a:latin typeface="+mn-lt"/>
            </a:endParaRPr>
          </a:p>
          <a:p>
            <a:pPr algn="just"/>
            <a:endParaRPr lang="es-CO" dirty="0"/>
          </a:p>
          <a:p>
            <a:pPr algn="just"/>
            <a:endParaRPr lang="es-CO" dirty="0" smtClean="0"/>
          </a:p>
          <a:p>
            <a:pPr algn="just"/>
            <a:endParaRPr lang="es-CO" dirty="0"/>
          </a:p>
          <a:p>
            <a:endParaRPr lang="es-CO" dirty="0" smtClean="0"/>
          </a:p>
          <a:p>
            <a:endParaRPr lang="es-CO" dirty="0"/>
          </a:p>
        </p:txBody>
      </p:sp>
    </p:spTree>
    <p:extLst>
      <p:ext uri="{BB962C8B-B14F-4D97-AF65-F5344CB8AC3E}">
        <p14:creationId xmlns:p14="http://schemas.microsoft.com/office/powerpoint/2010/main" val="8040711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548680"/>
            <a:ext cx="7886700" cy="432047"/>
          </a:xfrm>
        </p:spPr>
        <p:txBody>
          <a:bodyPr>
            <a:normAutofit fontScale="90000"/>
          </a:bodyPr>
          <a:lstStyle/>
          <a:p>
            <a:r>
              <a:rPr lang="es-CO" b="1" dirty="0">
                <a:latin typeface="Times New Roman" panose="02020603050405020304" pitchFamily="18" charset="0"/>
                <a:cs typeface="Times New Roman" panose="02020603050405020304" pitchFamily="18" charset="0"/>
              </a:rPr>
              <a:t>BIBLIOGRAFIA</a:t>
            </a:r>
            <a:r>
              <a:rPr lang="es-CO" sz="3200" dirty="0"/>
              <a:t/>
            </a:r>
            <a:br>
              <a:rPr lang="es-CO" sz="3200" dirty="0"/>
            </a:br>
            <a:endParaRPr lang="es-CO"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15</a:t>
            </a:fld>
            <a:endParaRPr lang="es-CO" dirty="0"/>
          </a:p>
        </p:txBody>
      </p:sp>
      <p:sp>
        <p:nvSpPr>
          <p:cNvPr id="9" name="Rectángulo 8"/>
          <p:cNvSpPr/>
          <p:nvPr/>
        </p:nvSpPr>
        <p:spPr>
          <a:xfrm>
            <a:off x="72666" y="764703"/>
            <a:ext cx="8964488" cy="5777351"/>
          </a:xfrm>
          <a:prstGeom prst="rect">
            <a:avLst/>
          </a:prstGeom>
        </p:spPr>
        <p:txBody>
          <a:bodyPr wrap="square">
            <a:spAutoFit/>
          </a:bodyPr>
          <a:lstStyle/>
          <a:p>
            <a:pPr algn="just">
              <a:lnSpc>
                <a:spcPct val="107000"/>
              </a:lnSpc>
              <a:spcAft>
                <a:spcPts val="800"/>
              </a:spcAft>
            </a:pPr>
            <a:r>
              <a:rPr lang="es-CO" dirty="0" smtClean="0">
                <a:latin typeface="+mn-lt"/>
                <a:cs typeface="Times New Roman" panose="02020603050405020304" pitchFamily="18" charset="0"/>
              </a:rPr>
              <a:t>- </a:t>
            </a:r>
            <a:r>
              <a:rPr lang="es-CO" sz="1200" dirty="0" smtClean="0">
                <a:latin typeface="+mn-lt"/>
                <a:cs typeface="Times New Roman" panose="02020603050405020304" pitchFamily="18" charset="0"/>
              </a:rPr>
              <a:t>VIGOTSKI  </a:t>
            </a:r>
            <a:r>
              <a:rPr lang="es-CO" sz="1200" dirty="0">
                <a:latin typeface="+mn-lt"/>
                <a:cs typeface="Times New Roman" panose="02020603050405020304" pitchFamily="18" charset="0"/>
              </a:rPr>
              <a:t>L.S. Su concepción del aprendizaje y de la enseñanza. Tomado de: Colectivo de autores. Tendencias Pedagógicas contemporáneas. P.p. 155-175. En L.S. VIGOTSKI. Su concepción del aprendizaje y de la enseñanza. Consultado de la web: http://www.sld.cu/galerias/pdf/sitios/rehabilitacion-temprana/articulo._vigostki.pdf</a:t>
            </a:r>
          </a:p>
          <a:p>
            <a:pPr algn="just">
              <a:lnSpc>
                <a:spcPct val="107000"/>
              </a:lnSpc>
              <a:spcAft>
                <a:spcPts val="800"/>
              </a:spcAft>
            </a:pPr>
            <a:r>
              <a:rPr lang="es-CO" sz="1200" dirty="0" smtClean="0">
                <a:latin typeface="+mn-lt"/>
                <a:cs typeface="Times New Roman" panose="02020603050405020304" pitchFamily="18" charset="0"/>
              </a:rPr>
              <a:t>- Orellana </a:t>
            </a:r>
            <a:r>
              <a:rPr lang="es-CO" sz="1200" dirty="0">
                <a:latin typeface="+mn-lt"/>
                <a:cs typeface="Times New Roman" panose="02020603050405020304" pitchFamily="18" charset="0"/>
              </a:rPr>
              <a:t>Cardona, Mirna Isabel Tesis el desarrollo de la inteligencia en la obra de Jean Piaget asesora: Dra. Miriam Ileana Argueta Laines.   Autor (a) universidad de san Carlos de Guatemala facultad de humanidades escuela de estudios de postgrado Maestría en docencia universitaria Guatemala julio 2015. Actualizado 2019 Tomado de la web: http://biblioteca.usac.edu.gt/tesis/07/07_2213.pdf  </a:t>
            </a:r>
          </a:p>
          <a:p>
            <a:pPr algn="just">
              <a:lnSpc>
                <a:spcPct val="107000"/>
              </a:lnSpc>
              <a:spcAft>
                <a:spcPts val="800"/>
              </a:spcAft>
            </a:pPr>
            <a:r>
              <a:rPr lang="es-CO" sz="1200" dirty="0" smtClean="0">
                <a:latin typeface="+mn-lt"/>
                <a:cs typeface="Times New Roman" panose="02020603050405020304" pitchFamily="18" charset="0"/>
              </a:rPr>
              <a:t>- Carrión </a:t>
            </a:r>
            <a:r>
              <a:rPr lang="es-CO" sz="1200" dirty="0">
                <a:latin typeface="+mn-lt"/>
                <a:cs typeface="Times New Roman" panose="02020603050405020304" pitchFamily="18" charset="0"/>
              </a:rPr>
              <a:t>Rosario Ortiz Contextos de aprendizaje,  Abril de 2010. http://www.fimpes.org.mx/phocadownload/Premios/2Ensayo2010.pdf</a:t>
            </a:r>
          </a:p>
          <a:p>
            <a:pPr marL="285750" indent="-285750" algn="just">
              <a:lnSpc>
                <a:spcPct val="107000"/>
              </a:lnSpc>
              <a:spcAft>
                <a:spcPts val="800"/>
              </a:spcAft>
              <a:buFontTx/>
              <a:buChar char="-"/>
            </a:pPr>
            <a:r>
              <a:rPr lang="es-CO" sz="1200" dirty="0" smtClean="0">
                <a:latin typeface="+mn-lt"/>
                <a:cs typeface="Times New Roman" panose="02020603050405020304" pitchFamily="18" charset="0"/>
              </a:rPr>
              <a:t>Ramírez </a:t>
            </a:r>
            <a:r>
              <a:rPr lang="es-CO" sz="1200" dirty="0">
                <a:latin typeface="+mn-lt"/>
                <a:cs typeface="Times New Roman" panose="02020603050405020304" pitchFamily="18" charset="0"/>
              </a:rPr>
              <a:t>María Esther Morales.  Revista Electrónica Educare (Educare Electronic Journal)   EISSN: 1409-4258 Vol. 19(3) SETIEMBRE-DICIEMBRE, 2015: 1-32     [Número publicado el 01 de setiembre del </a:t>
            </a:r>
            <a:r>
              <a:rPr lang="es-CO" sz="1200" dirty="0">
                <a:latin typeface="+mn-lt"/>
              </a:rPr>
              <a:t>2015</a:t>
            </a:r>
            <a:r>
              <a:rPr lang="es-CO" sz="1200" dirty="0" smtClean="0">
                <a:latin typeface="+mn-lt"/>
              </a:rPr>
              <a:t>]</a:t>
            </a:r>
          </a:p>
          <a:p>
            <a:pPr marL="285750" indent="-285750" algn="just">
              <a:lnSpc>
                <a:spcPct val="107000"/>
              </a:lnSpc>
              <a:spcAft>
                <a:spcPts val="800"/>
              </a:spcAft>
              <a:buFontTx/>
              <a:buChar char="-"/>
            </a:pPr>
            <a:r>
              <a:rPr lang="es-CO" sz="1200" dirty="0">
                <a:latin typeface="+mn-lt"/>
                <a:ea typeface="Calibri" panose="020F0502020204030204" pitchFamily="34" charset="0"/>
                <a:cs typeface="Times New Roman" panose="02020603050405020304" pitchFamily="18" charset="0"/>
              </a:rPr>
              <a:t>Los ambientes de aula que promueven el aprendizaje, desde la perspectiva de los niños y niñas escolares Classroom Environments That Promote Learning from the Perspective of School Children Marianella Castro Pérez1 Universidad Nacional Instituto de Estudios Interdisciplinarios de la Niñez y la Adolescencia Heredia, Costa Rica nella_cp@yahoo.com Universidad Nacional Instituto de Estudios Interdisciplinarios de la Niñez y la Adolescencia Heredia, Costa Rica teymorales@gmail.com Recibido 10 de febrero de 2015 • Corregido 14 de julio de 2015 • Aceptado 31 de julio de 2015.</a:t>
            </a:r>
          </a:p>
          <a:p>
            <a:pPr marL="285750" indent="-285750" algn="just">
              <a:lnSpc>
                <a:spcPct val="107000"/>
              </a:lnSpc>
              <a:spcAft>
                <a:spcPts val="800"/>
              </a:spcAft>
              <a:buFontTx/>
              <a:buChar char="-"/>
            </a:pPr>
            <a:r>
              <a:rPr lang="es-CO" sz="1200" dirty="0">
                <a:latin typeface="+mn-lt"/>
                <a:ea typeface="Calibri" panose="020F0502020204030204" pitchFamily="34" charset="0"/>
                <a:cs typeface="Times New Roman" panose="02020603050405020304" pitchFamily="18" charset="0"/>
              </a:rPr>
              <a:t> García-Rangel, Edna Guadalupe; García Rangel, Ana Karenina; Reyes Angulo, José Antonio RELACIÓN MAESTRO ALUMNO Y SUS IMPLICACIONES EN EL APRENDIZAJE Ra Ximhai, vol. 10, núm. 5, julio-diciembre, 2014, pp. 279-290 Universidad Autónoma Indígena de México El Fuerte, México. Disponible en: http://www.redalyc.org/articulo.oa?id=46132134019</a:t>
            </a:r>
          </a:p>
          <a:p>
            <a:pPr marL="285750" indent="-285750" algn="just">
              <a:lnSpc>
                <a:spcPct val="107000"/>
              </a:lnSpc>
              <a:spcAft>
                <a:spcPts val="800"/>
              </a:spcAft>
              <a:buFontTx/>
              <a:buChar char="-"/>
            </a:pPr>
            <a:r>
              <a:rPr lang="es-CO" sz="1200" dirty="0">
                <a:latin typeface="+mn-lt"/>
                <a:ea typeface="Calibri" panose="020F0502020204030204" pitchFamily="34" charset="0"/>
                <a:cs typeface="Times New Roman" panose="02020603050405020304" pitchFamily="18" charset="0"/>
              </a:rPr>
              <a:t> </a:t>
            </a:r>
          </a:p>
          <a:p>
            <a:pPr marL="285750" indent="-285750" algn="just">
              <a:lnSpc>
                <a:spcPct val="107000"/>
              </a:lnSpc>
              <a:spcAft>
                <a:spcPts val="800"/>
              </a:spcAft>
              <a:buFontTx/>
              <a:buChar char="-"/>
            </a:pPr>
            <a:r>
              <a:rPr lang="es-CO" sz="1200" dirty="0">
                <a:latin typeface="+mn-lt"/>
                <a:ea typeface="Calibri" panose="020F0502020204030204" pitchFamily="34" charset="0"/>
                <a:cs typeface="Times New Roman" panose="02020603050405020304" pitchFamily="18" charset="0"/>
              </a:rPr>
              <a:t>•       Declaración Universal de la UNESCO sobre la Diversidad Cultural. Recuperado el 2 de noviembre de 2001. En: http://portal.unesco.org/es/ev.php-URL_ID=13179&amp;URL_DO=DO_ TOPIC&amp;URL_SECTION=201.html</a:t>
            </a:r>
          </a:p>
          <a:p>
            <a:pPr marL="285750" indent="-285750" algn="just">
              <a:lnSpc>
                <a:spcPct val="107000"/>
              </a:lnSpc>
              <a:spcAft>
                <a:spcPts val="800"/>
              </a:spcAft>
              <a:buFontTx/>
              <a:buChar char="-"/>
            </a:pPr>
            <a:endParaRPr lang="es-CO" sz="1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4772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16</a:t>
            </a:fld>
            <a:endParaRPr lang="es-CO" dirty="0"/>
          </a:p>
        </p:txBody>
      </p:sp>
      <p:sp>
        <p:nvSpPr>
          <p:cNvPr id="7" name="Rectángulo 6"/>
          <p:cNvSpPr/>
          <p:nvPr/>
        </p:nvSpPr>
        <p:spPr>
          <a:xfrm>
            <a:off x="-4473" y="980728"/>
            <a:ext cx="8928992" cy="721864"/>
          </a:xfrm>
          <a:prstGeom prst="rect">
            <a:avLst/>
          </a:prstGeom>
        </p:spPr>
        <p:txBody>
          <a:bodyPr wrap="square">
            <a:spAutoFit/>
          </a:bodyPr>
          <a:lstStyle/>
          <a:p>
            <a:pPr>
              <a:lnSpc>
                <a:spcPct val="107000"/>
              </a:lnSpc>
              <a:spcAft>
                <a:spcPts val="800"/>
              </a:spcAft>
            </a:pPr>
            <a:endParaRPr lang="es-CO" sz="1600" dirty="0"/>
          </a:p>
          <a:p>
            <a:pPr algn="just">
              <a:lnSpc>
                <a:spcPct val="107000"/>
              </a:lnSpc>
              <a:spcAft>
                <a:spcPts val="800"/>
              </a:spcAft>
            </a:pPr>
            <a:endParaRPr lang="es-CO" sz="1600" dirty="0">
              <a:ea typeface="Calibri" panose="020F0502020204030204" pitchFamily="34" charset="0"/>
              <a:cs typeface="Times New Roman" panose="02020603050405020304" pitchFamily="18" charset="0"/>
            </a:endParaRPr>
          </a:p>
        </p:txBody>
      </p:sp>
      <p:sp>
        <p:nvSpPr>
          <p:cNvPr id="3" name="2 Rectángulo"/>
          <p:cNvSpPr/>
          <p:nvPr/>
        </p:nvSpPr>
        <p:spPr>
          <a:xfrm>
            <a:off x="1183659" y="1718767"/>
            <a:ext cx="6552728" cy="1541319"/>
          </a:xfrm>
          <a:prstGeom prst="rect">
            <a:avLst/>
          </a:prstGeom>
          <a:ln>
            <a:noFill/>
          </a:ln>
        </p:spPr>
        <p:txBody>
          <a:bodyPr wrap="square">
            <a:spAutoFit/>
          </a:bodyPr>
          <a:lstStyle/>
          <a:p>
            <a:pPr algn="ctr">
              <a:lnSpc>
                <a:spcPct val="107000"/>
              </a:lnSpc>
              <a:spcAft>
                <a:spcPts val="0"/>
              </a:spcAft>
            </a:pPr>
            <a:r>
              <a:rPr lang="es-CO" sz="8800" dirty="0">
                <a:solidFill>
                  <a:schemeClr val="accent2"/>
                </a:solidFill>
              </a:rPr>
              <a:t>ANEXOS</a:t>
            </a:r>
          </a:p>
        </p:txBody>
      </p:sp>
    </p:spTree>
    <p:extLst>
      <p:ext uri="{BB962C8B-B14F-4D97-AF65-F5344CB8AC3E}">
        <p14:creationId xmlns:p14="http://schemas.microsoft.com/office/powerpoint/2010/main" val="18563010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A0D7ED8E-E8F2-40C2-AF71-A534DDE5582E}" type="slidenum">
              <a:rPr lang="es-CO" smtClean="0"/>
              <a:pPr/>
              <a:t>17</a:t>
            </a:fld>
            <a:endParaRPr lang="es-CO" dirty="0"/>
          </a:p>
        </p:txBody>
      </p:sp>
      <p:sp>
        <p:nvSpPr>
          <p:cNvPr id="7" name="6 Rectángulo"/>
          <p:cNvSpPr/>
          <p:nvPr/>
        </p:nvSpPr>
        <p:spPr>
          <a:xfrm>
            <a:off x="665313" y="980728"/>
            <a:ext cx="7920880" cy="3758914"/>
          </a:xfrm>
          <a:prstGeom prst="rect">
            <a:avLst/>
          </a:prstGeom>
        </p:spPr>
        <p:style>
          <a:lnRef idx="0">
            <a:scrgbClr r="0" g="0" b="0"/>
          </a:lnRef>
          <a:fillRef idx="1002">
            <a:schemeClr val="lt2"/>
          </a:fillRef>
          <a:effectRef idx="0">
            <a:scrgbClr r="0" g="0" b="0"/>
          </a:effectRef>
          <a:fontRef idx="major"/>
        </p:style>
        <p:txBody>
          <a:bodyPr wrap="square">
            <a:spAutoFit/>
          </a:bodyPr>
          <a:lstStyle/>
          <a:p>
            <a:pPr algn="ctr">
              <a:lnSpc>
                <a:spcPct val="107000"/>
              </a:lnSpc>
              <a:spcAft>
                <a:spcPts val="0"/>
              </a:spcAft>
            </a:pPr>
            <a:r>
              <a:rPr lang="es-CO" sz="800" b="1" dirty="0">
                <a:latin typeface="+mn-lt"/>
              </a:rPr>
              <a:t> </a:t>
            </a:r>
          </a:p>
          <a:p>
            <a:pPr algn="ctr">
              <a:lnSpc>
                <a:spcPct val="107000"/>
              </a:lnSpc>
              <a:spcAft>
                <a:spcPts val="0"/>
              </a:spcAft>
            </a:pPr>
            <a:r>
              <a:rPr lang="es-CO" b="1" dirty="0">
                <a:latin typeface="+mn-lt"/>
              </a:rPr>
              <a:t>DIVERSOS CONTEXTOS EDUCATIVOS DE INTERACCIÓN Y EL APRENDIZAJE  DE  LOS NIÑOS EN  LA PRIMERA INFANCIA Entrevistado No. _1_</a:t>
            </a:r>
          </a:p>
          <a:p>
            <a:pPr algn="ctr">
              <a:lnSpc>
                <a:spcPct val="107000"/>
              </a:lnSpc>
              <a:spcAft>
                <a:spcPts val="0"/>
              </a:spcAft>
            </a:pPr>
            <a:r>
              <a:rPr lang="es-CO" b="1" dirty="0">
                <a:latin typeface="+mn-lt"/>
              </a:rPr>
              <a:t> </a:t>
            </a:r>
          </a:p>
          <a:p>
            <a:pPr>
              <a:lnSpc>
                <a:spcPct val="107000"/>
              </a:lnSpc>
              <a:spcAft>
                <a:spcPts val="0"/>
              </a:spcAft>
            </a:pPr>
            <a:r>
              <a:rPr lang="es-CO" dirty="0">
                <a:latin typeface="+mn-lt"/>
              </a:rPr>
              <a:t>•	Institución de Carácter: </a:t>
            </a:r>
          </a:p>
          <a:p>
            <a:pPr>
              <a:lnSpc>
                <a:spcPct val="107000"/>
              </a:lnSpc>
              <a:spcAft>
                <a:spcPts val="0"/>
              </a:spcAft>
            </a:pPr>
            <a:r>
              <a:rPr lang="es-CO" dirty="0">
                <a:latin typeface="+mn-lt"/>
              </a:rPr>
              <a:t>•	Nivel de Formación donde labora el entrevistado:  </a:t>
            </a:r>
          </a:p>
          <a:p>
            <a:pPr>
              <a:lnSpc>
                <a:spcPct val="107000"/>
              </a:lnSpc>
              <a:spcAft>
                <a:spcPts val="0"/>
              </a:spcAft>
            </a:pPr>
            <a:r>
              <a:rPr lang="es-CO" dirty="0">
                <a:latin typeface="+mn-lt"/>
              </a:rPr>
              <a:t>•	Tiempo de Experiencia como docente: (15) Años.</a:t>
            </a:r>
          </a:p>
          <a:p>
            <a:pPr>
              <a:lnSpc>
                <a:spcPct val="107000"/>
              </a:lnSpc>
              <a:spcAft>
                <a:spcPts val="0"/>
              </a:spcAft>
            </a:pPr>
            <a:r>
              <a:rPr lang="es-CO" dirty="0">
                <a:latin typeface="+mn-lt"/>
              </a:rPr>
              <a:t>•	Nivel de Formación del entrevistado: Licenciado en Pedagogía Infantil   </a:t>
            </a:r>
          </a:p>
          <a:p>
            <a:pPr>
              <a:lnSpc>
                <a:spcPct val="107000"/>
              </a:lnSpc>
              <a:spcAft>
                <a:spcPts val="0"/>
              </a:spcAft>
            </a:pPr>
            <a:r>
              <a:rPr lang="es-CO" dirty="0">
                <a:latin typeface="+mn-lt"/>
              </a:rPr>
              <a:t>•	Fecha de Realización de la Entrevista: </a:t>
            </a:r>
          </a:p>
          <a:p>
            <a:pPr>
              <a:lnSpc>
                <a:spcPct val="107000"/>
              </a:lnSpc>
              <a:spcAft>
                <a:spcPts val="0"/>
              </a:spcAft>
            </a:pPr>
            <a:r>
              <a:rPr lang="es-CO" dirty="0">
                <a:latin typeface="+mn-lt"/>
              </a:rPr>
              <a:t>•	Lugar: Centro de Práctica</a:t>
            </a:r>
          </a:p>
          <a:p>
            <a:pPr>
              <a:lnSpc>
                <a:spcPct val="107000"/>
              </a:lnSpc>
              <a:spcAft>
                <a:spcPts val="0"/>
              </a:spcAft>
            </a:pPr>
            <a:r>
              <a:rPr lang="es-CO" dirty="0">
                <a:latin typeface="+mn-lt"/>
              </a:rPr>
              <a:t>•	Hora: 5 pm.</a:t>
            </a:r>
          </a:p>
        </p:txBody>
      </p:sp>
    </p:spTree>
    <p:extLst>
      <p:ext uri="{BB962C8B-B14F-4D97-AF65-F5344CB8AC3E}">
        <p14:creationId xmlns:p14="http://schemas.microsoft.com/office/powerpoint/2010/main" val="5856448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A0D7ED8E-E8F2-40C2-AF71-A534DDE5582E}" type="slidenum">
              <a:rPr lang="es-CO" smtClean="0"/>
              <a:pPr/>
              <a:t>18</a:t>
            </a:fld>
            <a:endParaRPr lang="es-CO" dirty="0"/>
          </a:p>
        </p:txBody>
      </p:sp>
      <p:sp>
        <p:nvSpPr>
          <p:cNvPr id="6" name="5 Rectángulo"/>
          <p:cNvSpPr/>
          <p:nvPr/>
        </p:nvSpPr>
        <p:spPr>
          <a:xfrm>
            <a:off x="0" y="260648"/>
            <a:ext cx="9144000" cy="6349430"/>
          </a:xfrm>
          <a:prstGeom prst="rect">
            <a:avLst/>
          </a:prstGeom>
        </p:spPr>
        <p:style>
          <a:lnRef idx="0">
            <a:scrgbClr r="0" g="0" b="0"/>
          </a:lnRef>
          <a:fillRef idx="1002">
            <a:schemeClr val="lt2"/>
          </a:fillRef>
          <a:effectRef idx="0">
            <a:scrgbClr r="0" g="0" b="0"/>
          </a:effectRef>
          <a:fontRef idx="major"/>
        </p:style>
        <p:txBody>
          <a:bodyPr wrap="square">
            <a:spAutoFit/>
          </a:bodyPr>
          <a:lstStyle/>
          <a:p>
            <a:pPr>
              <a:lnSpc>
                <a:spcPct val="107000"/>
              </a:lnSpc>
              <a:spcAft>
                <a:spcPts val="0"/>
              </a:spcAft>
            </a:pPr>
            <a:r>
              <a:rPr lang="es-CO" sz="2000" dirty="0">
                <a:solidFill>
                  <a:schemeClr val="tx1">
                    <a:lumMod val="50000"/>
                  </a:schemeClr>
                </a:solidFill>
                <a:latin typeface="+mn-lt"/>
              </a:rPr>
              <a:t>Objetivo: Diversos Contextos Educativos de Interacción y el Aprendizaje  de  los Niños en  la Primera </a:t>
            </a:r>
            <a:r>
              <a:rPr lang="es-CO" sz="2000" dirty="0" smtClean="0">
                <a:solidFill>
                  <a:schemeClr val="tx1">
                    <a:lumMod val="50000"/>
                  </a:schemeClr>
                </a:solidFill>
                <a:latin typeface="+mn-lt"/>
              </a:rPr>
              <a:t>Infancia</a:t>
            </a:r>
            <a:endParaRPr lang="es-CO" sz="2000" dirty="0">
              <a:solidFill>
                <a:schemeClr val="tx1">
                  <a:lumMod val="50000"/>
                </a:schemeClr>
              </a:solidFill>
              <a:latin typeface="+mn-lt"/>
            </a:endParaRPr>
          </a:p>
          <a:p>
            <a:pPr>
              <a:lnSpc>
                <a:spcPct val="107000"/>
              </a:lnSpc>
              <a:spcAft>
                <a:spcPts val="0"/>
              </a:spcAft>
            </a:pPr>
            <a:r>
              <a:rPr lang="es-CO" sz="2000" dirty="0">
                <a:solidFill>
                  <a:schemeClr val="tx1">
                    <a:lumMod val="50000"/>
                  </a:schemeClr>
                </a:solidFill>
                <a:latin typeface="+mn-lt"/>
              </a:rPr>
              <a:t> </a:t>
            </a:r>
          </a:p>
          <a:p>
            <a:pPr marL="342900" indent="-342900">
              <a:lnSpc>
                <a:spcPct val="107000"/>
              </a:lnSpc>
              <a:spcAft>
                <a:spcPts val="0"/>
              </a:spcAft>
              <a:buFont typeface="+mj-lt"/>
              <a:buAutoNum type="arabicPeriod"/>
            </a:pPr>
            <a:r>
              <a:rPr lang="es-CO" sz="2000" dirty="0">
                <a:solidFill>
                  <a:schemeClr val="tx1">
                    <a:lumMod val="50000"/>
                  </a:schemeClr>
                </a:solidFill>
                <a:latin typeface="+mn-lt"/>
              </a:rPr>
              <a:t> </a:t>
            </a:r>
            <a:r>
              <a:rPr lang="es-CO" sz="2000" dirty="0" smtClean="0">
                <a:solidFill>
                  <a:schemeClr val="tx1">
                    <a:lumMod val="50000"/>
                  </a:schemeClr>
                </a:solidFill>
                <a:latin typeface="+mn-lt"/>
              </a:rPr>
              <a:t>¿Maestra</a:t>
            </a:r>
            <a:r>
              <a:rPr lang="es-CO" sz="2000" dirty="0">
                <a:solidFill>
                  <a:schemeClr val="tx1">
                    <a:lumMod val="50000"/>
                  </a:schemeClr>
                </a:solidFill>
                <a:latin typeface="+mn-lt"/>
              </a:rPr>
              <a:t>,  a qué se le llaman los contextos educativos de interacción? </a:t>
            </a:r>
            <a:endParaRPr lang="es-CO" sz="2000" dirty="0" smtClean="0">
              <a:solidFill>
                <a:schemeClr val="tx1">
                  <a:lumMod val="50000"/>
                </a:schemeClr>
              </a:solidFill>
              <a:latin typeface="+mn-lt"/>
            </a:endParaRPr>
          </a:p>
          <a:p>
            <a:pPr marL="342900" indent="-342900">
              <a:lnSpc>
                <a:spcPct val="107000"/>
              </a:lnSpc>
              <a:spcAft>
                <a:spcPts val="0"/>
              </a:spcAft>
              <a:buFont typeface="+mj-lt"/>
              <a:buAutoNum type="arabicPeriod"/>
            </a:pPr>
            <a:r>
              <a:rPr lang="es-CO" sz="2000" dirty="0" smtClean="0">
                <a:solidFill>
                  <a:schemeClr val="tx1">
                    <a:lumMod val="50000"/>
                  </a:schemeClr>
                </a:solidFill>
                <a:latin typeface="+mn-lt"/>
              </a:rPr>
              <a:t>¿Considera </a:t>
            </a:r>
            <a:r>
              <a:rPr lang="es-CO" sz="2000" dirty="0">
                <a:solidFill>
                  <a:schemeClr val="tx1">
                    <a:lumMod val="50000"/>
                  </a:schemeClr>
                </a:solidFill>
                <a:latin typeface="+mn-lt"/>
              </a:rPr>
              <a:t>importante la primera infancia</a:t>
            </a:r>
            <a:r>
              <a:rPr lang="es-CO" sz="2000" dirty="0" smtClean="0">
                <a:solidFill>
                  <a:schemeClr val="tx1">
                    <a:lumMod val="50000"/>
                  </a:schemeClr>
                </a:solidFill>
                <a:latin typeface="+mn-lt"/>
              </a:rPr>
              <a:t>?</a:t>
            </a:r>
          </a:p>
          <a:p>
            <a:pPr marL="342900" indent="-342900">
              <a:lnSpc>
                <a:spcPct val="107000"/>
              </a:lnSpc>
              <a:spcAft>
                <a:spcPts val="0"/>
              </a:spcAft>
              <a:buFont typeface="+mj-lt"/>
              <a:buAutoNum type="arabicPeriod"/>
            </a:pPr>
            <a:r>
              <a:rPr lang="es-CO" sz="2000" dirty="0" smtClean="0">
                <a:solidFill>
                  <a:schemeClr val="tx1">
                    <a:lumMod val="50000"/>
                  </a:schemeClr>
                </a:solidFill>
                <a:latin typeface="+mn-lt"/>
              </a:rPr>
              <a:t>¿</a:t>
            </a:r>
            <a:r>
              <a:rPr lang="es-CO" sz="2000" dirty="0">
                <a:solidFill>
                  <a:schemeClr val="tx1">
                    <a:lumMod val="50000"/>
                  </a:schemeClr>
                </a:solidFill>
                <a:latin typeface="+mn-lt"/>
              </a:rPr>
              <a:t>Conoces las  teorías  en las que se fundamentan los  contextos educativos de </a:t>
            </a:r>
            <a:r>
              <a:rPr lang="es-CO" sz="2000" dirty="0" smtClean="0">
                <a:solidFill>
                  <a:schemeClr val="tx1">
                    <a:lumMod val="50000"/>
                  </a:schemeClr>
                </a:solidFill>
                <a:latin typeface="+mn-lt"/>
              </a:rPr>
              <a:t>interacción?</a:t>
            </a:r>
            <a:endParaRPr lang="es-CO" sz="2000" dirty="0">
              <a:solidFill>
                <a:schemeClr val="tx1">
                  <a:lumMod val="50000"/>
                </a:schemeClr>
              </a:solidFill>
              <a:latin typeface="+mn-lt"/>
            </a:endParaRPr>
          </a:p>
          <a:p>
            <a:pPr marL="342900" indent="-342900">
              <a:lnSpc>
                <a:spcPct val="107000"/>
              </a:lnSpc>
              <a:spcAft>
                <a:spcPts val="0"/>
              </a:spcAft>
              <a:buFont typeface="+mj-lt"/>
              <a:buAutoNum type="arabicPeriod"/>
            </a:pPr>
            <a:r>
              <a:rPr lang="es-CO" sz="2000" dirty="0" smtClean="0">
                <a:solidFill>
                  <a:schemeClr val="tx1">
                    <a:lumMod val="50000"/>
                  </a:schemeClr>
                </a:solidFill>
                <a:latin typeface="+mn-lt"/>
              </a:rPr>
              <a:t>¿Considera </a:t>
            </a:r>
            <a:r>
              <a:rPr lang="es-CO" sz="2000" dirty="0">
                <a:solidFill>
                  <a:schemeClr val="tx1">
                    <a:lumMod val="50000"/>
                  </a:schemeClr>
                </a:solidFill>
                <a:latin typeface="+mn-lt"/>
              </a:rPr>
              <a:t>importante la interacción que se da en los espacios de interacción y el aprendizaje en los niños</a:t>
            </a:r>
            <a:r>
              <a:rPr lang="es-CO" sz="2000" dirty="0" smtClean="0">
                <a:solidFill>
                  <a:schemeClr val="tx1">
                    <a:lumMod val="50000"/>
                  </a:schemeClr>
                </a:solidFill>
                <a:latin typeface="+mn-lt"/>
              </a:rPr>
              <a:t>?</a:t>
            </a:r>
          </a:p>
          <a:p>
            <a:pPr marL="342900" indent="-342900">
              <a:lnSpc>
                <a:spcPct val="107000"/>
              </a:lnSpc>
              <a:spcAft>
                <a:spcPts val="0"/>
              </a:spcAft>
              <a:buFont typeface="+mj-lt"/>
              <a:buAutoNum type="arabicPeriod"/>
            </a:pPr>
            <a:r>
              <a:rPr lang="es-CO" sz="2000" dirty="0" smtClean="0">
                <a:solidFill>
                  <a:schemeClr val="tx1">
                    <a:lumMod val="50000"/>
                  </a:schemeClr>
                </a:solidFill>
                <a:latin typeface="+mn-lt"/>
              </a:rPr>
              <a:t>¿Son </a:t>
            </a:r>
            <a:r>
              <a:rPr lang="es-CO" sz="2000" dirty="0">
                <a:solidFill>
                  <a:schemeClr val="tx1">
                    <a:lumMod val="50000"/>
                  </a:schemeClr>
                </a:solidFill>
                <a:latin typeface="+mn-lt"/>
              </a:rPr>
              <a:t>favorables los  contextos educativos de interacción, usted qué </a:t>
            </a:r>
            <a:r>
              <a:rPr lang="es-CO" sz="2000" dirty="0" smtClean="0">
                <a:solidFill>
                  <a:schemeClr val="tx1">
                    <a:lumMod val="50000"/>
                  </a:schemeClr>
                </a:solidFill>
                <a:latin typeface="+mn-lt"/>
              </a:rPr>
              <a:t>piensa?</a:t>
            </a:r>
          </a:p>
          <a:p>
            <a:pPr marL="342900" indent="-342900">
              <a:lnSpc>
                <a:spcPct val="107000"/>
              </a:lnSpc>
              <a:spcAft>
                <a:spcPts val="0"/>
              </a:spcAft>
              <a:buFont typeface="+mj-lt"/>
              <a:buAutoNum type="arabicPeriod"/>
            </a:pPr>
            <a:r>
              <a:rPr lang="es-CO" sz="2000" dirty="0" smtClean="0">
                <a:solidFill>
                  <a:schemeClr val="tx1">
                    <a:lumMod val="50000"/>
                  </a:schemeClr>
                </a:solidFill>
                <a:latin typeface="+mn-lt"/>
              </a:rPr>
              <a:t>A </a:t>
            </a:r>
            <a:r>
              <a:rPr lang="es-CO" sz="2000" dirty="0">
                <a:solidFill>
                  <a:schemeClr val="tx1">
                    <a:lumMod val="50000"/>
                  </a:schemeClr>
                </a:solidFill>
                <a:latin typeface="+mn-lt"/>
              </a:rPr>
              <a:t>la pregunta por los contextos educativos de interacción y el aprendizaje las maestras cooperantes </a:t>
            </a:r>
            <a:r>
              <a:rPr lang="es-CO" sz="2000" dirty="0" smtClean="0">
                <a:solidFill>
                  <a:schemeClr val="tx1">
                    <a:lumMod val="50000"/>
                  </a:schemeClr>
                </a:solidFill>
                <a:latin typeface="+mn-lt"/>
              </a:rPr>
              <a:t>respondieron</a:t>
            </a:r>
          </a:p>
          <a:p>
            <a:pPr marL="342900" indent="-342900">
              <a:lnSpc>
                <a:spcPct val="107000"/>
              </a:lnSpc>
              <a:spcAft>
                <a:spcPts val="0"/>
              </a:spcAft>
              <a:buFont typeface="+mj-lt"/>
              <a:buAutoNum type="arabicPeriod"/>
            </a:pPr>
            <a:r>
              <a:rPr lang="es-CO" sz="2000" dirty="0" smtClean="0">
                <a:solidFill>
                  <a:schemeClr val="tx1">
                    <a:lumMod val="50000"/>
                  </a:schemeClr>
                </a:solidFill>
                <a:latin typeface="+mn-lt"/>
              </a:rPr>
              <a:t>¿Las </a:t>
            </a:r>
            <a:r>
              <a:rPr lang="es-CO" sz="2000" dirty="0">
                <a:solidFill>
                  <a:schemeClr val="tx1">
                    <a:lumMod val="50000"/>
                  </a:schemeClr>
                </a:solidFill>
                <a:latin typeface="+mn-lt"/>
              </a:rPr>
              <a:t>instalaciones de este centro de práctica son adecuadas</a:t>
            </a:r>
            <a:r>
              <a:rPr lang="es-CO" sz="2000" dirty="0" smtClean="0">
                <a:solidFill>
                  <a:schemeClr val="tx1">
                    <a:lumMod val="50000"/>
                  </a:schemeClr>
                </a:solidFill>
                <a:latin typeface="+mn-lt"/>
              </a:rPr>
              <a:t>?</a:t>
            </a:r>
          </a:p>
          <a:p>
            <a:pPr marL="342900" indent="-342900">
              <a:lnSpc>
                <a:spcPct val="107000"/>
              </a:lnSpc>
              <a:spcAft>
                <a:spcPts val="0"/>
              </a:spcAft>
              <a:buFont typeface="+mj-lt"/>
              <a:buAutoNum type="arabicPeriod"/>
            </a:pPr>
            <a:r>
              <a:rPr lang="es-CO" sz="2000" dirty="0" smtClean="0">
                <a:solidFill>
                  <a:schemeClr val="tx1">
                    <a:lumMod val="50000"/>
                  </a:schemeClr>
                </a:solidFill>
                <a:latin typeface="+mn-lt"/>
              </a:rPr>
              <a:t>¿</a:t>
            </a:r>
            <a:r>
              <a:rPr lang="es-CO" sz="2000" dirty="0">
                <a:solidFill>
                  <a:schemeClr val="tx1">
                    <a:lumMod val="50000"/>
                  </a:schemeClr>
                </a:solidFill>
                <a:latin typeface="+mn-lt"/>
              </a:rPr>
              <a:t>Cómo cree que se dan los procesos de enseñanza-aprendizaje?</a:t>
            </a:r>
          </a:p>
          <a:p>
            <a:pPr marL="457200">
              <a:lnSpc>
                <a:spcPct val="107000"/>
              </a:lnSpc>
              <a:spcAft>
                <a:spcPts val="0"/>
              </a:spcAft>
            </a:pPr>
            <a:r>
              <a:rPr lang="es-CO" sz="2000" dirty="0">
                <a:solidFill>
                  <a:schemeClr val="tx1">
                    <a:lumMod val="50000"/>
                  </a:schemeClr>
                </a:solidFill>
                <a:latin typeface="+mn-lt"/>
              </a:rPr>
              <a:t> </a:t>
            </a:r>
          </a:p>
          <a:p>
            <a:pPr marL="457200">
              <a:lnSpc>
                <a:spcPct val="107000"/>
              </a:lnSpc>
              <a:spcAft>
                <a:spcPts val="0"/>
              </a:spcAft>
            </a:pPr>
            <a:r>
              <a:rPr lang="es-CO" sz="2000" dirty="0"/>
              <a:t> </a:t>
            </a:r>
          </a:p>
          <a:p>
            <a:pPr>
              <a:lnSpc>
                <a:spcPct val="107000"/>
              </a:lnSpc>
              <a:spcAft>
                <a:spcPts val="0"/>
              </a:spcAft>
            </a:pPr>
            <a:r>
              <a:rPr lang="es-CO" sz="2000" dirty="0"/>
              <a:t> </a:t>
            </a:r>
          </a:p>
          <a:p>
            <a:pPr algn="ctr">
              <a:lnSpc>
                <a:spcPct val="107000"/>
              </a:lnSpc>
              <a:spcAft>
                <a:spcPts val="0"/>
              </a:spcAft>
            </a:pPr>
            <a:r>
              <a:rPr lang="es-CO" sz="2000" dirty="0"/>
              <a:t> </a:t>
            </a:r>
          </a:p>
        </p:txBody>
      </p:sp>
    </p:spTree>
    <p:extLst>
      <p:ext uri="{BB962C8B-B14F-4D97-AF65-F5344CB8AC3E}">
        <p14:creationId xmlns:p14="http://schemas.microsoft.com/office/powerpoint/2010/main" val="34992753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1"/>
          </p:nvPr>
        </p:nvSpPr>
        <p:spPr/>
        <p:txBody>
          <a:bodyPr/>
          <a:lstStyle/>
          <a:p>
            <a:endParaRPr lang="es-ES" dirty="0"/>
          </a:p>
        </p:txBody>
      </p:sp>
      <p:sp>
        <p:nvSpPr>
          <p:cNvPr id="3" name="Marcador de número de diapositiva 2"/>
          <p:cNvSpPr>
            <a:spLocks noGrp="1"/>
          </p:cNvSpPr>
          <p:nvPr>
            <p:ph type="sldNum" sz="quarter" idx="12"/>
          </p:nvPr>
        </p:nvSpPr>
        <p:spPr/>
        <p:txBody>
          <a:bodyPr/>
          <a:lstStyle/>
          <a:p>
            <a:fld id="{A0D7ED8E-E8F2-40C2-AF71-A534DDE5582E}" type="slidenum">
              <a:rPr lang="es-CO" smtClean="0"/>
              <a:pPr/>
              <a:t>19</a:t>
            </a:fld>
            <a:endParaRPr lang="es-CO" dirty="0"/>
          </a:p>
        </p:txBody>
      </p:sp>
      <p:pic>
        <p:nvPicPr>
          <p:cNvPr id="2050" name="Picture 2" descr="Resultado de imagen para imagen de niÃ±os jugando y construyen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949"/>
            <a:ext cx="9036496" cy="341989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gracias por su atenc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419898"/>
            <a:ext cx="8856984" cy="2952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628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72311" y="81489"/>
            <a:ext cx="9144000" cy="1041704"/>
          </a:xfrm>
        </p:spPr>
        <p:txBody>
          <a:bodyPr>
            <a:normAutofit/>
          </a:bodyPr>
          <a:lstStyle/>
          <a:p>
            <a:pPr algn="ctr"/>
            <a:r>
              <a:rPr lang="es-CO" sz="2800" b="1" dirty="0" smtClean="0">
                <a:latin typeface="Times New Roman" panose="02020603050405020304" pitchFamily="18" charset="0"/>
                <a:cs typeface="Times New Roman" panose="02020603050405020304" pitchFamily="18" charset="0"/>
              </a:rPr>
              <a:t>1. DESCRIPCIÓN DEL TRABAJO </a:t>
            </a:r>
            <a:br>
              <a:rPr lang="es-CO" sz="2800" b="1" dirty="0" smtClean="0">
                <a:latin typeface="Times New Roman" panose="02020603050405020304" pitchFamily="18" charset="0"/>
                <a:cs typeface="Times New Roman" panose="02020603050405020304" pitchFamily="18" charset="0"/>
              </a:rPr>
            </a:br>
            <a:endParaRPr lang="es-CO" sz="2800" b="1" dirty="0">
              <a:latin typeface="Times New Roman" panose="02020603050405020304" pitchFamily="18" charset="0"/>
              <a:cs typeface="Times New Roman" panose="02020603050405020304" pitchFamily="18" charset="0"/>
            </a:endParaRPr>
          </a:p>
        </p:txBody>
      </p:sp>
      <p:sp>
        <p:nvSpPr>
          <p:cNvPr id="89" name="Marcador de pie de página 1"/>
          <p:cNvSpPr>
            <a:spLocks noGrp="1"/>
          </p:cNvSpPr>
          <p:nvPr>
            <p:ph type="ftr" sz="quarter" idx="11"/>
          </p:nvPr>
        </p:nvSpPr>
        <p:spPr/>
        <p:txBody>
          <a:bodyPr/>
          <a:lstStyle/>
          <a:p>
            <a:r>
              <a:rPr lang="es-ES" dirty="0"/>
              <a:t>Seminario de Investigación I</a:t>
            </a:r>
          </a:p>
          <a:p>
            <a:r>
              <a:rPr lang="es-ES" dirty="0"/>
              <a:t>Licenciatura en Educación Infantil</a:t>
            </a:r>
          </a:p>
        </p:txBody>
      </p:sp>
      <p:graphicFrame>
        <p:nvGraphicFramePr>
          <p:cNvPr id="2" name="Diagrama 1"/>
          <p:cNvGraphicFramePr/>
          <p:nvPr>
            <p:extLst>
              <p:ext uri="{D42A27DB-BD31-4B8C-83A1-F6EECF244321}">
                <p14:modId xmlns:p14="http://schemas.microsoft.com/office/powerpoint/2010/main" val="3709864693"/>
              </p:ext>
            </p:extLst>
          </p:nvPr>
        </p:nvGraphicFramePr>
        <p:xfrm>
          <a:off x="118301" y="980728"/>
          <a:ext cx="349243" cy="5391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ángulo 8"/>
          <p:cNvSpPr/>
          <p:nvPr/>
        </p:nvSpPr>
        <p:spPr>
          <a:xfrm>
            <a:off x="0" y="1006753"/>
            <a:ext cx="6660231" cy="5365571"/>
          </a:xfrm>
          <a:prstGeom prst="rect">
            <a:avLst/>
          </a:prstGeom>
        </p:spPr>
        <p:txBody>
          <a:bodyPr wrap="square">
            <a:spAutoFit/>
          </a:bodyPr>
          <a:lstStyle/>
          <a:p>
            <a:pPr indent="450215" algn="just">
              <a:spcAft>
                <a:spcPts val="800"/>
              </a:spcAft>
            </a:pPr>
            <a:r>
              <a:rPr lang="es-CO" sz="2400" dirty="0">
                <a:solidFill>
                  <a:schemeClr val="accent5">
                    <a:lumMod val="50000"/>
                  </a:schemeClr>
                </a:solidFill>
                <a:latin typeface="Times New Roman" panose="02020603050405020304" pitchFamily="18" charset="0"/>
                <a:cs typeface="Times New Roman" panose="02020603050405020304" pitchFamily="18" charset="0"/>
              </a:rPr>
              <a:t>El contexto educativo en función de la primera infancia debe ser  un espacio dinámico  e  innovador, debe potenciar en niños y niñas un  sentimiento de pertenencia hacia el contexto que les circunda para con ello generar identidad, y confianza por parte de los niños  hacia la escuela y con los demás sujetos del proceso de enseñanza-aprendizaje</a:t>
            </a:r>
            <a:r>
              <a:rPr lang="es-CO" sz="2400" dirty="0" smtClean="0">
                <a:solidFill>
                  <a:schemeClr val="accent5">
                    <a:lumMod val="50000"/>
                  </a:schemeClr>
                </a:solidFill>
                <a:latin typeface="Times New Roman" panose="02020603050405020304" pitchFamily="18" charset="0"/>
                <a:cs typeface="Times New Roman" panose="02020603050405020304" pitchFamily="18" charset="0"/>
              </a:rPr>
              <a:t>.</a:t>
            </a:r>
            <a:endParaRPr lang="es-CO" sz="2400" dirty="0">
              <a:solidFill>
                <a:schemeClr val="accent5">
                  <a:lumMod val="50000"/>
                </a:schemeClr>
              </a:solidFill>
              <a:latin typeface="Times New Roman" panose="02020603050405020304" pitchFamily="18" charset="0"/>
              <a:cs typeface="Times New Roman" panose="02020603050405020304" pitchFamily="18" charset="0"/>
            </a:endParaRPr>
          </a:p>
          <a:p>
            <a:pPr algn="just">
              <a:spcAft>
                <a:spcPts val="800"/>
              </a:spcAft>
            </a:pPr>
            <a:r>
              <a:rPr lang="es-CO" sz="2400" dirty="0">
                <a:solidFill>
                  <a:schemeClr val="accent5">
                    <a:lumMod val="50000"/>
                  </a:schemeClr>
                </a:solidFill>
                <a:latin typeface="Times New Roman" panose="02020603050405020304" pitchFamily="18" charset="0"/>
                <a:cs typeface="Times New Roman" panose="02020603050405020304" pitchFamily="18" charset="0"/>
              </a:rPr>
              <a:t>       Es necesario comprender  que el niño no es un adulto,  sino un pequeño al cual se le deben  respetar sus procesos de construcción interior. Desde esta perspectiva  se planteó la siguiente formulación del problema </a:t>
            </a:r>
            <a:r>
              <a:rPr lang="es-CO" sz="24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¿Qué relación existe entre los  diversos contextos educativos de interacción y el aprendizaje en los niños de la primera </a:t>
            </a:r>
            <a:r>
              <a:rPr lang="es-CO" sz="2400"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infancia?</a:t>
            </a:r>
            <a:endParaRPr lang="es-CO" sz="2400" dirty="0">
              <a:solidFill>
                <a:schemeClr val="accent5">
                  <a:lumMod val="50000"/>
                </a:schemeClr>
              </a:solidFill>
            </a:endParaRPr>
          </a:p>
        </p:txBody>
      </p:sp>
      <p:pic>
        <p:nvPicPr>
          <p:cNvPr id="1026" name="Picture 2" descr="Resultado de imagen para imagenes niÃ±os jugand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32239" y="1187587"/>
            <a:ext cx="2287935" cy="5175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2535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1"/>
          </p:nvPr>
        </p:nvSpPr>
        <p:spPr/>
        <p:txBody>
          <a:bodyPr/>
          <a:lstStyle/>
          <a:p>
            <a:endParaRPr lang="es-ES" dirty="0"/>
          </a:p>
        </p:txBody>
      </p:sp>
      <p:sp>
        <p:nvSpPr>
          <p:cNvPr id="3" name="Marcador de número de diapositiva 2"/>
          <p:cNvSpPr>
            <a:spLocks noGrp="1"/>
          </p:cNvSpPr>
          <p:nvPr>
            <p:ph type="sldNum" sz="quarter" idx="12"/>
          </p:nvPr>
        </p:nvSpPr>
        <p:spPr/>
        <p:txBody>
          <a:bodyPr/>
          <a:lstStyle/>
          <a:p>
            <a:fld id="{A0D7ED8E-E8F2-40C2-AF71-A534DDE5582E}" type="slidenum">
              <a:rPr lang="es-CO" smtClean="0"/>
              <a:pPr/>
              <a:t>3</a:t>
            </a:fld>
            <a:endParaRPr lang="es-CO" dirty="0"/>
          </a:p>
        </p:txBody>
      </p:sp>
      <p:pic>
        <p:nvPicPr>
          <p:cNvPr id="7170" name="Picture 2" descr="Resultado de imagen para aula de estimulaciÃ³n multisensor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20472" cy="6237312"/>
          </a:xfrm>
          <a:prstGeom prst="rect">
            <a:avLst/>
          </a:prstGeom>
          <a:ln>
            <a:solidFill>
              <a:srgbClr val="66FF66"/>
            </a:solid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6014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2"/>
          <p:cNvSpPr>
            <a:spLocks noGrp="1"/>
          </p:cNvSpPr>
          <p:nvPr>
            <p:ph type="title"/>
          </p:nvPr>
        </p:nvSpPr>
        <p:spPr>
          <a:xfrm>
            <a:off x="-17058" y="-27384"/>
            <a:ext cx="9126910" cy="864096"/>
          </a:xfrm>
        </p:spPr>
        <p:txBody>
          <a:bodyPr>
            <a:normAutofit/>
          </a:bodyPr>
          <a:lstStyle/>
          <a:p>
            <a:pPr algn="ctr"/>
            <a:r>
              <a:rPr lang="es-CO" b="1" dirty="0" smtClean="0">
                <a:latin typeface="Times New Roman" panose="02020603050405020304" pitchFamily="18" charset="0"/>
                <a:cs typeface="Times New Roman" panose="02020603050405020304" pitchFamily="18" charset="0"/>
              </a:rPr>
              <a:t>JUSTIFICACIÓN	</a:t>
            </a:r>
            <a:endParaRPr lang="es-CO" b="1" dirty="0">
              <a:latin typeface="Times New Roman" panose="02020603050405020304" pitchFamily="18" charset="0"/>
              <a:cs typeface="Times New Roman" panose="02020603050405020304" pitchFamily="18" charset="0"/>
            </a:endParaRPr>
          </a:p>
        </p:txBody>
      </p:sp>
      <p:sp>
        <p:nvSpPr>
          <p:cNvPr id="89" name="Marcador de pie de página 1"/>
          <p:cNvSpPr>
            <a:spLocks noGrp="1"/>
          </p:cNvSpPr>
          <p:nvPr>
            <p:ph type="ftr" sz="quarter" idx="11"/>
          </p:nvPr>
        </p:nvSpPr>
        <p:spPr/>
        <p:txBody>
          <a:bodyPr/>
          <a:lstStyle/>
          <a:p>
            <a:r>
              <a:rPr lang="es-ES" dirty="0"/>
              <a:t>Seminario de Investigación I</a:t>
            </a:r>
          </a:p>
          <a:p>
            <a:r>
              <a:rPr lang="es-ES" dirty="0"/>
              <a:t>Licenciatura en Educación Infantil</a:t>
            </a:r>
          </a:p>
        </p:txBody>
      </p:sp>
      <p:sp>
        <p:nvSpPr>
          <p:cNvPr id="15" name="14 Lágrima"/>
          <p:cNvSpPr/>
          <p:nvPr/>
        </p:nvSpPr>
        <p:spPr>
          <a:xfrm>
            <a:off x="143508" y="1069196"/>
            <a:ext cx="2736304" cy="2343343"/>
          </a:xfrm>
          <a:prstGeom prst="teardrop">
            <a:avLst/>
          </a:prstGeom>
          <a:solidFill>
            <a:srgbClr val="48BD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dirty="0" smtClean="0">
              <a:solidFill>
                <a:schemeClr val="tx1"/>
              </a:solidFill>
            </a:endParaRPr>
          </a:p>
          <a:p>
            <a:pPr algn="ctr"/>
            <a:r>
              <a:rPr lang="es-CO" sz="1600" b="1" dirty="0" smtClean="0">
                <a:solidFill>
                  <a:schemeClr val="tx1"/>
                </a:solidFill>
              </a:rPr>
              <a:t>Los </a:t>
            </a:r>
            <a:r>
              <a:rPr lang="es-CO" sz="1600" b="1" dirty="0">
                <a:solidFill>
                  <a:schemeClr val="tx1"/>
                </a:solidFill>
              </a:rPr>
              <a:t>contextos educativos </a:t>
            </a:r>
            <a:r>
              <a:rPr lang="es-CO" sz="1600" b="1" dirty="0" smtClean="0">
                <a:solidFill>
                  <a:schemeClr val="tx1"/>
                </a:solidFill>
              </a:rPr>
              <a:t>de interacción son todo </a:t>
            </a:r>
            <a:r>
              <a:rPr lang="es-CO" sz="1600" b="1" dirty="0">
                <a:solidFill>
                  <a:schemeClr val="tx1"/>
                </a:solidFill>
              </a:rPr>
              <a:t>aquello  que rodea  una situación de aprendizaje.  </a:t>
            </a:r>
            <a:endParaRPr lang="es-CO" sz="1600" b="1" dirty="0"/>
          </a:p>
        </p:txBody>
      </p:sp>
      <p:sp>
        <p:nvSpPr>
          <p:cNvPr id="18" name="17 Lágrima"/>
          <p:cNvSpPr/>
          <p:nvPr/>
        </p:nvSpPr>
        <p:spPr>
          <a:xfrm>
            <a:off x="3059832" y="998730"/>
            <a:ext cx="2880320" cy="2484276"/>
          </a:xfrm>
          <a:prstGeom prst="teardrop">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bg1"/>
                </a:solidFill>
              </a:rPr>
              <a:t>El  </a:t>
            </a:r>
            <a:r>
              <a:rPr lang="es-ES" sz="1600" b="1" dirty="0">
                <a:solidFill>
                  <a:schemeClr val="bg1"/>
                </a:solidFill>
              </a:rPr>
              <a:t>propósito de la educación es formar a niños y niñas para la </a:t>
            </a:r>
            <a:r>
              <a:rPr lang="es-ES" sz="1600" b="1" dirty="0" smtClean="0">
                <a:solidFill>
                  <a:schemeClr val="bg1"/>
                </a:solidFill>
              </a:rPr>
              <a:t>vida</a:t>
            </a:r>
            <a:r>
              <a:rPr lang="es-ES" sz="1600" b="1" dirty="0">
                <a:solidFill>
                  <a:schemeClr val="bg1"/>
                </a:solidFill>
              </a:rPr>
              <a:t>.</a:t>
            </a:r>
            <a:r>
              <a:rPr lang="es-ES" sz="1600" b="1" dirty="0" smtClean="0">
                <a:solidFill>
                  <a:schemeClr val="bg1"/>
                </a:solidFill>
              </a:rPr>
              <a:t> </a:t>
            </a:r>
            <a:endParaRPr lang="es-CO" sz="1600" b="1" dirty="0">
              <a:solidFill>
                <a:schemeClr val="bg1"/>
              </a:solidFill>
            </a:endParaRPr>
          </a:p>
        </p:txBody>
      </p:sp>
      <p:sp>
        <p:nvSpPr>
          <p:cNvPr id="19" name="18 Lágrima"/>
          <p:cNvSpPr/>
          <p:nvPr/>
        </p:nvSpPr>
        <p:spPr>
          <a:xfrm>
            <a:off x="539552" y="3540095"/>
            <a:ext cx="3096344" cy="2664296"/>
          </a:xfrm>
          <a:prstGeom prst="teardrop">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00" dirty="0" smtClean="0"/>
          </a:p>
          <a:p>
            <a:pPr algn="ctr"/>
            <a:endParaRPr lang="es-ES" sz="1600" b="1" dirty="0" smtClean="0">
              <a:solidFill>
                <a:schemeClr val="bg1"/>
              </a:solidFill>
            </a:endParaRPr>
          </a:p>
          <a:p>
            <a:pPr algn="ctr"/>
            <a:r>
              <a:rPr lang="es-ES" sz="1600" b="1" dirty="0" smtClean="0">
                <a:solidFill>
                  <a:schemeClr val="bg1"/>
                </a:solidFill>
              </a:rPr>
              <a:t>Necesidad </a:t>
            </a:r>
            <a:r>
              <a:rPr lang="es-ES" sz="1600" b="1" dirty="0">
                <a:solidFill>
                  <a:schemeClr val="bg1"/>
                </a:solidFill>
              </a:rPr>
              <a:t>de indagar desde los  procesos de formación las condiciones de los contextos educativos en los distintos centros de </a:t>
            </a:r>
            <a:r>
              <a:rPr lang="es-ES" sz="1600" b="1" dirty="0" smtClean="0">
                <a:solidFill>
                  <a:schemeClr val="bg1"/>
                </a:solidFill>
              </a:rPr>
              <a:t>práctica. </a:t>
            </a:r>
            <a:endParaRPr lang="es-CO" sz="1600" b="1" dirty="0">
              <a:solidFill>
                <a:schemeClr val="bg1"/>
              </a:solidFill>
            </a:endParaRPr>
          </a:p>
        </p:txBody>
      </p:sp>
      <p:sp>
        <p:nvSpPr>
          <p:cNvPr id="20" name="19 Lágrima"/>
          <p:cNvSpPr/>
          <p:nvPr/>
        </p:nvSpPr>
        <p:spPr>
          <a:xfrm>
            <a:off x="4860032" y="3006411"/>
            <a:ext cx="3600400" cy="3168352"/>
          </a:xfrm>
          <a:prstGeom prst="teardrop">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dirty="0" smtClean="0">
              <a:solidFill>
                <a:schemeClr val="tx1"/>
              </a:solidFill>
            </a:endParaRPr>
          </a:p>
          <a:p>
            <a:pPr algn="ctr"/>
            <a:r>
              <a:rPr lang="es-ES" sz="1400" b="1" dirty="0" smtClean="0">
                <a:solidFill>
                  <a:schemeClr val="tx1"/>
                </a:solidFill>
              </a:rPr>
              <a:t>Corresponde </a:t>
            </a:r>
            <a:r>
              <a:rPr lang="es-ES" sz="1400" b="1" dirty="0">
                <a:solidFill>
                  <a:schemeClr val="tx1"/>
                </a:solidFill>
              </a:rPr>
              <a:t>al recurso  humano conformado por  maestras en formación y un docente quien orienta el proceso de investigación. Los recursos físicos de calidad como son la  Biblioteca de la CURN,  tecnologías adecuadas, que posibilitan  alcanzar los objetivos y metas trazadas  en el presente </a:t>
            </a:r>
            <a:r>
              <a:rPr lang="es-ES" sz="1400" b="1" dirty="0" smtClean="0">
                <a:solidFill>
                  <a:schemeClr val="tx1"/>
                </a:solidFill>
              </a:rPr>
              <a:t>estudio</a:t>
            </a:r>
            <a:r>
              <a:rPr lang="es-ES" sz="1400" dirty="0" smtClean="0">
                <a:solidFill>
                  <a:schemeClr val="tx1"/>
                </a:solidFill>
              </a:rPr>
              <a:t>.</a:t>
            </a:r>
            <a:endParaRPr lang="es-CO" sz="1400" dirty="0">
              <a:solidFill>
                <a:schemeClr val="tx1"/>
              </a:solidFill>
            </a:endParaRPr>
          </a:p>
        </p:txBody>
      </p:sp>
      <p:sp>
        <p:nvSpPr>
          <p:cNvPr id="21" name="20 Rectángulo"/>
          <p:cNvSpPr/>
          <p:nvPr/>
        </p:nvSpPr>
        <p:spPr>
          <a:xfrm>
            <a:off x="755576" y="1054714"/>
            <a:ext cx="2016224"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800" b="1" dirty="0" smtClean="0">
                <a:ln w="11430"/>
                <a:solidFill>
                  <a:schemeClr val="bg1"/>
                </a:solidFill>
                <a:effectLst>
                  <a:outerShdw blurRad="50800" dist="39000" dir="5460000" algn="tl">
                    <a:srgbClr val="000000">
                      <a:alpha val="38000"/>
                    </a:srgbClr>
                  </a:outerShdw>
                </a:effectLst>
              </a:rPr>
              <a:t>Importancia</a:t>
            </a:r>
            <a:endParaRPr lang="es-ES" sz="2800" b="1" cap="none" spc="0" dirty="0">
              <a:ln w="11430"/>
              <a:solidFill>
                <a:schemeClr val="bg1"/>
              </a:solidFill>
              <a:effectLst>
                <a:outerShdw blurRad="50800" dist="39000" dir="5460000" algn="tl">
                  <a:srgbClr val="000000">
                    <a:alpha val="38000"/>
                  </a:srgbClr>
                </a:outerShdw>
              </a:effectLst>
            </a:endParaRPr>
          </a:p>
        </p:txBody>
      </p:sp>
      <p:sp>
        <p:nvSpPr>
          <p:cNvPr id="23" name="22 Rectángulo"/>
          <p:cNvSpPr/>
          <p:nvPr/>
        </p:nvSpPr>
        <p:spPr>
          <a:xfrm>
            <a:off x="3779912" y="1037499"/>
            <a:ext cx="2016224"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800" b="1" dirty="0" smtClean="0">
                <a:ln w="11430"/>
                <a:solidFill>
                  <a:schemeClr val="bg1"/>
                </a:solidFill>
                <a:effectLst>
                  <a:outerShdw blurRad="50800" dist="39000" dir="5460000" algn="tl">
                    <a:srgbClr val="000000">
                      <a:alpha val="38000"/>
                    </a:srgbClr>
                  </a:outerShdw>
                </a:effectLst>
              </a:rPr>
              <a:t>Relevancia</a:t>
            </a:r>
            <a:endParaRPr lang="es-ES" sz="2800" b="1" cap="none" spc="0" dirty="0">
              <a:ln w="11430"/>
              <a:solidFill>
                <a:schemeClr val="bg1"/>
              </a:solidFill>
              <a:effectLst>
                <a:outerShdw blurRad="50800" dist="39000" dir="5460000" algn="tl">
                  <a:srgbClr val="000000">
                    <a:alpha val="38000"/>
                  </a:srgbClr>
                </a:outerShdw>
              </a:effectLst>
            </a:endParaRPr>
          </a:p>
        </p:txBody>
      </p:sp>
      <p:sp>
        <p:nvSpPr>
          <p:cNvPr id="24" name="23 Rectángulo"/>
          <p:cNvSpPr/>
          <p:nvPr/>
        </p:nvSpPr>
        <p:spPr>
          <a:xfrm>
            <a:off x="1259632" y="3527579"/>
            <a:ext cx="2376264"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800" b="1" dirty="0" smtClean="0">
                <a:ln w="11430"/>
                <a:solidFill>
                  <a:schemeClr val="bg1"/>
                </a:solidFill>
                <a:effectLst>
                  <a:outerShdw blurRad="50800" dist="39000" dir="5460000" algn="tl">
                    <a:srgbClr val="000000">
                      <a:alpha val="38000"/>
                    </a:srgbClr>
                  </a:outerShdw>
                </a:effectLst>
              </a:rPr>
              <a:t>La Pertinencia</a:t>
            </a:r>
            <a:endParaRPr lang="es-ES" sz="2800" b="1" cap="none" spc="0" dirty="0">
              <a:ln w="11430"/>
              <a:solidFill>
                <a:schemeClr val="bg1"/>
              </a:solidFill>
              <a:effectLst>
                <a:outerShdw blurRad="50800" dist="39000" dir="5460000" algn="tl">
                  <a:srgbClr val="000000">
                    <a:alpha val="38000"/>
                  </a:srgbClr>
                </a:outerShdw>
              </a:effectLst>
            </a:endParaRPr>
          </a:p>
        </p:txBody>
      </p:sp>
      <p:sp>
        <p:nvSpPr>
          <p:cNvPr id="25" name="24 Rectángulo"/>
          <p:cNvSpPr/>
          <p:nvPr/>
        </p:nvSpPr>
        <p:spPr>
          <a:xfrm>
            <a:off x="5784186" y="2889319"/>
            <a:ext cx="2376264"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800" b="1" dirty="0" smtClean="0">
                <a:ln w="11430"/>
                <a:solidFill>
                  <a:schemeClr val="bg1"/>
                </a:solidFill>
                <a:effectLst>
                  <a:outerShdw blurRad="50800" dist="39000" dir="5460000" algn="tl">
                    <a:srgbClr val="000000">
                      <a:alpha val="38000"/>
                    </a:srgbClr>
                  </a:outerShdw>
                </a:effectLst>
              </a:rPr>
              <a:t>La Viabilidad</a:t>
            </a:r>
            <a:endParaRPr lang="es-ES" sz="2800" b="1" cap="none" spc="0" dirty="0">
              <a:ln w="11430"/>
              <a:solidFill>
                <a:schemeClr val="bg1"/>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0340636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5</a:t>
            </a:fld>
            <a:endParaRPr lang="es-CO" dirty="0"/>
          </a:p>
        </p:txBody>
      </p:sp>
      <p:graphicFrame>
        <p:nvGraphicFramePr>
          <p:cNvPr id="7" name="Diagrama 6"/>
          <p:cNvGraphicFramePr/>
          <p:nvPr>
            <p:extLst>
              <p:ext uri="{D42A27DB-BD31-4B8C-83A1-F6EECF244321}">
                <p14:modId xmlns:p14="http://schemas.microsoft.com/office/powerpoint/2010/main" val="777066568"/>
              </p:ext>
            </p:extLst>
          </p:nvPr>
        </p:nvGraphicFramePr>
        <p:xfrm>
          <a:off x="251520" y="188640"/>
          <a:ext cx="8568952"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p:cNvSpPr txBox="1"/>
          <p:nvPr/>
        </p:nvSpPr>
        <p:spPr>
          <a:xfrm>
            <a:off x="5796136" y="980728"/>
            <a:ext cx="1642309" cy="584775"/>
          </a:xfrm>
          <a:prstGeom prst="rect">
            <a:avLst/>
          </a:prstGeom>
          <a:noFill/>
        </p:spPr>
        <p:txBody>
          <a:bodyPr wrap="none" rtlCol="0">
            <a:spAutoFit/>
          </a:bodyPr>
          <a:lstStyle/>
          <a:p>
            <a:r>
              <a:rPr lang="es-CO" sz="1600" b="1" dirty="0" smtClean="0">
                <a:solidFill>
                  <a:schemeClr val="bg1"/>
                </a:solidFill>
              </a:rPr>
              <a:t>Comportamiento</a:t>
            </a:r>
          </a:p>
          <a:p>
            <a:r>
              <a:rPr lang="es-CO" sz="1600" b="1" dirty="0" smtClean="0">
                <a:solidFill>
                  <a:schemeClr val="bg1"/>
                </a:solidFill>
              </a:rPr>
              <a:t>       humano</a:t>
            </a:r>
            <a:endParaRPr lang="es-CO" sz="1600" b="1" dirty="0">
              <a:solidFill>
                <a:schemeClr val="bg1"/>
              </a:solidFill>
            </a:endParaRPr>
          </a:p>
        </p:txBody>
      </p:sp>
    </p:spTree>
    <p:extLst>
      <p:ext uri="{BB962C8B-B14F-4D97-AF65-F5344CB8AC3E}">
        <p14:creationId xmlns:p14="http://schemas.microsoft.com/office/powerpoint/2010/main" val="40750120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236983" y="50371"/>
            <a:ext cx="8585958" cy="1002365"/>
          </a:xfrm>
        </p:spPr>
        <p:txBody>
          <a:bodyPr/>
          <a:lstStyle/>
          <a:p>
            <a:pPr algn="ctr"/>
            <a:r>
              <a:rPr lang="es-CO" sz="3200" b="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OBJETIVO GENERAL Y ESPECIFICOS</a:t>
            </a:r>
            <a:endParaRPr lang="es-CO" sz="32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9" name="Marcador de pie de página 1"/>
          <p:cNvSpPr>
            <a:spLocks noGrp="1"/>
          </p:cNvSpPr>
          <p:nvPr>
            <p:ph type="ftr" sz="quarter" idx="11"/>
          </p:nvPr>
        </p:nvSpPr>
        <p:spPr/>
        <p:txBody>
          <a:bodyPr/>
          <a:lstStyle/>
          <a:p>
            <a:r>
              <a:rPr lang="es-ES" dirty="0"/>
              <a:t>Seminario de Investigación I</a:t>
            </a:r>
          </a:p>
          <a:p>
            <a:r>
              <a:rPr lang="es-ES" dirty="0"/>
              <a:t>Licenciatura en Educación Infantil</a:t>
            </a:r>
          </a:p>
        </p:txBody>
      </p:sp>
      <p:graphicFrame>
        <p:nvGraphicFramePr>
          <p:cNvPr id="2" name="Diagrama 1"/>
          <p:cNvGraphicFramePr/>
          <p:nvPr>
            <p:extLst>
              <p:ext uri="{D42A27DB-BD31-4B8C-83A1-F6EECF244321}">
                <p14:modId xmlns:p14="http://schemas.microsoft.com/office/powerpoint/2010/main" val="2173437768"/>
              </p:ext>
            </p:extLst>
          </p:nvPr>
        </p:nvGraphicFramePr>
        <p:xfrm>
          <a:off x="46293" y="1772816"/>
          <a:ext cx="8846187" cy="53697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42038" y="1355566"/>
            <a:ext cx="9143999" cy="415498"/>
          </a:xfrm>
          <a:prstGeom prst="rect">
            <a:avLst/>
          </a:prstGeom>
        </p:spPr>
        <p:txBody>
          <a:bodyPr wrap="square">
            <a:spAutoFit/>
          </a:bodyPr>
          <a:lstStyle/>
          <a:p>
            <a:pPr marL="179705" marR="179705" algn="just">
              <a:lnSpc>
                <a:spcPct val="150000"/>
              </a:lnSpc>
              <a:spcAft>
                <a:spcPts val="800"/>
              </a:spcAft>
            </a:pPr>
            <a:r>
              <a:rPr lang="es-CO" sz="1400" dirty="0">
                <a:latin typeface="Times New Roman" panose="02020603050405020304" pitchFamily="18" charset="0"/>
                <a:ea typeface="Calibri" panose="020F0502020204030204" pitchFamily="34" charset="0"/>
                <a:cs typeface="Times New Roman" panose="02020603050405020304" pitchFamily="18" charset="0"/>
              </a:rPr>
              <a:t> </a:t>
            </a:r>
            <a:endParaRPr lang="es-CO" sz="1400" dirty="0">
              <a:effectLst/>
              <a:ea typeface="Calibri" panose="020F0502020204030204" pitchFamily="34" charset="0"/>
              <a:cs typeface="Times New Roman" panose="02020603050405020304" pitchFamily="18" charset="0"/>
            </a:endParaRPr>
          </a:p>
        </p:txBody>
      </p:sp>
      <p:graphicFrame>
        <p:nvGraphicFramePr>
          <p:cNvPr id="4" name="Diagrama 3"/>
          <p:cNvGraphicFramePr/>
          <p:nvPr>
            <p:extLst>
              <p:ext uri="{D42A27DB-BD31-4B8C-83A1-F6EECF244321}">
                <p14:modId xmlns:p14="http://schemas.microsoft.com/office/powerpoint/2010/main" val="1229315125"/>
              </p:ext>
            </p:extLst>
          </p:nvPr>
        </p:nvGraphicFramePr>
        <p:xfrm>
          <a:off x="0" y="1124744"/>
          <a:ext cx="8748464" cy="51125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800332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Marcador de pie de página 1"/>
          <p:cNvSpPr>
            <a:spLocks noGrp="1"/>
          </p:cNvSpPr>
          <p:nvPr>
            <p:ph type="ftr" sz="quarter" idx="11"/>
          </p:nvPr>
        </p:nvSpPr>
        <p:spPr/>
        <p:txBody>
          <a:bodyPr/>
          <a:lstStyle/>
          <a:p>
            <a:r>
              <a:rPr lang="es-ES" dirty="0"/>
              <a:t>Seminario de Investigación I</a:t>
            </a:r>
          </a:p>
          <a:p>
            <a:r>
              <a:rPr lang="es-ES" dirty="0"/>
              <a:t>Licenciatura en Educación Infantil</a:t>
            </a:r>
          </a:p>
        </p:txBody>
      </p:sp>
      <p:sp>
        <p:nvSpPr>
          <p:cNvPr id="4" name="Rectángulo 3"/>
          <p:cNvSpPr/>
          <p:nvPr/>
        </p:nvSpPr>
        <p:spPr>
          <a:xfrm>
            <a:off x="0" y="0"/>
            <a:ext cx="9144000" cy="2954655"/>
          </a:xfrm>
          <a:prstGeom prst="rect">
            <a:avLst/>
          </a:prstGeom>
        </p:spPr>
        <p:txBody>
          <a:bodyPr wrap="square">
            <a:spAutoFit/>
          </a:bodyPr>
          <a:lstStyle/>
          <a:p>
            <a:pPr indent="180340" algn="ctr">
              <a:lnSpc>
                <a:spcPct val="200000"/>
              </a:lnSpc>
              <a:spcAft>
                <a:spcPts val="0"/>
              </a:spcAft>
            </a:pPr>
            <a:r>
              <a:rPr lang="es-CO" sz="2800" b="1" dirty="0" smtClean="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METODOLOGIA</a:t>
            </a:r>
          </a:p>
          <a:p>
            <a:pPr indent="180340" algn="ctr">
              <a:lnSpc>
                <a:spcPct val="200000"/>
              </a:lnSpc>
              <a:spcAft>
                <a:spcPts val="0"/>
              </a:spcAft>
            </a:pPr>
            <a:endParaRPr lang="es-CO" sz="2800" b="1" dirty="0" smtClean="0">
              <a:solidFill>
                <a:schemeClr val="accent2"/>
              </a:solidFill>
              <a:latin typeface="Times New Roman" panose="02020603050405020304" pitchFamily="18" charset="0"/>
              <a:ea typeface="Calibri" panose="020F0502020204030204" pitchFamily="34" charset="0"/>
              <a:cs typeface="Times New Roman" panose="02020603050405020304" pitchFamily="18" charset="0"/>
            </a:endParaRPr>
          </a:p>
          <a:p>
            <a:pPr indent="180340" algn="ctr">
              <a:lnSpc>
                <a:spcPct val="200000"/>
              </a:lnSpc>
              <a:spcAft>
                <a:spcPts val="0"/>
              </a:spcAft>
            </a:pPr>
            <a:endParaRPr lang="es-CO" sz="2800" b="1"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endParaRPr>
          </a:p>
          <a:p>
            <a:pPr indent="180340" algn="ctr">
              <a:lnSpc>
                <a:spcPct val="150000"/>
              </a:lnSpc>
              <a:spcAft>
                <a:spcPts val="0"/>
              </a:spcAft>
            </a:pPr>
            <a:r>
              <a:rPr lang="es-CO" sz="1200" b="1" dirty="0">
                <a:solidFill>
                  <a:schemeClr val="tx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endParaRPr lang="es-CO" dirty="0">
              <a:solidFill>
                <a:schemeClr val="tx1">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ángulo 1"/>
          <p:cNvSpPr/>
          <p:nvPr/>
        </p:nvSpPr>
        <p:spPr>
          <a:xfrm>
            <a:off x="107504" y="908720"/>
            <a:ext cx="9144000" cy="1785104"/>
          </a:xfrm>
          <a:prstGeom prst="rect">
            <a:avLst/>
          </a:prstGeom>
        </p:spPr>
        <p:txBody>
          <a:bodyPr wrap="square">
            <a:spAutoFit/>
          </a:bodyPr>
          <a:lstStyle/>
          <a:p>
            <a:endParaRPr lang="es-CO" b="1" dirty="0" smtClean="0"/>
          </a:p>
          <a:p>
            <a:pPr algn="ctr"/>
            <a:r>
              <a:rPr lang="es-CO" sz="2000" b="1" dirty="0" smtClean="0"/>
              <a:t>TIPO Y DISEÑO DE INVESTIGACION</a:t>
            </a:r>
          </a:p>
          <a:p>
            <a:pPr algn="ctr"/>
            <a:endParaRPr lang="es-CO" b="1" dirty="0"/>
          </a:p>
          <a:p>
            <a:pPr algn="ctr"/>
            <a:endParaRPr lang="es-CO" b="1" dirty="0" smtClean="0"/>
          </a:p>
          <a:p>
            <a:pPr algn="ctr"/>
            <a:endParaRPr lang="es-CO" b="1" dirty="0"/>
          </a:p>
          <a:p>
            <a:pPr algn="ctr"/>
            <a:endParaRPr lang="es-CO" b="1" dirty="0"/>
          </a:p>
        </p:txBody>
      </p:sp>
      <p:sp>
        <p:nvSpPr>
          <p:cNvPr id="5" name="Bisel 4"/>
          <p:cNvSpPr/>
          <p:nvPr/>
        </p:nvSpPr>
        <p:spPr>
          <a:xfrm>
            <a:off x="143508" y="1554869"/>
            <a:ext cx="8856000" cy="4572000"/>
          </a:xfrm>
          <a:prstGeom prst="bevel">
            <a:avLst/>
          </a:prstGeom>
          <a:solidFill>
            <a:srgbClr val="00B050">
              <a:alpha val="71765"/>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800"/>
              </a:spcAft>
            </a:pPr>
            <a:r>
              <a:rPr lang="es-CO" dirty="0" smtClean="0">
                <a:solidFill>
                  <a:schemeClr val="tx1">
                    <a:lumMod val="50000"/>
                  </a:schemeClr>
                </a:solidFill>
              </a:rPr>
              <a:t>El </a:t>
            </a:r>
            <a:r>
              <a:rPr lang="es-CO" dirty="0">
                <a:solidFill>
                  <a:schemeClr val="tx1">
                    <a:lumMod val="50000"/>
                  </a:schemeClr>
                </a:solidFill>
              </a:rPr>
              <a:t>enfoque de investigación del presente estudio corresponde al paradigma cualitativo que buscó  establecer la relación entre los  diversos contextos educativos de interacción y el aprendizaje de los niños y niñas en la primera infancia.  “Este enfoque otorga la posibilidad de acceder a aquellos aspectos de la subjetividad, comportamientos y contexto en el que adquieren significado las interpretaciones simbólicas de los sujetos”(Barrios, Huertas y Solarte, 2000. p. 63)  </a:t>
            </a:r>
            <a:endParaRPr lang="es-CO"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47821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2"/>
          <p:cNvSpPr>
            <a:spLocks noGrp="1"/>
          </p:cNvSpPr>
          <p:nvPr>
            <p:ph type="title"/>
          </p:nvPr>
        </p:nvSpPr>
        <p:spPr>
          <a:xfrm>
            <a:off x="0" y="0"/>
            <a:ext cx="9144000" cy="982800"/>
          </a:xfrm>
        </p:spPr>
        <p:txBody>
          <a:bodyPr>
            <a:normAutofit/>
          </a:bodyPr>
          <a:lstStyle/>
          <a:p>
            <a:pPr lvl="0"/>
            <a:r>
              <a:rPr lang="es-CO" sz="4800" b="1" dirty="0" smtClean="0">
                <a:latin typeface="Times New Roman" panose="02020603050405020304" pitchFamily="18" charset="0"/>
                <a:cs typeface="Times New Roman" panose="02020603050405020304" pitchFamily="18" charset="0"/>
              </a:rPr>
              <a:t>DISEÑO</a:t>
            </a:r>
            <a:endParaRPr lang="es-CO" sz="4800" b="1" dirty="0">
              <a:latin typeface="Times New Roman" panose="02020603050405020304" pitchFamily="18" charset="0"/>
              <a:cs typeface="Times New Roman" panose="02020603050405020304" pitchFamily="18" charset="0"/>
            </a:endParaRPr>
          </a:p>
        </p:txBody>
      </p:sp>
      <p:sp>
        <p:nvSpPr>
          <p:cNvPr id="89" name="Marcador de pie de página 1"/>
          <p:cNvSpPr>
            <a:spLocks noGrp="1"/>
          </p:cNvSpPr>
          <p:nvPr>
            <p:ph type="ftr" sz="quarter" idx="11"/>
          </p:nvPr>
        </p:nvSpPr>
        <p:spPr/>
        <p:txBody>
          <a:bodyPr/>
          <a:lstStyle/>
          <a:p>
            <a:r>
              <a:rPr lang="es-ES" dirty="0"/>
              <a:t>Seminario de Investigación I</a:t>
            </a:r>
          </a:p>
          <a:p>
            <a:r>
              <a:rPr lang="es-ES" dirty="0"/>
              <a:t>Licenciatura en Educación Infantil</a:t>
            </a:r>
          </a:p>
        </p:txBody>
      </p:sp>
      <p:sp>
        <p:nvSpPr>
          <p:cNvPr id="2" name="Rectángulo 1"/>
          <p:cNvSpPr/>
          <p:nvPr/>
        </p:nvSpPr>
        <p:spPr>
          <a:xfrm>
            <a:off x="0" y="692696"/>
            <a:ext cx="9251504" cy="1821011"/>
          </a:xfrm>
          <a:prstGeom prst="rect">
            <a:avLst/>
          </a:prstGeom>
        </p:spPr>
        <p:txBody>
          <a:bodyPr wrap="square">
            <a:spAutoFit/>
          </a:bodyPr>
          <a:lstStyle/>
          <a:p>
            <a:pPr>
              <a:lnSpc>
                <a:spcPct val="150000"/>
              </a:lnSpc>
              <a:spcAft>
                <a:spcPts val="800"/>
              </a:spcAft>
            </a:pPr>
            <a:r>
              <a:rPr lang="es-CO" dirty="0" smtClean="0">
                <a:latin typeface="Times New Roman" panose="02020603050405020304" pitchFamily="18" charset="0"/>
                <a:ea typeface="Calibri" panose="020F0502020204030204" pitchFamily="34" charset="0"/>
                <a:cs typeface="Times New Roman" panose="02020603050405020304" pitchFamily="18" charset="0"/>
              </a:rPr>
              <a:t>   </a:t>
            </a:r>
          </a:p>
          <a:p>
            <a:pPr>
              <a:lnSpc>
                <a:spcPct val="200000"/>
              </a:lnSpc>
              <a:spcAft>
                <a:spcPts val="800"/>
              </a:spcAft>
            </a:pPr>
            <a:r>
              <a:rPr lang="es-CO" dirty="0">
                <a:latin typeface="Times New Roman" panose="02020603050405020304" pitchFamily="18" charset="0"/>
                <a:ea typeface="Calibri" panose="020F0502020204030204" pitchFamily="34" charset="0"/>
                <a:cs typeface="Times New Roman" panose="02020603050405020304" pitchFamily="18" charset="0"/>
              </a:rPr>
              <a:t> </a:t>
            </a:r>
            <a:endParaRPr lang="es-CO" sz="1600" dirty="0">
              <a:ea typeface="Calibri" panose="020F0502020204030204" pitchFamily="34" charset="0"/>
              <a:cs typeface="Times New Roman" panose="02020603050405020304" pitchFamily="18" charset="0"/>
            </a:endParaRPr>
          </a:p>
          <a:p>
            <a:pPr>
              <a:lnSpc>
                <a:spcPct val="200000"/>
              </a:lnSpc>
              <a:spcAft>
                <a:spcPts val="800"/>
              </a:spcAft>
            </a:pPr>
            <a:r>
              <a:rPr lang="es-CO" dirty="0">
                <a:latin typeface="Times New Roman" panose="02020603050405020304" pitchFamily="18" charset="0"/>
                <a:ea typeface="Calibri" panose="020F0502020204030204" pitchFamily="34" charset="0"/>
                <a:cs typeface="Times New Roman" panose="02020603050405020304" pitchFamily="18" charset="0"/>
              </a:rPr>
              <a:t> </a:t>
            </a:r>
            <a:endParaRPr lang="es-CO" sz="1600" dirty="0">
              <a:ea typeface="Calibri" panose="020F0502020204030204" pitchFamily="34" charset="0"/>
              <a:cs typeface="Times New Roman" panose="02020603050405020304" pitchFamily="18" charset="0"/>
            </a:endParaRPr>
          </a:p>
        </p:txBody>
      </p:sp>
      <p:sp>
        <p:nvSpPr>
          <p:cNvPr id="3" name="Pergamino vertical 2"/>
          <p:cNvSpPr/>
          <p:nvPr/>
        </p:nvSpPr>
        <p:spPr>
          <a:xfrm>
            <a:off x="0" y="980728"/>
            <a:ext cx="9107996" cy="5391596"/>
          </a:xfrm>
          <a:prstGeom prst="verticalScroll">
            <a:avLst>
              <a:gd name="adj" fmla="val 10229"/>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800"/>
              </a:spcAft>
            </a:pPr>
            <a:r>
              <a:rPr lang="es-CO" sz="2000" dirty="0">
                <a:solidFill>
                  <a:schemeClr val="tx1"/>
                </a:solidFill>
              </a:rPr>
              <a:t>Desde la perspectiva  de una metodología cualitativa se incluyó actividades </a:t>
            </a:r>
            <a:r>
              <a:rPr lang="es-CO" sz="2000" dirty="0" smtClean="0">
                <a:solidFill>
                  <a:schemeClr val="tx1"/>
                </a:solidFill>
              </a:rPr>
              <a:t>como: Revisión </a:t>
            </a:r>
            <a:r>
              <a:rPr lang="es-CO" sz="2000" dirty="0">
                <a:solidFill>
                  <a:schemeClr val="tx1"/>
                </a:solidFill>
              </a:rPr>
              <a:t>de </a:t>
            </a:r>
            <a:r>
              <a:rPr lang="es-CO" sz="2000" dirty="0" smtClean="0">
                <a:solidFill>
                  <a:schemeClr val="tx1"/>
                </a:solidFill>
              </a:rPr>
              <a:t>la </a:t>
            </a:r>
            <a:r>
              <a:rPr lang="es-CO" sz="2000" dirty="0">
                <a:solidFill>
                  <a:schemeClr val="tx1"/>
                </a:solidFill>
              </a:rPr>
              <a:t>literatura, recolección </a:t>
            </a:r>
            <a:r>
              <a:rPr lang="es-CO" sz="2000" dirty="0" smtClean="0">
                <a:solidFill>
                  <a:schemeClr val="tx1"/>
                </a:solidFill>
              </a:rPr>
              <a:t>de </a:t>
            </a:r>
            <a:r>
              <a:rPr lang="es-CO" sz="2000" dirty="0">
                <a:solidFill>
                  <a:schemeClr val="tx1"/>
                </a:solidFill>
              </a:rPr>
              <a:t>los datos, análisis de los datos, presentación de resultados, tendientes a encontrar la respuesta a la pregunta de investigación inicialmente trazada en los objetivos de investigación</a:t>
            </a:r>
            <a:r>
              <a:rPr lang="es-CO" dirty="0">
                <a:solidFill>
                  <a:schemeClr val="tx1"/>
                </a:solidFill>
              </a:rPr>
              <a:t>. </a:t>
            </a:r>
            <a:endParaRPr lang="es-CO" sz="1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98986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1"/>
          </p:nvPr>
        </p:nvSpPr>
        <p:spPr/>
        <p:txBody>
          <a:bodyPr/>
          <a:lstStyle/>
          <a:p>
            <a:endParaRPr lang="es-ES" dirty="0"/>
          </a:p>
        </p:txBody>
      </p:sp>
      <p:sp>
        <p:nvSpPr>
          <p:cNvPr id="3" name="Marcador de número de diapositiva 2"/>
          <p:cNvSpPr>
            <a:spLocks noGrp="1"/>
          </p:cNvSpPr>
          <p:nvPr>
            <p:ph type="sldNum" sz="quarter" idx="12"/>
          </p:nvPr>
        </p:nvSpPr>
        <p:spPr/>
        <p:txBody>
          <a:bodyPr/>
          <a:lstStyle/>
          <a:p>
            <a:fld id="{A0D7ED8E-E8F2-40C2-AF71-A534DDE5582E}" type="slidenum">
              <a:rPr lang="es-CO" smtClean="0"/>
              <a:pPr/>
              <a:t>9</a:t>
            </a:fld>
            <a:endParaRPr lang="es-CO" dirty="0"/>
          </a:p>
        </p:txBody>
      </p:sp>
      <p:sp>
        <p:nvSpPr>
          <p:cNvPr id="4" name="Rectángulo 3"/>
          <p:cNvSpPr/>
          <p:nvPr/>
        </p:nvSpPr>
        <p:spPr>
          <a:xfrm>
            <a:off x="107504" y="188640"/>
            <a:ext cx="9028843" cy="1415772"/>
          </a:xfrm>
          <a:prstGeom prst="rect">
            <a:avLst/>
          </a:prstGeom>
        </p:spPr>
        <p:txBody>
          <a:bodyPr wrap="square">
            <a:spAutoFit/>
          </a:bodyPr>
          <a:lstStyle/>
          <a:p>
            <a:pPr algn="ctr"/>
            <a:r>
              <a:rPr lang="es-CO" sz="2800" b="1" dirty="0" smtClean="0">
                <a:solidFill>
                  <a:schemeClr val="accent2"/>
                </a:solidFill>
                <a:latin typeface="Times New Roman" panose="02020603050405020304" pitchFamily="18" charset="0"/>
                <a:cs typeface="Times New Roman" panose="02020603050405020304" pitchFamily="18" charset="0"/>
              </a:rPr>
              <a:t>ALCANCE O TIPO DE ESTUDIO</a:t>
            </a:r>
            <a:endParaRPr lang="es-CO" sz="2800" dirty="0">
              <a:latin typeface="Times New Roman" panose="02020603050405020304" pitchFamily="18" charset="0"/>
              <a:cs typeface="Times New Roman" panose="02020603050405020304" pitchFamily="18" charset="0"/>
            </a:endParaRPr>
          </a:p>
          <a:p>
            <a:pPr algn="just"/>
            <a:endParaRPr lang="es-CO" sz="2000" dirty="0">
              <a:latin typeface="Times New Roman" panose="02020603050405020304" pitchFamily="18" charset="0"/>
              <a:cs typeface="Times New Roman" panose="02020603050405020304" pitchFamily="18" charset="0"/>
            </a:endParaRPr>
          </a:p>
          <a:p>
            <a:pPr algn="just"/>
            <a:endParaRPr lang="es-CO" sz="2000" dirty="0">
              <a:latin typeface="Times New Roman" panose="02020603050405020304" pitchFamily="18" charset="0"/>
              <a:cs typeface="Times New Roman" panose="02020603050405020304" pitchFamily="18" charset="0"/>
            </a:endParaRPr>
          </a:p>
          <a:p>
            <a:endParaRPr lang="es-CO" dirty="0"/>
          </a:p>
        </p:txBody>
      </p:sp>
      <p:sp>
        <p:nvSpPr>
          <p:cNvPr id="9" name="Llamada ovalada 8"/>
          <p:cNvSpPr/>
          <p:nvPr/>
        </p:nvSpPr>
        <p:spPr>
          <a:xfrm>
            <a:off x="107504" y="908720"/>
            <a:ext cx="8712968" cy="4968552"/>
          </a:xfrm>
          <a:prstGeom prst="wedgeEllipseCallout">
            <a:avLst/>
          </a:prstGeom>
          <a:solidFill>
            <a:srgbClr val="E320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b="1" dirty="0" smtClean="0"/>
          </a:p>
          <a:p>
            <a:pPr algn="ctr"/>
            <a:r>
              <a:rPr lang="es-CO" sz="2000" b="1" dirty="0" smtClean="0"/>
              <a:t>El </a:t>
            </a:r>
            <a:r>
              <a:rPr lang="es-CO" sz="2000" b="1" dirty="0"/>
              <a:t>estudio es de tipo </a:t>
            </a:r>
            <a:r>
              <a:rPr lang="es-CO" sz="2000" b="1" i="1" dirty="0"/>
              <a:t>descriptivo</a:t>
            </a:r>
            <a:r>
              <a:rPr lang="es-CO" sz="2000" b="1" dirty="0"/>
              <a:t> porque busca  establecer ¿Qué relación existe entre los  diversos contextos educativos de interacción y el aprendizaje en los niños de la primera infancia?  Los estudios descriptivos buscan especificar las propiedades importantes de personas, grupos, comunidades o cualquier otro fenómeno que sea sometido a análisis (Dankhe, 1986). La intención de esta investigación es detallar un fenómeno: La influencia favorable de los contextos educativos de interacción y el aprendizaje de los </a:t>
            </a:r>
            <a:r>
              <a:rPr lang="es-CO" sz="2000" b="1" dirty="0" smtClean="0"/>
              <a:t>niños.</a:t>
            </a:r>
            <a:endParaRPr lang="es-CO" sz="2000" b="1" dirty="0"/>
          </a:p>
        </p:txBody>
      </p:sp>
    </p:spTree>
    <p:extLst>
      <p:ext uri="{BB962C8B-B14F-4D97-AF65-F5344CB8AC3E}">
        <p14:creationId xmlns:p14="http://schemas.microsoft.com/office/powerpoint/2010/main" val="1286598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Patrón de Diapositivas - CURN Institucional 2">
  <a:themeElements>
    <a:clrScheme name="Personalizado 1">
      <a:dk1>
        <a:srgbClr val="4D4D4F"/>
      </a:dk1>
      <a:lt1>
        <a:srgbClr val="FFFFFF"/>
      </a:lt1>
      <a:dk2>
        <a:srgbClr val="4D4D4F"/>
      </a:dk2>
      <a:lt2>
        <a:srgbClr val="E7E6E6"/>
      </a:lt2>
      <a:accent1>
        <a:srgbClr val="009688"/>
      </a:accent1>
      <a:accent2>
        <a:srgbClr val="F29400"/>
      </a:accent2>
      <a:accent3>
        <a:srgbClr val="8BC34A"/>
      </a:accent3>
      <a:accent4>
        <a:srgbClr val="FFD347"/>
      </a:accent4>
      <a:accent5>
        <a:srgbClr val="8EAADB"/>
      </a:accent5>
      <a:accent6>
        <a:srgbClr val="B3B3B3"/>
      </a:accent6>
      <a:hlink>
        <a:srgbClr val="00BCAF"/>
      </a:hlink>
      <a:folHlink>
        <a:srgbClr val="4472C4"/>
      </a:folHlink>
    </a:clrScheme>
    <a:fontScheme name="Personalizado 1">
      <a:majorFont>
        <a:latin typeface="Bebas Neue"/>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d59b108d-15ca-4982-90d9-06e7edf68a2b">YFK4DU5AZTUV-477090005-1994</_dlc_DocId>
    <_dlc_DocIdUrl xmlns="d59b108d-15ca-4982-90d9-06e7edf68a2b">
      <Url>https://unicurn.sharepoint.com/sites/public/_layouts/15/DocIdRedir.aspx?ID=YFK4DU5AZTUV-477090005-1994</Url>
      <Description>YFK4DU5AZTUV-477090005-1994</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2EB4196C54E44445BAD08D6A751CDE06" ma:contentTypeVersion="4" ma:contentTypeDescription="Crear nuevo documento." ma:contentTypeScope="" ma:versionID="b3ef88cd4ee92972209e6bbea059bfb1">
  <xsd:schema xmlns:xsd="http://www.w3.org/2001/XMLSchema" xmlns:xs="http://www.w3.org/2001/XMLSchema" xmlns:p="http://schemas.microsoft.com/office/2006/metadata/properties" xmlns:ns2="d59b108d-15ca-4982-90d9-06e7edf68a2b" xmlns:ns3="d87e311a-3189-4e21-b382-24efb47d630c" targetNamespace="http://schemas.microsoft.com/office/2006/metadata/properties" ma:root="true" ma:fieldsID="5ec3f3ae386f3bd17be4a843bab4f6ca" ns2:_="" ns3:_="">
    <xsd:import namespace="d59b108d-15ca-4982-90d9-06e7edf68a2b"/>
    <xsd:import namespace="d87e311a-3189-4e21-b382-24efb47d630c"/>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9b108d-15ca-4982-90d9-06e7edf68a2b"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87e311a-3189-4e21-b382-24efb47d630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7C5988-84CB-4D01-9DCB-46759770B49E}">
  <ds:schemaRef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purl.org/dc/dcmitype/"/>
    <ds:schemaRef ds:uri="http://purl.org/dc/terms/"/>
    <ds:schemaRef ds:uri="d87e311a-3189-4e21-b382-24efb47d630c"/>
    <ds:schemaRef ds:uri="http://schemas.microsoft.com/office/infopath/2007/PartnerControls"/>
    <ds:schemaRef ds:uri="d59b108d-15ca-4982-90d9-06e7edf68a2b"/>
    <ds:schemaRef ds:uri="http://www.w3.org/XML/1998/namespace"/>
  </ds:schemaRefs>
</ds:datastoreItem>
</file>

<file path=customXml/itemProps2.xml><?xml version="1.0" encoding="utf-8"?>
<ds:datastoreItem xmlns:ds="http://schemas.openxmlformats.org/officeDocument/2006/customXml" ds:itemID="{553E7FB6-8A02-413A-BC88-53EE90D29A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9b108d-15ca-4982-90d9-06e7edf68a2b"/>
    <ds:schemaRef ds:uri="d87e311a-3189-4e21-b382-24efb47d63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075419-A04C-4977-BAD3-6D21B24F7EDA}">
  <ds:schemaRefs>
    <ds:schemaRef ds:uri="http://schemas.microsoft.com/sharepoint/events"/>
  </ds:schemaRefs>
</ds:datastoreItem>
</file>

<file path=customXml/itemProps4.xml><?xml version="1.0" encoding="utf-8"?>
<ds:datastoreItem xmlns:ds="http://schemas.openxmlformats.org/officeDocument/2006/customXml" ds:itemID="{5BE53881-BEF9-4599-9D28-EAB77C8F9D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15188</TotalTime>
  <Words>1294</Words>
  <Application>Microsoft Office PowerPoint</Application>
  <PresentationFormat>Presentación en pantalla (4:3)</PresentationFormat>
  <Paragraphs>156</Paragraphs>
  <Slides>19</Slides>
  <Notes>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19</vt:i4>
      </vt:variant>
    </vt:vector>
  </HeadingPairs>
  <TitlesOfParts>
    <vt:vector size="25" baseType="lpstr">
      <vt:lpstr>Times New Roman</vt:lpstr>
      <vt:lpstr>Arial</vt:lpstr>
      <vt:lpstr>Bebas Neue Regular</vt:lpstr>
      <vt:lpstr>Calibri</vt:lpstr>
      <vt:lpstr>Bebas Neue</vt:lpstr>
      <vt:lpstr>Patrón de Diapositivas - CURN Institucional 2</vt:lpstr>
      <vt:lpstr>  DIVERSOS CONTEXTOS EDUCATIVOS DE INTERACCIÓN Y EL APRENDIZAJE  DE  LOS NIÑOS EN  LA PRIMERA INFANCIA  Pat colectivo II semestre Licenciatura en Educación Infantil Facultad de ciencias sociales y humanas I-PER-2019  </vt:lpstr>
      <vt:lpstr>1. DESCRIPCIÓN DEL TRABAJO  </vt:lpstr>
      <vt:lpstr>Presentación de PowerPoint</vt:lpstr>
      <vt:lpstr>JUSTIFICACIÓN </vt:lpstr>
      <vt:lpstr>Presentación de PowerPoint</vt:lpstr>
      <vt:lpstr>OBJETIVO GENERAL Y ESPECIFICOS</vt:lpstr>
      <vt:lpstr>Presentación de PowerPoint</vt:lpstr>
      <vt:lpstr>DISEÑO</vt:lpstr>
      <vt:lpstr>Presentación de PowerPoint</vt:lpstr>
      <vt:lpstr>Población  y Muestra </vt:lpstr>
      <vt:lpstr>3. RESULTADOS OBTENIDOS</vt:lpstr>
      <vt:lpstr>Presentación de PowerPoint</vt:lpstr>
      <vt:lpstr>III. Importancia de  los  diversos contextos educativos de interacción y el aprendizaje de  los niños en la primera infancia </vt:lpstr>
      <vt:lpstr> IV. Los contextos educativos de interacción favorecen los procesos de enseñanza-aprendizaje en los niños y niñas  de la primera infancia. </vt:lpstr>
      <vt:lpstr>BIBLIOGRAFIA </vt:lpstr>
      <vt:lpstr>Presentación de PowerPoint</vt:lpstr>
      <vt:lpstr>Presentación de PowerPoint</vt:lpstr>
      <vt:lpstr>Presentación de PowerPoint</vt:lpstr>
      <vt:lpstr>Presentación de PowerPoint</vt:lpstr>
    </vt:vector>
  </TitlesOfParts>
  <Company>CURN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Soporte Tec Autoevaluacion</dc:creator>
  <cp:lastModifiedBy>Clemencia Zapata Lesmes</cp:lastModifiedBy>
  <cp:revision>1441</cp:revision>
  <cp:lastPrinted>2018-02-12T15:25:42Z</cp:lastPrinted>
  <dcterms:created xsi:type="dcterms:W3CDTF">2013-02-06T15:04:23Z</dcterms:created>
  <dcterms:modified xsi:type="dcterms:W3CDTF">2019-06-12T14:15:36Z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0x0101002EB4196C54E44445BAD08D6A751CDE06</vt:lpwstr>
  </property>
  <property fmtid="{D5CDD505-2E9C-101B-9397-08002B2CF9AE}" pid="3" name="_dlc_DocIdItemGuid">
    <vt:lpwstr>51282f56-c565-4964-8877-8cc5b0a2dd72</vt:lpwstr>
  </property>
</Properties>
</file>