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5"/>
  </p:sldMasterIdLst>
  <p:notesMasterIdLst>
    <p:notesMasterId r:id="rId43"/>
  </p:notesMasterIdLst>
  <p:handoutMasterIdLst>
    <p:handoutMasterId r:id="rId44"/>
  </p:handoutMasterIdLst>
  <p:sldIdLst>
    <p:sldId id="256" r:id="rId6"/>
    <p:sldId id="257" r:id="rId7"/>
    <p:sldId id="273" r:id="rId8"/>
    <p:sldId id="277" r:id="rId9"/>
    <p:sldId id="274" r:id="rId10"/>
    <p:sldId id="265" r:id="rId11"/>
    <p:sldId id="275" r:id="rId12"/>
    <p:sldId id="279" r:id="rId13"/>
    <p:sldId id="267" r:id="rId14"/>
    <p:sldId id="268" r:id="rId15"/>
    <p:sldId id="318" r:id="rId16"/>
    <p:sldId id="270" r:id="rId17"/>
    <p:sldId id="262" r:id="rId18"/>
    <p:sldId id="293" r:id="rId19"/>
    <p:sldId id="305" r:id="rId20"/>
    <p:sldId id="310" r:id="rId21"/>
    <p:sldId id="311" r:id="rId22"/>
    <p:sldId id="312" r:id="rId23"/>
    <p:sldId id="313" r:id="rId24"/>
    <p:sldId id="314" r:id="rId25"/>
    <p:sldId id="315" r:id="rId26"/>
    <p:sldId id="316" r:id="rId27"/>
    <p:sldId id="306" r:id="rId28"/>
    <p:sldId id="319" r:id="rId29"/>
    <p:sldId id="308" r:id="rId30"/>
    <p:sldId id="307" r:id="rId31"/>
    <p:sldId id="260" r:id="rId32"/>
    <p:sldId id="280" r:id="rId33"/>
    <p:sldId id="299" r:id="rId34"/>
    <p:sldId id="301" r:id="rId35"/>
    <p:sldId id="304" r:id="rId36"/>
    <p:sldId id="302" r:id="rId37"/>
    <p:sldId id="303" r:id="rId38"/>
    <p:sldId id="309" r:id="rId39"/>
    <p:sldId id="320" r:id="rId40"/>
    <p:sldId id="317" r:id="rId41"/>
    <p:sldId id="321" r:id="rId42"/>
  </p:sldIdLst>
  <p:sldSz cx="9144000" cy="6858000" type="screen4x3"/>
  <p:notesSz cx="6950075" cy="9236075"/>
  <p:embeddedFontLst>
    <p:embeddedFont>
      <p:font typeface="Bebas Neue Regular" panose="00000500000000000000" charset="0"/>
      <p:regular r:id="rId45"/>
    </p:embeddedFont>
    <p:embeddedFont>
      <p:font typeface="Bebas Neue" panose="020B0606020202050201" charset="0"/>
      <p:regular r:id="rId46"/>
    </p:embeddedFont>
    <p:embeddedFont>
      <p:font typeface="Calibri" panose="020F0502020204030204" pitchFamily="34" charset="0"/>
      <p:regular r:id="rId47"/>
      <p:bold r:id="rId48"/>
      <p:italic r:id="rId49"/>
      <p:boldItalic r:id="rId50"/>
    </p:embeddedFont>
    <p:embeddedFont>
      <p:font typeface="Comic Sans MS" panose="030F0702030302020204" pitchFamily="66" charset="0"/>
      <p:regular r:id="rId51"/>
      <p:bold r:id="rId52"/>
      <p:italic r:id="rId53"/>
      <p:boldItalic r:id="rId5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828"/>
    <a:srgbClr val="F68712"/>
    <a:srgbClr val="F7941D"/>
    <a:srgbClr val="00BCAF"/>
    <a:srgbClr val="444041"/>
    <a:srgbClr val="C0504D"/>
    <a:srgbClr val="F19700"/>
    <a:srgbClr val="DB9600"/>
    <a:srgbClr val="8064A2"/>
    <a:srgbClr val="4B7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2047" autoAdjust="0"/>
  </p:normalViewPr>
  <p:slideViewPr>
    <p:cSldViewPr>
      <p:cViewPr varScale="1">
        <p:scale>
          <a:sx n="60" d="100"/>
          <a:sy n="60" d="100"/>
        </p:scale>
        <p:origin x="1710" y="72"/>
      </p:cViewPr>
      <p:guideLst>
        <p:guide orient="horz" pos="2160"/>
        <p:guide pos="2880"/>
      </p:guideLst>
    </p:cSldViewPr>
  </p:slideViewPr>
  <p:outlineViewPr>
    <p:cViewPr>
      <p:scale>
        <a:sx n="33" d="100"/>
        <a:sy n="33" d="100"/>
      </p:scale>
      <p:origin x="0" y="1056"/>
    </p:cViewPr>
  </p:outlineViewPr>
  <p:notesTextViewPr>
    <p:cViewPr>
      <p:scale>
        <a:sx n="3" d="2"/>
        <a:sy n="3" d="2"/>
      </p:scale>
      <p:origin x="0" y="0"/>
    </p:cViewPr>
  </p:notesTextViewPr>
  <p:sorterViewPr>
    <p:cViewPr>
      <p:scale>
        <a:sx n="68" d="100"/>
        <a:sy n="68" d="100"/>
      </p:scale>
      <p:origin x="0" y="-984"/>
    </p:cViewPr>
  </p:sorterViewPr>
  <p:notesViewPr>
    <p:cSldViewPr>
      <p:cViewPr varScale="1">
        <p:scale>
          <a:sx n="56" d="100"/>
          <a:sy n="56"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0B4B2-DF3B-4C1B-A4AA-16B0FBFF747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CO"/>
        </a:p>
      </dgm:t>
    </dgm:pt>
    <dgm:pt modelId="{9461FE30-2E59-4074-856B-F7673E26F961}">
      <dgm:prSet phldrT="[Texto]"/>
      <dgm:spPr/>
      <dgm:t>
        <a:bodyPr/>
        <a:lstStyle/>
        <a:p>
          <a:r>
            <a:rPr lang="es-CO" dirty="0" smtClean="0"/>
            <a:t>JUSTIFICACIÓN</a:t>
          </a:r>
          <a:endParaRPr lang="es-CO" dirty="0"/>
        </a:p>
      </dgm:t>
    </dgm:pt>
    <dgm:pt modelId="{C794D668-5A01-4759-96C6-D0C54EAD02A3}" type="parTrans" cxnId="{94929610-9890-4199-AAFE-FB95AAB6CBC5}">
      <dgm:prSet/>
      <dgm:spPr/>
      <dgm:t>
        <a:bodyPr/>
        <a:lstStyle/>
        <a:p>
          <a:endParaRPr lang="es-CO"/>
        </a:p>
      </dgm:t>
    </dgm:pt>
    <dgm:pt modelId="{003542F6-C54E-41B5-AA09-92AF88241823}" type="sibTrans" cxnId="{94929610-9890-4199-AAFE-FB95AAB6CBC5}">
      <dgm:prSet/>
      <dgm:spPr/>
      <dgm:t>
        <a:bodyPr/>
        <a:lstStyle/>
        <a:p>
          <a:endParaRPr lang="es-CO"/>
        </a:p>
      </dgm:t>
    </dgm:pt>
    <dgm:pt modelId="{F4E449B3-7221-48A2-B72A-F985E3C02287}">
      <dgm:prSet phldrT="[Texto]" custT="1"/>
      <dgm:spPr/>
      <dgm:t>
        <a:bodyPr/>
        <a:lstStyle/>
        <a:p>
          <a:pPr algn="ctr"/>
          <a:r>
            <a:rPr lang="es-CO" sz="2000" dirty="0" smtClean="0"/>
            <a:t>PERTINENTE</a:t>
          </a:r>
          <a:endParaRPr lang="es-CO" sz="2400" dirty="0"/>
        </a:p>
      </dgm:t>
    </dgm:pt>
    <dgm:pt modelId="{B237F00B-E5CD-42B1-A04F-54A57A99E3D7}" type="parTrans" cxnId="{76D53263-DA0D-4F5D-9510-07132FD73DC0}">
      <dgm:prSet/>
      <dgm:spPr/>
      <dgm:t>
        <a:bodyPr/>
        <a:lstStyle/>
        <a:p>
          <a:endParaRPr lang="es-CO"/>
        </a:p>
      </dgm:t>
    </dgm:pt>
    <dgm:pt modelId="{6FFE0025-093E-44D5-8147-5B22C9DAE72C}" type="sibTrans" cxnId="{76D53263-DA0D-4F5D-9510-07132FD73DC0}">
      <dgm:prSet/>
      <dgm:spPr/>
      <dgm:t>
        <a:bodyPr/>
        <a:lstStyle/>
        <a:p>
          <a:endParaRPr lang="es-CO"/>
        </a:p>
      </dgm:t>
    </dgm:pt>
    <dgm:pt modelId="{97FAF042-2F2A-4FF7-8DE4-0933BA155CCF}">
      <dgm:prSet phldrT="[Texto]" custT="1"/>
      <dgm:spPr/>
      <dgm:t>
        <a:bodyPr/>
        <a:lstStyle/>
        <a:p>
          <a:pPr algn="ctr"/>
          <a:r>
            <a:rPr lang="es-CO" sz="2200" dirty="0" smtClean="0"/>
            <a:t>     APORTES	</a:t>
          </a:r>
          <a:endParaRPr lang="es-CO" sz="2200" dirty="0"/>
        </a:p>
      </dgm:t>
    </dgm:pt>
    <dgm:pt modelId="{3EF626DA-1ED8-40D4-999B-D7FDF859214E}" type="parTrans" cxnId="{2700A1FF-FB29-46DC-AFCF-5B01169DD823}">
      <dgm:prSet/>
      <dgm:spPr/>
      <dgm:t>
        <a:bodyPr/>
        <a:lstStyle/>
        <a:p>
          <a:endParaRPr lang="es-CO"/>
        </a:p>
      </dgm:t>
    </dgm:pt>
    <dgm:pt modelId="{CA298CDC-7750-4877-8D8C-021C231EDAB7}" type="sibTrans" cxnId="{2700A1FF-FB29-46DC-AFCF-5B01169DD823}">
      <dgm:prSet/>
      <dgm:spPr/>
      <dgm:t>
        <a:bodyPr/>
        <a:lstStyle/>
        <a:p>
          <a:endParaRPr lang="es-CO"/>
        </a:p>
      </dgm:t>
    </dgm:pt>
    <dgm:pt modelId="{B4201891-6830-49B5-8764-02302CFB3734}">
      <dgm:prSet phldrT="[Texto]" custT="1"/>
      <dgm:spPr/>
      <dgm:t>
        <a:bodyPr/>
        <a:lstStyle/>
        <a:p>
          <a:pPr algn="ctr"/>
          <a:r>
            <a:rPr lang="es-CO" sz="2000" dirty="0" smtClean="0"/>
            <a:t>IMPACTO</a:t>
          </a:r>
          <a:endParaRPr lang="es-CO" sz="2000" dirty="0"/>
        </a:p>
      </dgm:t>
    </dgm:pt>
    <dgm:pt modelId="{86D9FD16-55D7-43C2-BBF7-3E7C702C0538}" type="parTrans" cxnId="{B60EFDE4-80F1-4BD1-BC07-A7FD674B595D}">
      <dgm:prSet/>
      <dgm:spPr/>
      <dgm:t>
        <a:bodyPr/>
        <a:lstStyle/>
        <a:p>
          <a:endParaRPr lang="es-CO"/>
        </a:p>
      </dgm:t>
    </dgm:pt>
    <dgm:pt modelId="{B34BACC0-9DB2-4161-9480-D25132C9BCC1}" type="sibTrans" cxnId="{B60EFDE4-80F1-4BD1-BC07-A7FD674B595D}">
      <dgm:prSet/>
      <dgm:spPr/>
      <dgm:t>
        <a:bodyPr/>
        <a:lstStyle/>
        <a:p>
          <a:endParaRPr lang="es-CO"/>
        </a:p>
      </dgm:t>
    </dgm:pt>
    <dgm:pt modelId="{6D41630C-A632-401F-B633-A59B4A7A2564}" type="pres">
      <dgm:prSet presAssocID="{3D10B4B2-DF3B-4C1B-A4AA-16B0FBFF7477}" presName="Name0" presStyleCnt="0">
        <dgm:presLayoutVars>
          <dgm:chPref val="1"/>
          <dgm:dir/>
          <dgm:animOne val="branch"/>
          <dgm:animLvl val="lvl"/>
          <dgm:resizeHandles val="exact"/>
        </dgm:presLayoutVars>
      </dgm:prSet>
      <dgm:spPr/>
      <dgm:t>
        <a:bodyPr/>
        <a:lstStyle/>
        <a:p>
          <a:endParaRPr lang="es-CO"/>
        </a:p>
      </dgm:t>
    </dgm:pt>
    <dgm:pt modelId="{6CE77970-E093-420D-8FB7-5AB3168EA8E9}" type="pres">
      <dgm:prSet presAssocID="{9461FE30-2E59-4074-856B-F7673E26F961}" presName="root1" presStyleCnt="0"/>
      <dgm:spPr/>
    </dgm:pt>
    <dgm:pt modelId="{3BEFEA81-6179-45AC-B8BE-03A637011053}" type="pres">
      <dgm:prSet presAssocID="{9461FE30-2E59-4074-856B-F7673E26F961}" presName="LevelOneTextNode" presStyleLbl="node0" presStyleIdx="0" presStyleCnt="1" custLinFactX="-62127" custLinFactNeighborX="-100000" custLinFactNeighborY="-2817">
        <dgm:presLayoutVars>
          <dgm:chPref val="3"/>
        </dgm:presLayoutVars>
      </dgm:prSet>
      <dgm:spPr/>
      <dgm:t>
        <a:bodyPr/>
        <a:lstStyle/>
        <a:p>
          <a:endParaRPr lang="es-CO"/>
        </a:p>
      </dgm:t>
    </dgm:pt>
    <dgm:pt modelId="{456C5BE8-9FE4-459A-8480-40F94F50432E}" type="pres">
      <dgm:prSet presAssocID="{9461FE30-2E59-4074-856B-F7673E26F961}" presName="level2hierChild" presStyleCnt="0"/>
      <dgm:spPr/>
    </dgm:pt>
    <dgm:pt modelId="{DB7F5F6F-ED00-4932-AFA4-5752881CD901}" type="pres">
      <dgm:prSet presAssocID="{B237F00B-E5CD-42B1-A04F-54A57A99E3D7}" presName="conn2-1" presStyleLbl="parChTrans1D2" presStyleIdx="0" presStyleCnt="3"/>
      <dgm:spPr/>
      <dgm:t>
        <a:bodyPr/>
        <a:lstStyle/>
        <a:p>
          <a:endParaRPr lang="es-CO"/>
        </a:p>
      </dgm:t>
    </dgm:pt>
    <dgm:pt modelId="{15788260-C505-456D-A640-FD84D1AE8D91}" type="pres">
      <dgm:prSet presAssocID="{B237F00B-E5CD-42B1-A04F-54A57A99E3D7}" presName="connTx" presStyleLbl="parChTrans1D2" presStyleIdx="0" presStyleCnt="3"/>
      <dgm:spPr/>
      <dgm:t>
        <a:bodyPr/>
        <a:lstStyle/>
        <a:p>
          <a:endParaRPr lang="es-CO"/>
        </a:p>
      </dgm:t>
    </dgm:pt>
    <dgm:pt modelId="{6CD8984C-A6E7-474B-A7B8-99DAD728D2C6}" type="pres">
      <dgm:prSet presAssocID="{F4E449B3-7221-48A2-B72A-F985E3C02287}" presName="root2" presStyleCnt="0"/>
      <dgm:spPr/>
    </dgm:pt>
    <dgm:pt modelId="{9B343393-153A-4EAD-A1DC-D29D5C65158D}" type="pres">
      <dgm:prSet presAssocID="{F4E449B3-7221-48A2-B72A-F985E3C02287}" presName="LevelTwoTextNode" presStyleLbl="node2" presStyleIdx="0" presStyleCnt="3" custScaleX="62722" custScaleY="62787" custLinFactNeighborX="-55833" custLinFactNeighborY="-77463">
        <dgm:presLayoutVars>
          <dgm:chPref val="3"/>
        </dgm:presLayoutVars>
      </dgm:prSet>
      <dgm:spPr/>
      <dgm:t>
        <a:bodyPr/>
        <a:lstStyle/>
        <a:p>
          <a:endParaRPr lang="es-CO"/>
        </a:p>
      </dgm:t>
    </dgm:pt>
    <dgm:pt modelId="{A6AA730C-ECCB-443E-AA9A-BA8FEBFCBFD2}" type="pres">
      <dgm:prSet presAssocID="{F4E449B3-7221-48A2-B72A-F985E3C02287}" presName="level3hierChild" presStyleCnt="0"/>
      <dgm:spPr/>
    </dgm:pt>
    <dgm:pt modelId="{0D9487BE-AB48-4386-AE23-E2687700E905}" type="pres">
      <dgm:prSet presAssocID="{3EF626DA-1ED8-40D4-999B-D7FDF859214E}" presName="conn2-1" presStyleLbl="parChTrans1D2" presStyleIdx="1" presStyleCnt="3"/>
      <dgm:spPr/>
      <dgm:t>
        <a:bodyPr/>
        <a:lstStyle/>
        <a:p>
          <a:endParaRPr lang="es-CO"/>
        </a:p>
      </dgm:t>
    </dgm:pt>
    <dgm:pt modelId="{C56C3723-50C3-48A9-883B-DC870195A948}" type="pres">
      <dgm:prSet presAssocID="{3EF626DA-1ED8-40D4-999B-D7FDF859214E}" presName="connTx" presStyleLbl="parChTrans1D2" presStyleIdx="1" presStyleCnt="3"/>
      <dgm:spPr/>
      <dgm:t>
        <a:bodyPr/>
        <a:lstStyle/>
        <a:p>
          <a:endParaRPr lang="es-CO"/>
        </a:p>
      </dgm:t>
    </dgm:pt>
    <dgm:pt modelId="{487EE956-DF1D-4B21-B67A-397778FCC451}" type="pres">
      <dgm:prSet presAssocID="{97FAF042-2F2A-4FF7-8DE4-0933BA155CCF}" presName="root2" presStyleCnt="0"/>
      <dgm:spPr/>
    </dgm:pt>
    <dgm:pt modelId="{0DFDDB73-1BA7-465B-AC4E-17A3E90BA909}" type="pres">
      <dgm:prSet presAssocID="{97FAF042-2F2A-4FF7-8DE4-0933BA155CCF}" presName="LevelTwoTextNode" presStyleLbl="node2" presStyleIdx="1" presStyleCnt="3" custScaleX="62722" custScaleY="63084" custLinFactNeighborX="-55833" custLinFactNeighborY="-4387">
        <dgm:presLayoutVars>
          <dgm:chPref val="3"/>
        </dgm:presLayoutVars>
      </dgm:prSet>
      <dgm:spPr/>
      <dgm:t>
        <a:bodyPr/>
        <a:lstStyle/>
        <a:p>
          <a:endParaRPr lang="es-CO"/>
        </a:p>
      </dgm:t>
    </dgm:pt>
    <dgm:pt modelId="{0F00A4FC-1051-4351-8386-77B725BB0DC8}" type="pres">
      <dgm:prSet presAssocID="{97FAF042-2F2A-4FF7-8DE4-0933BA155CCF}" presName="level3hierChild" presStyleCnt="0"/>
      <dgm:spPr/>
    </dgm:pt>
    <dgm:pt modelId="{AF0D6128-6428-406D-8C0C-814EF4D665D6}" type="pres">
      <dgm:prSet presAssocID="{86D9FD16-55D7-43C2-BBF7-3E7C702C0538}" presName="conn2-1" presStyleLbl="parChTrans1D2" presStyleIdx="2" presStyleCnt="3"/>
      <dgm:spPr/>
      <dgm:t>
        <a:bodyPr/>
        <a:lstStyle/>
        <a:p>
          <a:endParaRPr lang="es-CO"/>
        </a:p>
      </dgm:t>
    </dgm:pt>
    <dgm:pt modelId="{DD98C3ED-3FC7-44F0-B272-C343AFF34C06}" type="pres">
      <dgm:prSet presAssocID="{86D9FD16-55D7-43C2-BBF7-3E7C702C0538}" presName="connTx" presStyleLbl="parChTrans1D2" presStyleIdx="2" presStyleCnt="3"/>
      <dgm:spPr/>
      <dgm:t>
        <a:bodyPr/>
        <a:lstStyle/>
        <a:p>
          <a:endParaRPr lang="es-CO"/>
        </a:p>
      </dgm:t>
    </dgm:pt>
    <dgm:pt modelId="{A654CB5E-DFCD-4535-97AC-40812D21DFA3}" type="pres">
      <dgm:prSet presAssocID="{B4201891-6830-49B5-8764-02302CFB3734}" presName="root2" presStyleCnt="0"/>
      <dgm:spPr/>
    </dgm:pt>
    <dgm:pt modelId="{8F0E3EC6-BD51-4F69-A5F8-80C3D5A038C3}" type="pres">
      <dgm:prSet presAssocID="{B4201891-6830-49B5-8764-02302CFB3734}" presName="LevelTwoTextNode" presStyleLbl="node2" presStyleIdx="2" presStyleCnt="3" custScaleX="63840" custScaleY="63085" custLinFactNeighborX="-52978" custLinFactNeighborY="73582">
        <dgm:presLayoutVars>
          <dgm:chPref val="3"/>
        </dgm:presLayoutVars>
      </dgm:prSet>
      <dgm:spPr/>
      <dgm:t>
        <a:bodyPr/>
        <a:lstStyle/>
        <a:p>
          <a:endParaRPr lang="es-CO"/>
        </a:p>
      </dgm:t>
    </dgm:pt>
    <dgm:pt modelId="{6572AF61-4BA1-4582-BD05-BDCB7B9DCC7C}" type="pres">
      <dgm:prSet presAssocID="{B4201891-6830-49B5-8764-02302CFB3734}" presName="level3hierChild" presStyleCnt="0"/>
      <dgm:spPr/>
    </dgm:pt>
  </dgm:ptLst>
  <dgm:cxnLst>
    <dgm:cxn modelId="{647557A2-4E29-4492-B469-F4462D8A14B4}" type="presOf" srcId="{F4E449B3-7221-48A2-B72A-F985E3C02287}" destId="{9B343393-153A-4EAD-A1DC-D29D5C65158D}" srcOrd="0" destOrd="0" presId="urn:microsoft.com/office/officeart/2008/layout/HorizontalMultiLevelHierarchy"/>
    <dgm:cxn modelId="{76BD51DD-19F1-4C20-A42B-29EFDA0DCB34}" type="presOf" srcId="{86D9FD16-55D7-43C2-BBF7-3E7C702C0538}" destId="{DD98C3ED-3FC7-44F0-B272-C343AFF34C06}" srcOrd="1" destOrd="0" presId="urn:microsoft.com/office/officeart/2008/layout/HorizontalMultiLevelHierarchy"/>
    <dgm:cxn modelId="{2700A1FF-FB29-46DC-AFCF-5B01169DD823}" srcId="{9461FE30-2E59-4074-856B-F7673E26F961}" destId="{97FAF042-2F2A-4FF7-8DE4-0933BA155CCF}" srcOrd="1" destOrd="0" parTransId="{3EF626DA-1ED8-40D4-999B-D7FDF859214E}" sibTransId="{CA298CDC-7750-4877-8D8C-021C231EDAB7}"/>
    <dgm:cxn modelId="{723ED6C8-11FD-4891-B36D-948F345310BD}" type="presOf" srcId="{B237F00B-E5CD-42B1-A04F-54A57A99E3D7}" destId="{15788260-C505-456D-A640-FD84D1AE8D91}" srcOrd="1" destOrd="0" presId="urn:microsoft.com/office/officeart/2008/layout/HorizontalMultiLevelHierarchy"/>
    <dgm:cxn modelId="{98AF6659-1DD9-4482-85EF-689845AE200F}" type="presOf" srcId="{B4201891-6830-49B5-8764-02302CFB3734}" destId="{8F0E3EC6-BD51-4F69-A5F8-80C3D5A038C3}" srcOrd="0" destOrd="0" presId="urn:microsoft.com/office/officeart/2008/layout/HorizontalMultiLevelHierarchy"/>
    <dgm:cxn modelId="{94929610-9890-4199-AAFE-FB95AAB6CBC5}" srcId="{3D10B4B2-DF3B-4C1B-A4AA-16B0FBFF7477}" destId="{9461FE30-2E59-4074-856B-F7673E26F961}" srcOrd="0" destOrd="0" parTransId="{C794D668-5A01-4759-96C6-D0C54EAD02A3}" sibTransId="{003542F6-C54E-41B5-AA09-92AF88241823}"/>
    <dgm:cxn modelId="{A782C41C-154C-4791-AFD9-9A6BEB8BE338}" type="presOf" srcId="{86D9FD16-55D7-43C2-BBF7-3E7C702C0538}" destId="{AF0D6128-6428-406D-8C0C-814EF4D665D6}" srcOrd="0" destOrd="0" presId="urn:microsoft.com/office/officeart/2008/layout/HorizontalMultiLevelHierarchy"/>
    <dgm:cxn modelId="{A843B2DA-6C74-4E81-B7D5-6EAD43787DB8}" type="presOf" srcId="{3D10B4B2-DF3B-4C1B-A4AA-16B0FBFF7477}" destId="{6D41630C-A632-401F-B633-A59B4A7A2564}" srcOrd="0" destOrd="0" presId="urn:microsoft.com/office/officeart/2008/layout/HorizontalMultiLevelHierarchy"/>
    <dgm:cxn modelId="{76D53263-DA0D-4F5D-9510-07132FD73DC0}" srcId="{9461FE30-2E59-4074-856B-F7673E26F961}" destId="{F4E449B3-7221-48A2-B72A-F985E3C02287}" srcOrd="0" destOrd="0" parTransId="{B237F00B-E5CD-42B1-A04F-54A57A99E3D7}" sibTransId="{6FFE0025-093E-44D5-8147-5B22C9DAE72C}"/>
    <dgm:cxn modelId="{42F042D3-2083-460C-97CA-BDAC1C6824D4}" type="presOf" srcId="{B237F00B-E5CD-42B1-A04F-54A57A99E3D7}" destId="{DB7F5F6F-ED00-4932-AFA4-5752881CD901}" srcOrd="0" destOrd="0" presId="urn:microsoft.com/office/officeart/2008/layout/HorizontalMultiLevelHierarchy"/>
    <dgm:cxn modelId="{E8BD32A5-8B58-477E-A69B-8958FB81CCFD}" type="presOf" srcId="{3EF626DA-1ED8-40D4-999B-D7FDF859214E}" destId="{C56C3723-50C3-48A9-883B-DC870195A948}" srcOrd="1" destOrd="0" presId="urn:microsoft.com/office/officeart/2008/layout/HorizontalMultiLevelHierarchy"/>
    <dgm:cxn modelId="{C449A002-FE53-4423-AB7E-96D149EC49E2}" type="presOf" srcId="{97FAF042-2F2A-4FF7-8DE4-0933BA155CCF}" destId="{0DFDDB73-1BA7-465B-AC4E-17A3E90BA909}" srcOrd="0" destOrd="0" presId="urn:microsoft.com/office/officeart/2008/layout/HorizontalMultiLevelHierarchy"/>
    <dgm:cxn modelId="{BF5AC811-F08B-4370-8690-36877B7EF5E3}" type="presOf" srcId="{9461FE30-2E59-4074-856B-F7673E26F961}" destId="{3BEFEA81-6179-45AC-B8BE-03A637011053}" srcOrd="0" destOrd="0" presId="urn:microsoft.com/office/officeart/2008/layout/HorizontalMultiLevelHierarchy"/>
    <dgm:cxn modelId="{6D24ED53-9DB2-4EFB-85F7-056BE00EBF35}" type="presOf" srcId="{3EF626DA-1ED8-40D4-999B-D7FDF859214E}" destId="{0D9487BE-AB48-4386-AE23-E2687700E905}" srcOrd="0" destOrd="0" presId="urn:microsoft.com/office/officeart/2008/layout/HorizontalMultiLevelHierarchy"/>
    <dgm:cxn modelId="{B60EFDE4-80F1-4BD1-BC07-A7FD674B595D}" srcId="{9461FE30-2E59-4074-856B-F7673E26F961}" destId="{B4201891-6830-49B5-8764-02302CFB3734}" srcOrd="2" destOrd="0" parTransId="{86D9FD16-55D7-43C2-BBF7-3E7C702C0538}" sibTransId="{B34BACC0-9DB2-4161-9480-D25132C9BCC1}"/>
    <dgm:cxn modelId="{951EB6A3-AAA7-4210-9678-69EC08E1E43F}" type="presParOf" srcId="{6D41630C-A632-401F-B633-A59B4A7A2564}" destId="{6CE77970-E093-420D-8FB7-5AB3168EA8E9}" srcOrd="0" destOrd="0" presId="urn:microsoft.com/office/officeart/2008/layout/HorizontalMultiLevelHierarchy"/>
    <dgm:cxn modelId="{A5166E51-2097-4133-897B-76EE7F4A1E4F}" type="presParOf" srcId="{6CE77970-E093-420D-8FB7-5AB3168EA8E9}" destId="{3BEFEA81-6179-45AC-B8BE-03A637011053}" srcOrd="0" destOrd="0" presId="urn:microsoft.com/office/officeart/2008/layout/HorizontalMultiLevelHierarchy"/>
    <dgm:cxn modelId="{EBF77465-ABC0-423A-921F-325D4FBB06B0}" type="presParOf" srcId="{6CE77970-E093-420D-8FB7-5AB3168EA8E9}" destId="{456C5BE8-9FE4-459A-8480-40F94F50432E}" srcOrd="1" destOrd="0" presId="urn:microsoft.com/office/officeart/2008/layout/HorizontalMultiLevelHierarchy"/>
    <dgm:cxn modelId="{7AC72204-D6A5-4212-B271-3BF774810EAC}" type="presParOf" srcId="{456C5BE8-9FE4-459A-8480-40F94F50432E}" destId="{DB7F5F6F-ED00-4932-AFA4-5752881CD901}" srcOrd="0" destOrd="0" presId="urn:microsoft.com/office/officeart/2008/layout/HorizontalMultiLevelHierarchy"/>
    <dgm:cxn modelId="{2FAD5708-3F1C-4C87-83CE-9527B1829FAB}" type="presParOf" srcId="{DB7F5F6F-ED00-4932-AFA4-5752881CD901}" destId="{15788260-C505-456D-A640-FD84D1AE8D91}" srcOrd="0" destOrd="0" presId="urn:microsoft.com/office/officeart/2008/layout/HorizontalMultiLevelHierarchy"/>
    <dgm:cxn modelId="{F29F1DE6-4516-48D8-A95E-706F12AA644F}" type="presParOf" srcId="{456C5BE8-9FE4-459A-8480-40F94F50432E}" destId="{6CD8984C-A6E7-474B-A7B8-99DAD728D2C6}" srcOrd="1" destOrd="0" presId="urn:microsoft.com/office/officeart/2008/layout/HorizontalMultiLevelHierarchy"/>
    <dgm:cxn modelId="{46D79168-26F0-4E4C-9B76-93621837BDB0}" type="presParOf" srcId="{6CD8984C-A6E7-474B-A7B8-99DAD728D2C6}" destId="{9B343393-153A-4EAD-A1DC-D29D5C65158D}" srcOrd="0" destOrd="0" presId="urn:microsoft.com/office/officeart/2008/layout/HorizontalMultiLevelHierarchy"/>
    <dgm:cxn modelId="{89FA5770-E2C4-4096-A3FE-9597EE1A9425}" type="presParOf" srcId="{6CD8984C-A6E7-474B-A7B8-99DAD728D2C6}" destId="{A6AA730C-ECCB-443E-AA9A-BA8FEBFCBFD2}" srcOrd="1" destOrd="0" presId="urn:microsoft.com/office/officeart/2008/layout/HorizontalMultiLevelHierarchy"/>
    <dgm:cxn modelId="{531F436A-98A2-4466-A7C0-1667C5B83624}" type="presParOf" srcId="{456C5BE8-9FE4-459A-8480-40F94F50432E}" destId="{0D9487BE-AB48-4386-AE23-E2687700E905}" srcOrd="2" destOrd="0" presId="urn:microsoft.com/office/officeart/2008/layout/HorizontalMultiLevelHierarchy"/>
    <dgm:cxn modelId="{52446F6A-72D9-4F48-B478-A5DEEA014BFC}" type="presParOf" srcId="{0D9487BE-AB48-4386-AE23-E2687700E905}" destId="{C56C3723-50C3-48A9-883B-DC870195A948}" srcOrd="0" destOrd="0" presId="urn:microsoft.com/office/officeart/2008/layout/HorizontalMultiLevelHierarchy"/>
    <dgm:cxn modelId="{553CEE96-5931-4A66-A6AC-18C5ECD56E30}" type="presParOf" srcId="{456C5BE8-9FE4-459A-8480-40F94F50432E}" destId="{487EE956-DF1D-4B21-B67A-397778FCC451}" srcOrd="3" destOrd="0" presId="urn:microsoft.com/office/officeart/2008/layout/HorizontalMultiLevelHierarchy"/>
    <dgm:cxn modelId="{69767D95-6021-41F8-A1FE-81B769A85010}" type="presParOf" srcId="{487EE956-DF1D-4B21-B67A-397778FCC451}" destId="{0DFDDB73-1BA7-465B-AC4E-17A3E90BA909}" srcOrd="0" destOrd="0" presId="urn:microsoft.com/office/officeart/2008/layout/HorizontalMultiLevelHierarchy"/>
    <dgm:cxn modelId="{612BF110-5DA0-4C40-83A1-93BAC15572B4}" type="presParOf" srcId="{487EE956-DF1D-4B21-B67A-397778FCC451}" destId="{0F00A4FC-1051-4351-8386-77B725BB0DC8}" srcOrd="1" destOrd="0" presId="urn:microsoft.com/office/officeart/2008/layout/HorizontalMultiLevelHierarchy"/>
    <dgm:cxn modelId="{908969CB-C50B-4530-A092-DAB2F91CBEF8}" type="presParOf" srcId="{456C5BE8-9FE4-459A-8480-40F94F50432E}" destId="{AF0D6128-6428-406D-8C0C-814EF4D665D6}" srcOrd="4" destOrd="0" presId="urn:microsoft.com/office/officeart/2008/layout/HorizontalMultiLevelHierarchy"/>
    <dgm:cxn modelId="{0A03A64B-DFD0-480E-BE12-AA9183FD8DE5}" type="presParOf" srcId="{AF0D6128-6428-406D-8C0C-814EF4D665D6}" destId="{DD98C3ED-3FC7-44F0-B272-C343AFF34C06}" srcOrd="0" destOrd="0" presId="urn:microsoft.com/office/officeart/2008/layout/HorizontalMultiLevelHierarchy"/>
    <dgm:cxn modelId="{FFCEDF3A-C98B-4AA5-8405-3F850DBF29EB}" type="presParOf" srcId="{456C5BE8-9FE4-459A-8480-40F94F50432E}" destId="{A654CB5E-DFCD-4535-97AC-40812D21DFA3}" srcOrd="5" destOrd="0" presId="urn:microsoft.com/office/officeart/2008/layout/HorizontalMultiLevelHierarchy"/>
    <dgm:cxn modelId="{AB5E8FAE-93EB-488A-8B03-123E5C540969}" type="presParOf" srcId="{A654CB5E-DFCD-4535-97AC-40812D21DFA3}" destId="{8F0E3EC6-BD51-4F69-A5F8-80C3D5A038C3}" srcOrd="0" destOrd="0" presId="urn:microsoft.com/office/officeart/2008/layout/HorizontalMultiLevelHierarchy"/>
    <dgm:cxn modelId="{3C21D106-4A19-446F-BC31-296DFC64050E}" type="presParOf" srcId="{A654CB5E-DFCD-4535-97AC-40812D21DFA3}" destId="{6572AF61-4BA1-4582-BD05-BDCB7B9DCC7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70544-298D-492E-917C-3947341C9C2A}"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s-VE"/>
        </a:p>
      </dgm:t>
    </dgm:pt>
    <dgm:pt modelId="{2B245B4F-1FDE-4810-8A7F-9810F21EF08A}">
      <dgm:prSet phldrT="[Texto]" custT="1"/>
      <dgm:spPr/>
      <dgm:t>
        <a:bodyPr/>
        <a:lstStyle/>
        <a:p>
          <a:r>
            <a:rPr lang="es-CO" sz="1800" b="1" dirty="0" smtClean="0"/>
            <a:t>Analizar las </a:t>
          </a:r>
          <a:r>
            <a:rPr lang="es-ES" sz="1800" b="1" dirty="0" smtClean="0"/>
            <a:t>Práctica Pedagógica de las Maestra en el Contexto Nacional e Internacional</a:t>
          </a:r>
          <a:r>
            <a:rPr lang="es-ES" sz="1800" dirty="0" smtClean="0">
              <a:latin typeface="Arial" panose="020B0604020202020204" pitchFamily="34" charset="0"/>
            </a:rPr>
            <a:t>. </a:t>
          </a:r>
          <a:endParaRPr lang="es-VE" sz="1800" b="1" dirty="0">
            <a:solidFill>
              <a:schemeClr val="bg2">
                <a:lumMod val="10000"/>
              </a:schemeClr>
            </a:solidFill>
          </a:endParaRPr>
        </a:p>
      </dgm:t>
    </dgm:pt>
    <dgm:pt modelId="{0D63D87C-17FE-494E-9EA3-16D1483688F3}" type="parTrans" cxnId="{BC3033F1-4536-4029-A365-CC884B3601D1}">
      <dgm:prSet/>
      <dgm:spPr/>
      <dgm:t>
        <a:bodyPr/>
        <a:lstStyle/>
        <a:p>
          <a:endParaRPr lang="es-VE"/>
        </a:p>
      </dgm:t>
    </dgm:pt>
    <dgm:pt modelId="{B591F78E-F3EE-4FD3-AEF4-D0735A8ADC33}" type="sibTrans" cxnId="{BC3033F1-4536-4029-A365-CC884B3601D1}">
      <dgm:prSet/>
      <dgm:spPr/>
      <dgm:t>
        <a:bodyPr/>
        <a:lstStyle/>
        <a:p>
          <a:endParaRPr lang="es-VE"/>
        </a:p>
      </dgm:t>
    </dgm:pt>
    <dgm:pt modelId="{B7D9EF1F-2D9C-48B3-B0D9-A3F20C73C590}">
      <dgm:prSet phldrT="[Texto]" custT="1"/>
      <dgm:spPr/>
      <dgm:t>
        <a:bodyPr/>
        <a:lstStyle/>
        <a:p>
          <a:r>
            <a:rPr lang="es-ES" sz="1400" b="1" dirty="0" smtClean="0">
              <a:solidFill>
                <a:schemeClr val="bg2">
                  <a:lumMod val="10000"/>
                </a:schemeClr>
              </a:solidFill>
            </a:rPr>
            <a:t>Practicas pedagógicas Investigativas III</a:t>
          </a:r>
          <a:endParaRPr lang="es-VE" sz="1400" b="1" dirty="0">
            <a:solidFill>
              <a:schemeClr val="bg2">
                <a:lumMod val="10000"/>
              </a:schemeClr>
            </a:solidFill>
          </a:endParaRPr>
        </a:p>
      </dgm:t>
    </dgm:pt>
    <dgm:pt modelId="{FEBF79C4-05FC-4DE8-B556-CB30C9E256F2}" type="parTrans" cxnId="{0ECC4B91-8409-4291-87DD-271F17E91973}">
      <dgm:prSet/>
      <dgm:spPr/>
      <dgm:t>
        <a:bodyPr/>
        <a:lstStyle/>
        <a:p>
          <a:endParaRPr lang="es-VE"/>
        </a:p>
      </dgm:t>
    </dgm:pt>
    <dgm:pt modelId="{298E3325-1C85-4F81-8447-7441613E5C86}" type="sibTrans" cxnId="{0ECC4B91-8409-4291-87DD-271F17E91973}">
      <dgm:prSet/>
      <dgm:spPr/>
      <dgm:t>
        <a:bodyPr/>
        <a:lstStyle/>
        <a:p>
          <a:endParaRPr lang="es-VE"/>
        </a:p>
      </dgm:t>
    </dgm:pt>
    <dgm:pt modelId="{09483EDF-FD95-4A9B-9125-8C2E9640C98B}">
      <dgm:prSet phldrT="[Texto]" custT="1"/>
      <dgm:spPr/>
      <dgm:t>
        <a:bodyPr/>
        <a:lstStyle/>
        <a:p>
          <a:r>
            <a:rPr lang="es-VE" sz="1600" b="1" dirty="0" smtClean="0">
              <a:solidFill>
                <a:schemeClr val="bg2">
                  <a:lumMod val="10000"/>
                </a:schemeClr>
              </a:solidFill>
              <a:latin typeface="+mn-lt"/>
            </a:rPr>
            <a:t>Didáctica de la Expresión Plástica y Visual </a:t>
          </a:r>
          <a:endParaRPr lang="es-VE" sz="1600" b="1" dirty="0">
            <a:solidFill>
              <a:schemeClr val="bg2">
                <a:lumMod val="10000"/>
              </a:schemeClr>
            </a:solidFill>
            <a:latin typeface="+mn-lt"/>
          </a:endParaRPr>
        </a:p>
      </dgm:t>
    </dgm:pt>
    <dgm:pt modelId="{954BB2D0-8DDD-494A-AA28-0C1FE4A4842A}" type="parTrans" cxnId="{DACF206B-47C5-4F0F-B05C-9C6A1CBF8528}">
      <dgm:prSet/>
      <dgm:spPr/>
      <dgm:t>
        <a:bodyPr/>
        <a:lstStyle/>
        <a:p>
          <a:endParaRPr lang="es-VE">
            <a:solidFill>
              <a:srgbClr val="00BCAF"/>
            </a:solidFill>
          </a:endParaRPr>
        </a:p>
      </dgm:t>
    </dgm:pt>
    <dgm:pt modelId="{26E313C1-1959-4B4D-B46E-38A9BEF4D971}" type="sibTrans" cxnId="{DACF206B-47C5-4F0F-B05C-9C6A1CBF8528}">
      <dgm:prSet/>
      <dgm:spPr/>
      <dgm:t>
        <a:bodyPr/>
        <a:lstStyle/>
        <a:p>
          <a:endParaRPr lang="es-VE"/>
        </a:p>
      </dgm:t>
    </dgm:pt>
    <dgm:pt modelId="{184AD5F9-7418-4A1D-8633-0F4CB5CC94E8}">
      <dgm:prSet custT="1"/>
      <dgm:spPr/>
      <dgm:t>
        <a:bodyPr/>
        <a:lstStyle/>
        <a:p>
          <a:r>
            <a:rPr lang="es-VE" sz="1600" b="1" dirty="0" smtClean="0">
              <a:solidFill>
                <a:schemeClr val="bg2">
                  <a:lumMod val="10000"/>
                </a:schemeClr>
              </a:solidFill>
            </a:rPr>
            <a:t>Didáctica de la lengua y la comunicación   </a:t>
          </a:r>
          <a:endParaRPr lang="es-VE" sz="1600" b="1" dirty="0">
            <a:solidFill>
              <a:schemeClr val="bg2">
                <a:lumMod val="10000"/>
              </a:schemeClr>
            </a:solidFill>
          </a:endParaRPr>
        </a:p>
      </dgm:t>
    </dgm:pt>
    <dgm:pt modelId="{4C1F91D1-30A5-49DD-94D4-57DA7F1F2EB5}" type="parTrans" cxnId="{026B9AC3-A01B-4903-A88F-575F332758F1}">
      <dgm:prSet/>
      <dgm:spPr/>
      <dgm:t>
        <a:bodyPr/>
        <a:lstStyle/>
        <a:p>
          <a:endParaRPr lang="es-VE"/>
        </a:p>
      </dgm:t>
    </dgm:pt>
    <dgm:pt modelId="{17298C7A-9CF9-4CE3-B9A2-C0DDDCA11A4E}" type="sibTrans" cxnId="{026B9AC3-A01B-4903-A88F-575F332758F1}">
      <dgm:prSet/>
      <dgm:spPr/>
      <dgm:t>
        <a:bodyPr/>
        <a:lstStyle/>
        <a:p>
          <a:endParaRPr lang="es-VE"/>
        </a:p>
      </dgm:t>
    </dgm:pt>
    <dgm:pt modelId="{B811C9C3-C270-4722-B7D3-9BF21501E59F}">
      <dgm:prSet custT="1"/>
      <dgm:spPr/>
      <dgm:t>
        <a:bodyPr/>
        <a:lstStyle/>
        <a:p>
          <a:r>
            <a:rPr lang="es-VE" sz="1600" b="1" dirty="0" smtClean="0">
              <a:solidFill>
                <a:schemeClr val="bg2">
                  <a:lumMod val="10000"/>
                </a:schemeClr>
              </a:solidFill>
            </a:rPr>
            <a:t>Investigación educativa </a:t>
          </a:r>
          <a:endParaRPr lang="es-VE" sz="1600" b="1" dirty="0">
            <a:solidFill>
              <a:schemeClr val="bg2">
                <a:lumMod val="10000"/>
              </a:schemeClr>
            </a:solidFill>
          </a:endParaRPr>
        </a:p>
      </dgm:t>
    </dgm:pt>
    <dgm:pt modelId="{72743030-DDB6-4231-80F0-BB261D58814E}" type="parTrans" cxnId="{FDCDF824-1E94-4F83-B4A9-CCA9D1844E71}">
      <dgm:prSet/>
      <dgm:spPr/>
      <dgm:t>
        <a:bodyPr/>
        <a:lstStyle/>
        <a:p>
          <a:endParaRPr lang="es-VE"/>
        </a:p>
      </dgm:t>
    </dgm:pt>
    <dgm:pt modelId="{783C6B88-4C99-4D78-BCCF-3A907135FC19}" type="sibTrans" cxnId="{FDCDF824-1E94-4F83-B4A9-CCA9D1844E71}">
      <dgm:prSet/>
      <dgm:spPr/>
      <dgm:t>
        <a:bodyPr/>
        <a:lstStyle/>
        <a:p>
          <a:endParaRPr lang="es-VE"/>
        </a:p>
      </dgm:t>
    </dgm:pt>
    <dgm:pt modelId="{614F8803-3A8E-421C-80DE-B73C2385084B}">
      <dgm:prSet custT="1"/>
      <dgm:spPr/>
      <dgm:t>
        <a:bodyPr/>
        <a:lstStyle/>
        <a:p>
          <a:r>
            <a:rPr lang="es-VE" sz="1600" b="1" dirty="0" smtClean="0">
              <a:solidFill>
                <a:schemeClr val="bg2">
                  <a:lumMod val="10000"/>
                </a:schemeClr>
              </a:solidFill>
            </a:rPr>
            <a:t>Sentido de la educación inicial </a:t>
          </a:r>
          <a:endParaRPr lang="es-VE" sz="1600" b="1" dirty="0">
            <a:solidFill>
              <a:schemeClr val="bg2">
                <a:lumMod val="10000"/>
              </a:schemeClr>
            </a:solidFill>
          </a:endParaRPr>
        </a:p>
      </dgm:t>
    </dgm:pt>
    <dgm:pt modelId="{80CD161A-E026-45F7-BAFD-03EF63AA3862}" type="parTrans" cxnId="{126E9C03-9CBA-4293-B787-80E132A2B6D1}">
      <dgm:prSet/>
      <dgm:spPr/>
      <dgm:t>
        <a:bodyPr/>
        <a:lstStyle/>
        <a:p>
          <a:endParaRPr lang="es-CO"/>
        </a:p>
      </dgm:t>
    </dgm:pt>
    <dgm:pt modelId="{BC8557E4-45DA-480D-B68D-A58C0ADF9A90}" type="sibTrans" cxnId="{126E9C03-9CBA-4293-B787-80E132A2B6D1}">
      <dgm:prSet/>
      <dgm:spPr/>
      <dgm:t>
        <a:bodyPr/>
        <a:lstStyle/>
        <a:p>
          <a:endParaRPr lang="es-CO"/>
        </a:p>
      </dgm:t>
    </dgm:pt>
    <dgm:pt modelId="{FDB947DB-10A7-4F18-91A0-AAF4BD2C6AB8}">
      <dgm:prSet custT="1"/>
      <dgm:spPr/>
      <dgm:t>
        <a:bodyPr/>
        <a:lstStyle/>
        <a:p>
          <a:r>
            <a:rPr lang="es-VE" sz="1600" b="1" dirty="0" smtClean="0">
              <a:solidFill>
                <a:schemeClr val="bg2">
                  <a:lumMod val="10000"/>
                </a:schemeClr>
              </a:solidFill>
            </a:rPr>
            <a:t>Currículo</a:t>
          </a:r>
          <a:endParaRPr lang="es-VE" sz="1600" b="1" dirty="0">
            <a:solidFill>
              <a:schemeClr val="bg2">
                <a:lumMod val="10000"/>
              </a:schemeClr>
            </a:solidFill>
          </a:endParaRPr>
        </a:p>
      </dgm:t>
    </dgm:pt>
    <dgm:pt modelId="{256373C7-08B2-4F6E-A6FF-E699CC885070}" type="parTrans" cxnId="{B690368A-6F8D-4ECE-84B9-8D648D8ABD0D}">
      <dgm:prSet/>
      <dgm:spPr/>
      <dgm:t>
        <a:bodyPr/>
        <a:lstStyle/>
        <a:p>
          <a:endParaRPr lang="es-CO"/>
        </a:p>
      </dgm:t>
    </dgm:pt>
    <dgm:pt modelId="{12CF8F61-C9BB-46AD-A100-E8D20C633CAC}" type="sibTrans" cxnId="{B690368A-6F8D-4ECE-84B9-8D648D8ABD0D}">
      <dgm:prSet/>
      <dgm:spPr/>
      <dgm:t>
        <a:bodyPr/>
        <a:lstStyle/>
        <a:p>
          <a:endParaRPr lang="es-CO"/>
        </a:p>
      </dgm:t>
    </dgm:pt>
    <dgm:pt modelId="{19FE30A2-A203-466F-90B1-2A2B9B7BD54F}" type="pres">
      <dgm:prSet presAssocID="{B9E70544-298D-492E-917C-3947341C9C2A}" presName="Name0" presStyleCnt="0">
        <dgm:presLayoutVars>
          <dgm:chMax val="1"/>
          <dgm:dir/>
          <dgm:animLvl val="ctr"/>
          <dgm:resizeHandles val="exact"/>
        </dgm:presLayoutVars>
      </dgm:prSet>
      <dgm:spPr/>
      <dgm:t>
        <a:bodyPr/>
        <a:lstStyle/>
        <a:p>
          <a:endParaRPr lang="es-VE"/>
        </a:p>
      </dgm:t>
    </dgm:pt>
    <dgm:pt modelId="{0B8C9514-9351-4F60-A2A5-3DA0B5FA4282}" type="pres">
      <dgm:prSet presAssocID="{2B245B4F-1FDE-4810-8A7F-9810F21EF08A}" presName="centerShape" presStyleLbl="node0" presStyleIdx="0" presStyleCnt="1" custScaleX="269244" custScaleY="168706" custLinFactNeighborX="-1448" custLinFactNeighborY="10479"/>
      <dgm:spPr/>
      <dgm:t>
        <a:bodyPr/>
        <a:lstStyle/>
        <a:p>
          <a:endParaRPr lang="es-VE"/>
        </a:p>
      </dgm:t>
    </dgm:pt>
    <dgm:pt modelId="{7F9BD275-A544-4F30-9529-2FAD5A6E65B9}" type="pres">
      <dgm:prSet presAssocID="{FEBF79C4-05FC-4DE8-B556-CB30C9E256F2}" presName="parTrans" presStyleLbl="sibTrans2D1" presStyleIdx="0" presStyleCnt="6" custScaleX="138417"/>
      <dgm:spPr/>
      <dgm:t>
        <a:bodyPr/>
        <a:lstStyle/>
        <a:p>
          <a:endParaRPr lang="es-VE"/>
        </a:p>
      </dgm:t>
    </dgm:pt>
    <dgm:pt modelId="{D510CFA0-E590-43E8-9503-7A7C26A67E80}" type="pres">
      <dgm:prSet presAssocID="{FEBF79C4-05FC-4DE8-B556-CB30C9E256F2}" presName="connectorText" presStyleLbl="sibTrans2D1" presStyleIdx="0" presStyleCnt="6"/>
      <dgm:spPr/>
      <dgm:t>
        <a:bodyPr/>
        <a:lstStyle/>
        <a:p>
          <a:endParaRPr lang="es-VE"/>
        </a:p>
      </dgm:t>
    </dgm:pt>
    <dgm:pt modelId="{E5836B89-49BE-47C6-9797-3FFE72D81FF6}" type="pres">
      <dgm:prSet presAssocID="{B7D9EF1F-2D9C-48B3-B0D9-A3F20C73C590}" presName="node" presStyleLbl="node1" presStyleIdx="0" presStyleCnt="6" custScaleX="132799" custScaleY="106446" custRadScaleRad="105512" custRadScaleInc="124322">
        <dgm:presLayoutVars>
          <dgm:bulletEnabled val="1"/>
        </dgm:presLayoutVars>
      </dgm:prSet>
      <dgm:spPr/>
      <dgm:t>
        <a:bodyPr/>
        <a:lstStyle/>
        <a:p>
          <a:endParaRPr lang="es-VE"/>
        </a:p>
      </dgm:t>
    </dgm:pt>
    <dgm:pt modelId="{28012B2E-BF2D-422C-BCA2-9E8D0010E72C}" type="pres">
      <dgm:prSet presAssocID="{4C1F91D1-30A5-49DD-94D4-57DA7F1F2EB5}" presName="parTrans" presStyleLbl="sibTrans2D1" presStyleIdx="1" presStyleCnt="6"/>
      <dgm:spPr/>
      <dgm:t>
        <a:bodyPr/>
        <a:lstStyle/>
        <a:p>
          <a:endParaRPr lang="es-VE"/>
        </a:p>
      </dgm:t>
    </dgm:pt>
    <dgm:pt modelId="{DA1AA299-4CF1-45C6-84B8-12195685A295}" type="pres">
      <dgm:prSet presAssocID="{4C1F91D1-30A5-49DD-94D4-57DA7F1F2EB5}" presName="connectorText" presStyleLbl="sibTrans2D1" presStyleIdx="1" presStyleCnt="6"/>
      <dgm:spPr/>
      <dgm:t>
        <a:bodyPr/>
        <a:lstStyle/>
        <a:p>
          <a:endParaRPr lang="es-VE"/>
        </a:p>
      </dgm:t>
    </dgm:pt>
    <dgm:pt modelId="{DDCAAEC5-1039-4CC2-B1D2-DE6BA2C63005}" type="pres">
      <dgm:prSet presAssocID="{184AD5F9-7418-4A1D-8633-0F4CB5CC94E8}" presName="node" presStyleLbl="node1" presStyleIdx="1" presStyleCnt="6" custScaleX="147016" custRadScaleRad="143837" custRadScaleInc="70958">
        <dgm:presLayoutVars>
          <dgm:bulletEnabled val="1"/>
        </dgm:presLayoutVars>
      </dgm:prSet>
      <dgm:spPr/>
      <dgm:t>
        <a:bodyPr/>
        <a:lstStyle/>
        <a:p>
          <a:endParaRPr lang="es-VE"/>
        </a:p>
      </dgm:t>
    </dgm:pt>
    <dgm:pt modelId="{A91C5C52-F4F6-4CEB-97E2-A8AD773A0E33}" type="pres">
      <dgm:prSet presAssocID="{954BB2D0-8DDD-494A-AA28-0C1FE4A4842A}" presName="parTrans" presStyleLbl="sibTrans2D1" presStyleIdx="2" presStyleCnt="6"/>
      <dgm:spPr/>
      <dgm:t>
        <a:bodyPr/>
        <a:lstStyle/>
        <a:p>
          <a:endParaRPr lang="es-VE"/>
        </a:p>
      </dgm:t>
    </dgm:pt>
    <dgm:pt modelId="{5045A06D-45BB-46D9-96A0-F65226DB3729}" type="pres">
      <dgm:prSet presAssocID="{954BB2D0-8DDD-494A-AA28-0C1FE4A4842A}" presName="connectorText" presStyleLbl="sibTrans2D1" presStyleIdx="2" presStyleCnt="6"/>
      <dgm:spPr/>
      <dgm:t>
        <a:bodyPr/>
        <a:lstStyle/>
        <a:p>
          <a:endParaRPr lang="es-VE"/>
        </a:p>
      </dgm:t>
    </dgm:pt>
    <dgm:pt modelId="{00E7BC9E-C40C-4388-92AB-59A11EAC5E64}" type="pres">
      <dgm:prSet presAssocID="{09483EDF-FD95-4A9B-9125-8C2E9640C98B}" presName="node" presStyleLbl="node1" presStyleIdx="2" presStyleCnt="6" custScaleX="127507" custScaleY="93896" custRadScaleRad="168831" custRadScaleInc="-23853">
        <dgm:presLayoutVars>
          <dgm:bulletEnabled val="1"/>
        </dgm:presLayoutVars>
      </dgm:prSet>
      <dgm:spPr/>
      <dgm:t>
        <a:bodyPr/>
        <a:lstStyle/>
        <a:p>
          <a:endParaRPr lang="es-VE"/>
        </a:p>
      </dgm:t>
    </dgm:pt>
    <dgm:pt modelId="{85C48D2F-0D86-474E-80D1-7A216A84544E}" type="pres">
      <dgm:prSet presAssocID="{72743030-DDB6-4231-80F0-BB261D58814E}" presName="parTrans" presStyleLbl="sibTrans2D1" presStyleIdx="3" presStyleCnt="6"/>
      <dgm:spPr/>
      <dgm:t>
        <a:bodyPr/>
        <a:lstStyle/>
        <a:p>
          <a:endParaRPr lang="es-VE"/>
        </a:p>
      </dgm:t>
    </dgm:pt>
    <dgm:pt modelId="{020A2650-E044-4EDB-8B51-0D171CF1B804}" type="pres">
      <dgm:prSet presAssocID="{72743030-DDB6-4231-80F0-BB261D58814E}" presName="connectorText" presStyleLbl="sibTrans2D1" presStyleIdx="3" presStyleCnt="6"/>
      <dgm:spPr/>
      <dgm:t>
        <a:bodyPr/>
        <a:lstStyle/>
        <a:p>
          <a:endParaRPr lang="es-VE"/>
        </a:p>
      </dgm:t>
    </dgm:pt>
    <dgm:pt modelId="{E6BA8B62-71A5-4875-BEFF-C514284D13E0}" type="pres">
      <dgm:prSet presAssocID="{B811C9C3-C270-4722-B7D3-9BF21501E59F}" presName="node" presStyleLbl="node1" presStyleIdx="3" presStyleCnt="6" custScaleX="143555" custScaleY="83943" custRadScaleRad="168356" custRadScaleInc="200923">
        <dgm:presLayoutVars>
          <dgm:bulletEnabled val="1"/>
        </dgm:presLayoutVars>
      </dgm:prSet>
      <dgm:spPr/>
      <dgm:t>
        <a:bodyPr/>
        <a:lstStyle/>
        <a:p>
          <a:endParaRPr lang="es-VE"/>
        </a:p>
      </dgm:t>
    </dgm:pt>
    <dgm:pt modelId="{8CB46D09-AA4B-4A80-9243-27AD907BEB70}" type="pres">
      <dgm:prSet presAssocID="{80CD161A-E026-45F7-BAFD-03EF63AA3862}" presName="parTrans" presStyleLbl="sibTrans2D1" presStyleIdx="4" presStyleCnt="6"/>
      <dgm:spPr/>
      <dgm:t>
        <a:bodyPr/>
        <a:lstStyle/>
        <a:p>
          <a:endParaRPr lang="es-CO"/>
        </a:p>
      </dgm:t>
    </dgm:pt>
    <dgm:pt modelId="{A327AE8F-CB16-40FB-B0C4-8C15F3CF00C4}" type="pres">
      <dgm:prSet presAssocID="{80CD161A-E026-45F7-BAFD-03EF63AA3862}" presName="connectorText" presStyleLbl="sibTrans2D1" presStyleIdx="4" presStyleCnt="6"/>
      <dgm:spPr/>
      <dgm:t>
        <a:bodyPr/>
        <a:lstStyle/>
        <a:p>
          <a:endParaRPr lang="es-CO"/>
        </a:p>
      </dgm:t>
    </dgm:pt>
    <dgm:pt modelId="{8D65DE37-76B4-4183-B1B5-0DEC792EF884}" type="pres">
      <dgm:prSet presAssocID="{614F8803-3A8E-421C-80DE-B73C2385084B}" presName="node" presStyleLbl="node1" presStyleIdx="4" presStyleCnt="6" custScaleX="155900" custRadScaleRad="153570" custRadScaleInc="109290">
        <dgm:presLayoutVars>
          <dgm:bulletEnabled val="1"/>
        </dgm:presLayoutVars>
      </dgm:prSet>
      <dgm:spPr/>
      <dgm:t>
        <a:bodyPr/>
        <a:lstStyle/>
        <a:p>
          <a:endParaRPr lang="es-CO"/>
        </a:p>
      </dgm:t>
    </dgm:pt>
    <dgm:pt modelId="{19166F1C-420F-4706-8BB1-A9E59FB05431}" type="pres">
      <dgm:prSet presAssocID="{256373C7-08B2-4F6E-A6FF-E699CC885070}" presName="parTrans" presStyleLbl="sibTrans2D1" presStyleIdx="5" presStyleCnt="6" custScaleX="93924" custScaleY="99981"/>
      <dgm:spPr/>
      <dgm:t>
        <a:bodyPr/>
        <a:lstStyle/>
        <a:p>
          <a:endParaRPr lang="es-CO"/>
        </a:p>
      </dgm:t>
    </dgm:pt>
    <dgm:pt modelId="{6C748ECD-FDE3-4A19-9E90-DA2700A8E5BE}" type="pres">
      <dgm:prSet presAssocID="{256373C7-08B2-4F6E-A6FF-E699CC885070}" presName="connectorText" presStyleLbl="sibTrans2D1" presStyleIdx="5" presStyleCnt="6"/>
      <dgm:spPr/>
      <dgm:t>
        <a:bodyPr/>
        <a:lstStyle/>
        <a:p>
          <a:endParaRPr lang="es-CO"/>
        </a:p>
      </dgm:t>
    </dgm:pt>
    <dgm:pt modelId="{3C5203FB-08A9-4446-B193-06E738F25155}" type="pres">
      <dgm:prSet presAssocID="{FDB947DB-10A7-4F18-91A0-AAF4BD2C6AB8}" presName="node" presStyleLbl="node1" presStyleIdx="5" presStyleCnt="6" custScaleX="150127" custScaleY="60410" custRadScaleRad="127732" custRadScaleInc="48556">
        <dgm:presLayoutVars>
          <dgm:bulletEnabled val="1"/>
        </dgm:presLayoutVars>
      </dgm:prSet>
      <dgm:spPr/>
      <dgm:t>
        <a:bodyPr/>
        <a:lstStyle/>
        <a:p>
          <a:endParaRPr lang="es-CO"/>
        </a:p>
      </dgm:t>
    </dgm:pt>
  </dgm:ptLst>
  <dgm:cxnLst>
    <dgm:cxn modelId="{3D420594-5B26-40A7-AC49-29BAB844B498}" type="presOf" srcId="{614F8803-3A8E-421C-80DE-B73C2385084B}" destId="{8D65DE37-76B4-4183-B1B5-0DEC792EF884}" srcOrd="0" destOrd="0" presId="urn:microsoft.com/office/officeart/2005/8/layout/radial5"/>
    <dgm:cxn modelId="{0F39B14A-3DA3-4BD1-8421-26D421EC9313}" type="presOf" srcId="{09483EDF-FD95-4A9B-9125-8C2E9640C98B}" destId="{00E7BC9E-C40C-4388-92AB-59A11EAC5E64}" srcOrd="0" destOrd="0" presId="urn:microsoft.com/office/officeart/2005/8/layout/radial5"/>
    <dgm:cxn modelId="{53FB8665-8252-4A1F-9AAB-22F7EB4B6A1E}" type="presOf" srcId="{4C1F91D1-30A5-49DD-94D4-57DA7F1F2EB5}" destId="{DA1AA299-4CF1-45C6-84B8-12195685A295}" srcOrd="1" destOrd="0" presId="urn:microsoft.com/office/officeart/2005/8/layout/radial5"/>
    <dgm:cxn modelId="{8813E408-02EA-45F9-8401-ECD37EF56487}" type="presOf" srcId="{80CD161A-E026-45F7-BAFD-03EF63AA3862}" destId="{8CB46D09-AA4B-4A80-9243-27AD907BEB70}" srcOrd="0" destOrd="0" presId="urn:microsoft.com/office/officeart/2005/8/layout/radial5"/>
    <dgm:cxn modelId="{B042CD5F-B1CA-44C8-A817-3014FCD0A92A}" type="presOf" srcId="{FDB947DB-10A7-4F18-91A0-AAF4BD2C6AB8}" destId="{3C5203FB-08A9-4446-B193-06E738F25155}" srcOrd="0" destOrd="0" presId="urn:microsoft.com/office/officeart/2005/8/layout/radial5"/>
    <dgm:cxn modelId="{0C397E7B-62F3-44D7-9E12-EBA624F80D13}" type="presOf" srcId="{B811C9C3-C270-4722-B7D3-9BF21501E59F}" destId="{E6BA8B62-71A5-4875-BEFF-C514284D13E0}" srcOrd="0" destOrd="0" presId="urn:microsoft.com/office/officeart/2005/8/layout/radial5"/>
    <dgm:cxn modelId="{B690368A-6F8D-4ECE-84B9-8D648D8ABD0D}" srcId="{2B245B4F-1FDE-4810-8A7F-9810F21EF08A}" destId="{FDB947DB-10A7-4F18-91A0-AAF4BD2C6AB8}" srcOrd="5" destOrd="0" parTransId="{256373C7-08B2-4F6E-A6FF-E699CC885070}" sibTransId="{12CF8F61-C9BB-46AD-A100-E8D20C633CAC}"/>
    <dgm:cxn modelId="{0ECC4B91-8409-4291-87DD-271F17E91973}" srcId="{2B245B4F-1FDE-4810-8A7F-9810F21EF08A}" destId="{B7D9EF1F-2D9C-48B3-B0D9-A3F20C73C590}" srcOrd="0" destOrd="0" parTransId="{FEBF79C4-05FC-4DE8-B556-CB30C9E256F2}" sibTransId="{298E3325-1C85-4F81-8447-7441613E5C86}"/>
    <dgm:cxn modelId="{FDCDF824-1E94-4F83-B4A9-CCA9D1844E71}" srcId="{2B245B4F-1FDE-4810-8A7F-9810F21EF08A}" destId="{B811C9C3-C270-4722-B7D3-9BF21501E59F}" srcOrd="3" destOrd="0" parTransId="{72743030-DDB6-4231-80F0-BB261D58814E}" sibTransId="{783C6B88-4C99-4D78-BCCF-3A907135FC19}"/>
    <dgm:cxn modelId="{8C571813-24E5-4924-B416-D62C0C72E842}" type="presOf" srcId="{80CD161A-E026-45F7-BAFD-03EF63AA3862}" destId="{A327AE8F-CB16-40FB-B0C4-8C15F3CF00C4}" srcOrd="1" destOrd="0" presId="urn:microsoft.com/office/officeart/2005/8/layout/radial5"/>
    <dgm:cxn modelId="{118C7A0A-87C5-4CF3-A4F1-0A3FB6562FCE}" type="presOf" srcId="{72743030-DDB6-4231-80F0-BB261D58814E}" destId="{020A2650-E044-4EDB-8B51-0D171CF1B804}" srcOrd="1" destOrd="0" presId="urn:microsoft.com/office/officeart/2005/8/layout/radial5"/>
    <dgm:cxn modelId="{AD5A3349-E51A-43DF-AB4A-1B2F65AEE4BB}" type="presOf" srcId="{72743030-DDB6-4231-80F0-BB261D58814E}" destId="{85C48D2F-0D86-474E-80D1-7A216A84544E}" srcOrd="0" destOrd="0" presId="urn:microsoft.com/office/officeart/2005/8/layout/radial5"/>
    <dgm:cxn modelId="{A596E72B-8F26-44E1-AF97-A68F43B9E454}" type="presOf" srcId="{256373C7-08B2-4F6E-A6FF-E699CC885070}" destId="{19166F1C-420F-4706-8BB1-A9E59FB05431}" srcOrd="0" destOrd="0" presId="urn:microsoft.com/office/officeart/2005/8/layout/radial5"/>
    <dgm:cxn modelId="{72E2E465-1C04-4048-8471-E8C277A5D32E}" type="presOf" srcId="{B7D9EF1F-2D9C-48B3-B0D9-A3F20C73C590}" destId="{E5836B89-49BE-47C6-9797-3FFE72D81FF6}" srcOrd="0" destOrd="0" presId="urn:microsoft.com/office/officeart/2005/8/layout/radial5"/>
    <dgm:cxn modelId="{C030DB2E-CCB1-463F-B2C9-0761F0233A4F}" type="presOf" srcId="{4C1F91D1-30A5-49DD-94D4-57DA7F1F2EB5}" destId="{28012B2E-BF2D-422C-BCA2-9E8D0010E72C}" srcOrd="0" destOrd="0" presId="urn:microsoft.com/office/officeart/2005/8/layout/radial5"/>
    <dgm:cxn modelId="{4782335C-C78C-4D43-91C0-D94BA04BC499}" type="presOf" srcId="{FEBF79C4-05FC-4DE8-B556-CB30C9E256F2}" destId="{D510CFA0-E590-43E8-9503-7A7C26A67E80}" srcOrd="1" destOrd="0" presId="urn:microsoft.com/office/officeart/2005/8/layout/radial5"/>
    <dgm:cxn modelId="{0443F7F4-C8CA-4FE0-8509-3906CBB0CA23}" type="presOf" srcId="{954BB2D0-8DDD-494A-AA28-0C1FE4A4842A}" destId="{5045A06D-45BB-46D9-96A0-F65226DB3729}" srcOrd="1" destOrd="0" presId="urn:microsoft.com/office/officeart/2005/8/layout/radial5"/>
    <dgm:cxn modelId="{126E9C03-9CBA-4293-B787-80E132A2B6D1}" srcId="{2B245B4F-1FDE-4810-8A7F-9810F21EF08A}" destId="{614F8803-3A8E-421C-80DE-B73C2385084B}" srcOrd="4" destOrd="0" parTransId="{80CD161A-E026-45F7-BAFD-03EF63AA3862}" sibTransId="{BC8557E4-45DA-480D-B68D-A58C0ADF9A90}"/>
    <dgm:cxn modelId="{DACF206B-47C5-4F0F-B05C-9C6A1CBF8528}" srcId="{2B245B4F-1FDE-4810-8A7F-9810F21EF08A}" destId="{09483EDF-FD95-4A9B-9125-8C2E9640C98B}" srcOrd="2" destOrd="0" parTransId="{954BB2D0-8DDD-494A-AA28-0C1FE4A4842A}" sibTransId="{26E313C1-1959-4B4D-B46E-38A9BEF4D971}"/>
    <dgm:cxn modelId="{BC3033F1-4536-4029-A365-CC884B3601D1}" srcId="{B9E70544-298D-492E-917C-3947341C9C2A}" destId="{2B245B4F-1FDE-4810-8A7F-9810F21EF08A}" srcOrd="0" destOrd="0" parTransId="{0D63D87C-17FE-494E-9EA3-16D1483688F3}" sibTransId="{B591F78E-F3EE-4FD3-AEF4-D0735A8ADC33}"/>
    <dgm:cxn modelId="{B117F452-97FD-4355-80E0-2E4016476075}" type="presOf" srcId="{954BB2D0-8DDD-494A-AA28-0C1FE4A4842A}" destId="{A91C5C52-F4F6-4CEB-97E2-A8AD773A0E33}" srcOrd="0" destOrd="0" presId="urn:microsoft.com/office/officeart/2005/8/layout/radial5"/>
    <dgm:cxn modelId="{C706BBD7-2E4C-491A-A6C9-AD3B5726F74D}" type="presOf" srcId="{FEBF79C4-05FC-4DE8-B556-CB30C9E256F2}" destId="{7F9BD275-A544-4F30-9529-2FAD5A6E65B9}" srcOrd="0" destOrd="0" presId="urn:microsoft.com/office/officeart/2005/8/layout/radial5"/>
    <dgm:cxn modelId="{A8725D4F-4E82-4FAA-A2D5-9F5A9DDFE1C7}" type="presOf" srcId="{184AD5F9-7418-4A1D-8633-0F4CB5CC94E8}" destId="{DDCAAEC5-1039-4CC2-B1D2-DE6BA2C63005}" srcOrd="0" destOrd="0" presId="urn:microsoft.com/office/officeart/2005/8/layout/radial5"/>
    <dgm:cxn modelId="{5C4CACA9-C028-4314-9C08-A2626A190493}" type="presOf" srcId="{2B245B4F-1FDE-4810-8A7F-9810F21EF08A}" destId="{0B8C9514-9351-4F60-A2A5-3DA0B5FA4282}" srcOrd="0" destOrd="0" presId="urn:microsoft.com/office/officeart/2005/8/layout/radial5"/>
    <dgm:cxn modelId="{B93C11C3-93E2-49E6-8A33-214283821EA5}" type="presOf" srcId="{256373C7-08B2-4F6E-A6FF-E699CC885070}" destId="{6C748ECD-FDE3-4A19-9E90-DA2700A8E5BE}" srcOrd="1" destOrd="0" presId="urn:microsoft.com/office/officeart/2005/8/layout/radial5"/>
    <dgm:cxn modelId="{026B9AC3-A01B-4903-A88F-575F332758F1}" srcId="{2B245B4F-1FDE-4810-8A7F-9810F21EF08A}" destId="{184AD5F9-7418-4A1D-8633-0F4CB5CC94E8}" srcOrd="1" destOrd="0" parTransId="{4C1F91D1-30A5-49DD-94D4-57DA7F1F2EB5}" sibTransId="{17298C7A-9CF9-4CE3-B9A2-C0DDDCA11A4E}"/>
    <dgm:cxn modelId="{24A54E53-A276-4F9D-9BE2-62E4468B2019}" type="presOf" srcId="{B9E70544-298D-492E-917C-3947341C9C2A}" destId="{19FE30A2-A203-466F-90B1-2A2B9B7BD54F}" srcOrd="0" destOrd="0" presId="urn:microsoft.com/office/officeart/2005/8/layout/radial5"/>
    <dgm:cxn modelId="{5E74386F-4373-4E4C-8AEC-18851117212D}" type="presParOf" srcId="{19FE30A2-A203-466F-90B1-2A2B9B7BD54F}" destId="{0B8C9514-9351-4F60-A2A5-3DA0B5FA4282}" srcOrd="0" destOrd="0" presId="urn:microsoft.com/office/officeart/2005/8/layout/radial5"/>
    <dgm:cxn modelId="{5671729F-56AB-424A-A2C9-0A78DF867A16}" type="presParOf" srcId="{19FE30A2-A203-466F-90B1-2A2B9B7BD54F}" destId="{7F9BD275-A544-4F30-9529-2FAD5A6E65B9}" srcOrd="1" destOrd="0" presId="urn:microsoft.com/office/officeart/2005/8/layout/radial5"/>
    <dgm:cxn modelId="{A888373C-3AA8-4F95-BCF8-21D4DD1D0A36}" type="presParOf" srcId="{7F9BD275-A544-4F30-9529-2FAD5A6E65B9}" destId="{D510CFA0-E590-43E8-9503-7A7C26A67E80}" srcOrd="0" destOrd="0" presId="urn:microsoft.com/office/officeart/2005/8/layout/radial5"/>
    <dgm:cxn modelId="{CBB6EB2C-37A2-44FF-840B-423BDA0FAB84}" type="presParOf" srcId="{19FE30A2-A203-466F-90B1-2A2B9B7BD54F}" destId="{E5836B89-49BE-47C6-9797-3FFE72D81FF6}" srcOrd="2" destOrd="0" presId="urn:microsoft.com/office/officeart/2005/8/layout/radial5"/>
    <dgm:cxn modelId="{07149448-B228-483B-98AA-74C894FA6774}" type="presParOf" srcId="{19FE30A2-A203-466F-90B1-2A2B9B7BD54F}" destId="{28012B2E-BF2D-422C-BCA2-9E8D0010E72C}" srcOrd="3" destOrd="0" presId="urn:microsoft.com/office/officeart/2005/8/layout/radial5"/>
    <dgm:cxn modelId="{E93DD007-80C7-48C0-89A2-375B766C4334}" type="presParOf" srcId="{28012B2E-BF2D-422C-BCA2-9E8D0010E72C}" destId="{DA1AA299-4CF1-45C6-84B8-12195685A295}" srcOrd="0" destOrd="0" presId="urn:microsoft.com/office/officeart/2005/8/layout/radial5"/>
    <dgm:cxn modelId="{CDB6DE0E-B83A-47D5-909C-18F88CC59FD8}" type="presParOf" srcId="{19FE30A2-A203-466F-90B1-2A2B9B7BD54F}" destId="{DDCAAEC5-1039-4CC2-B1D2-DE6BA2C63005}" srcOrd="4" destOrd="0" presId="urn:microsoft.com/office/officeart/2005/8/layout/radial5"/>
    <dgm:cxn modelId="{36D1EC9B-78AB-4129-9635-D5B98161CFD1}" type="presParOf" srcId="{19FE30A2-A203-466F-90B1-2A2B9B7BD54F}" destId="{A91C5C52-F4F6-4CEB-97E2-A8AD773A0E33}" srcOrd="5" destOrd="0" presId="urn:microsoft.com/office/officeart/2005/8/layout/radial5"/>
    <dgm:cxn modelId="{55949E90-F7D6-4D3B-81CB-D8E25301C98A}" type="presParOf" srcId="{A91C5C52-F4F6-4CEB-97E2-A8AD773A0E33}" destId="{5045A06D-45BB-46D9-96A0-F65226DB3729}" srcOrd="0" destOrd="0" presId="urn:microsoft.com/office/officeart/2005/8/layout/radial5"/>
    <dgm:cxn modelId="{1345C1BC-360F-4314-AF05-EF717DF586E6}" type="presParOf" srcId="{19FE30A2-A203-466F-90B1-2A2B9B7BD54F}" destId="{00E7BC9E-C40C-4388-92AB-59A11EAC5E64}" srcOrd="6" destOrd="0" presId="urn:microsoft.com/office/officeart/2005/8/layout/radial5"/>
    <dgm:cxn modelId="{1711ABCD-4E93-4529-935D-C5BF6194FD4D}" type="presParOf" srcId="{19FE30A2-A203-466F-90B1-2A2B9B7BD54F}" destId="{85C48D2F-0D86-474E-80D1-7A216A84544E}" srcOrd="7" destOrd="0" presId="urn:microsoft.com/office/officeart/2005/8/layout/radial5"/>
    <dgm:cxn modelId="{BB612C93-8F3B-4A87-93C0-8F67D8F4926C}" type="presParOf" srcId="{85C48D2F-0D86-474E-80D1-7A216A84544E}" destId="{020A2650-E044-4EDB-8B51-0D171CF1B804}" srcOrd="0" destOrd="0" presId="urn:microsoft.com/office/officeart/2005/8/layout/radial5"/>
    <dgm:cxn modelId="{2F920E25-7175-4653-800F-22E73503FD48}" type="presParOf" srcId="{19FE30A2-A203-466F-90B1-2A2B9B7BD54F}" destId="{E6BA8B62-71A5-4875-BEFF-C514284D13E0}" srcOrd="8" destOrd="0" presId="urn:microsoft.com/office/officeart/2005/8/layout/radial5"/>
    <dgm:cxn modelId="{2A52FE6A-C47A-4E45-86A6-BC4773DFBFF1}" type="presParOf" srcId="{19FE30A2-A203-466F-90B1-2A2B9B7BD54F}" destId="{8CB46D09-AA4B-4A80-9243-27AD907BEB70}" srcOrd="9" destOrd="0" presId="urn:microsoft.com/office/officeart/2005/8/layout/radial5"/>
    <dgm:cxn modelId="{C9D139B3-BFF6-4CB4-8E1C-E2EE896E0337}" type="presParOf" srcId="{8CB46D09-AA4B-4A80-9243-27AD907BEB70}" destId="{A327AE8F-CB16-40FB-B0C4-8C15F3CF00C4}" srcOrd="0" destOrd="0" presId="urn:microsoft.com/office/officeart/2005/8/layout/radial5"/>
    <dgm:cxn modelId="{6D4EEB83-0A3B-4127-82B0-BB208F2F1C5A}" type="presParOf" srcId="{19FE30A2-A203-466F-90B1-2A2B9B7BD54F}" destId="{8D65DE37-76B4-4183-B1B5-0DEC792EF884}" srcOrd="10" destOrd="0" presId="urn:microsoft.com/office/officeart/2005/8/layout/radial5"/>
    <dgm:cxn modelId="{438D9968-AA86-4D8C-86D2-123E2C5EF7F3}" type="presParOf" srcId="{19FE30A2-A203-466F-90B1-2A2B9B7BD54F}" destId="{19166F1C-420F-4706-8BB1-A9E59FB05431}" srcOrd="11" destOrd="0" presId="urn:microsoft.com/office/officeart/2005/8/layout/radial5"/>
    <dgm:cxn modelId="{45DC4520-A360-4BC7-B92C-7D633DEBD63D}" type="presParOf" srcId="{19166F1C-420F-4706-8BB1-A9E59FB05431}" destId="{6C748ECD-FDE3-4A19-9E90-DA2700A8E5BE}" srcOrd="0" destOrd="0" presId="urn:microsoft.com/office/officeart/2005/8/layout/radial5"/>
    <dgm:cxn modelId="{2901CC84-97C7-4EF8-8D0B-DF8A86BAADAB}" type="presParOf" srcId="{19FE30A2-A203-466F-90B1-2A2B9B7BD54F}" destId="{3C5203FB-08A9-4446-B193-06E738F2515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856A9C-B2CB-4075-A56B-95441E2403F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4AE1CFF3-6F39-4171-971A-BAD4D579489F}">
      <dgm:prSet phldrT="[Texto]" custT="1"/>
      <dgm:spPr/>
      <dgm:t>
        <a:bodyPr/>
        <a:lstStyle/>
        <a:p>
          <a:pPr algn="ctr"/>
          <a:r>
            <a:rPr lang="es-CO" sz="1700" b="1" dirty="0" smtClean="0">
              <a:solidFill>
                <a:schemeClr val="bg2">
                  <a:lumMod val="10000"/>
                </a:schemeClr>
              </a:solidFill>
            </a:rPr>
            <a:t>1</a:t>
          </a:r>
          <a:r>
            <a:rPr lang="es-CO" sz="2000" b="1" dirty="0" smtClean="0">
              <a:solidFill>
                <a:schemeClr val="bg2">
                  <a:lumMod val="10000"/>
                </a:schemeClr>
              </a:solidFill>
            </a:rPr>
            <a:t>° Etapa Descripción </a:t>
          </a:r>
          <a:endParaRPr lang="es-CO" sz="2000" b="1" dirty="0">
            <a:solidFill>
              <a:schemeClr val="bg2">
                <a:lumMod val="10000"/>
              </a:schemeClr>
            </a:solidFill>
          </a:endParaRPr>
        </a:p>
      </dgm:t>
    </dgm:pt>
    <dgm:pt modelId="{C565AB66-C341-4717-B2B3-8A66C3191BDE}" type="parTrans" cxnId="{53F85D71-53D0-4945-9EDA-BDBEC53DDCB6}">
      <dgm:prSet/>
      <dgm:spPr/>
      <dgm:t>
        <a:bodyPr/>
        <a:lstStyle/>
        <a:p>
          <a:endParaRPr lang="es-CO"/>
        </a:p>
      </dgm:t>
    </dgm:pt>
    <dgm:pt modelId="{C58F498E-FE87-4A94-A95A-04E5C99F35D6}" type="sibTrans" cxnId="{53F85D71-53D0-4945-9EDA-BDBEC53DDCB6}">
      <dgm:prSet/>
      <dgm:spPr/>
      <dgm:t>
        <a:bodyPr/>
        <a:lstStyle/>
        <a:p>
          <a:endParaRPr lang="es-CO"/>
        </a:p>
      </dgm:t>
    </dgm:pt>
    <dgm:pt modelId="{103BEAA1-BB58-4EBD-8F69-72A9054C7B05}">
      <dgm:prSet phldrT="[Texto]" custT="1"/>
      <dgm:spPr/>
      <dgm:t>
        <a:bodyPr/>
        <a:lstStyle/>
        <a:p>
          <a:r>
            <a:rPr lang="es-CO" sz="2000" dirty="0" smtClean="0"/>
            <a:t>De los puntos a comparar entre las instituciones,  programas, etc. </a:t>
          </a:r>
          <a:endParaRPr lang="es-CO" sz="2000" dirty="0"/>
        </a:p>
      </dgm:t>
    </dgm:pt>
    <dgm:pt modelId="{93A7E7DC-988D-4DCD-AB8F-0C5D20657386}" type="parTrans" cxnId="{9FCE7256-9555-4F8D-9ABF-2D826C4CAEF2}">
      <dgm:prSet/>
      <dgm:spPr/>
      <dgm:t>
        <a:bodyPr/>
        <a:lstStyle/>
        <a:p>
          <a:endParaRPr lang="es-CO"/>
        </a:p>
      </dgm:t>
    </dgm:pt>
    <dgm:pt modelId="{4016BB39-78EF-450B-AF21-7B9F27E5D45C}" type="sibTrans" cxnId="{9FCE7256-9555-4F8D-9ABF-2D826C4CAEF2}">
      <dgm:prSet/>
      <dgm:spPr/>
      <dgm:t>
        <a:bodyPr/>
        <a:lstStyle/>
        <a:p>
          <a:endParaRPr lang="es-CO"/>
        </a:p>
      </dgm:t>
    </dgm:pt>
    <dgm:pt modelId="{17057D36-4DFB-4196-A419-A6B36ACA20E7}">
      <dgm:prSet phldrT="[Texto]" custT="1"/>
      <dgm:spPr/>
      <dgm:t>
        <a:bodyPr/>
        <a:lstStyle/>
        <a:p>
          <a:r>
            <a:rPr lang="es-CO" sz="2000" b="1" dirty="0" smtClean="0">
              <a:solidFill>
                <a:schemeClr val="bg2">
                  <a:lumMod val="10000"/>
                </a:schemeClr>
              </a:solidFill>
            </a:rPr>
            <a:t>2° Etapa de Interpretación </a:t>
          </a:r>
          <a:endParaRPr lang="es-CO" sz="2000" b="1" dirty="0">
            <a:solidFill>
              <a:schemeClr val="bg2">
                <a:lumMod val="10000"/>
              </a:schemeClr>
            </a:solidFill>
          </a:endParaRPr>
        </a:p>
      </dgm:t>
    </dgm:pt>
    <dgm:pt modelId="{1A5E9352-63CE-4E95-A732-FA431FEAC99A}" type="parTrans" cxnId="{9F5A5DF6-46B8-4CFC-ADC1-3F8BDE7398CA}">
      <dgm:prSet/>
      <dgm:spPr/>
      <dgm:t>
        <a:bodyPr/>
        <a:lstStyle/>
        <a:p>
          <a:endParaRPr lang="es-CO"/>
        </a:p>
      </dgm:t>
    </dgm:pt>
    <dgm:pt modelId="{6D6490C1-0246-4984-92D6-F55E770A32B9}" type="sibTrans" cxnId="{9F5A5DF6-46B8-4CFC-ADC1-3F8BDE7398CA}">
      <dgm:prSet/>
      <dgm:spPr/>
      <dgm:t>
        <a:bodyPr/>
        <a:lstStyle/>
        <a:p>
          <a:endParaRPr lang="es-CO"/>
        </a:p>
      </dgm:t>
    </dgm:pt>
    <dgm:pt modelId="{31D2F837-DFCB-4CB8-B423-CAF1653114CC}">
      <dgm:prSet phldrT="[Texto]" custT="1"/>
      <dgm:spPr/>
      <dgm:t>
        <a:bodyPr/>
        <a:lstStyle/>
        <a:p>
          <a:r>
            <a:rPr lang="es-CO" sz="2000" dirty="0" smtClean="0"/>
            <a:t>Consiste en el análisis efectuado con la metodología  de las ciencias sociales, obtener unos resultados  claros y reales sobre las diferentes relaciones entre los factores.</a:t>
          </a:r>
          <a:endParaRPr lang="es-CO" sz="2000" dirty="0"/>
        </a:p>
      </dgm:t>
    </dgm:pt>
    <dgm:pt modelId="{532CCE38-F783-4BC4-A653-748BFCA0E8E2}" type="parTrans" cxnId="{60972862-E784-4968-88D5-03724A0F9BDA}">
      <dgm:prSet/>
      <dgm:spPr/>
      <dgm:t>
        <a:bodyPr/>
        <a:lstStyle/>
        <a:p>
          <a:endParaRPr lang="es-CO"/>
        </a:p>
      </dgm:t>
    </dgm:pt>
    <dgm:pt modelId="{E218AF62-AE35-438C-95B9-2F62EC873166}" type="sibTrans" cxnId="{60972862-E784-4968-88D5-03724A0F9BDA}">
      <dgm:prSet/>
      <dgm:spPr/>
      <dgm:t>
        <a:bodyPr/>
        <a:lstStyle/>
        <a:p>
          <a:endParaRPr lang="es-CO"/>
        </a:p>
      </dgm:t>
    </dgm:pt>
    <dgm:pt modelId="{1FFAFD78-47A1-423D-AFB4-03B30DD186A9}">
      <dgm:prSet phldrT="[Texto]" custT="1"/>
      <dgm:spPr/>
      <dgm:t>
        <a:bodyPr/>
        <a:lstStyle/>
        <a:p>
          <a:r>
            <a:rPr lang="es-CO" sz="2000" dirty="0" smtClean="0"/>
            <a:t>Para cada uno de los países cuyos sistemas pedagógicos se estén estudiando</a:t>
          </a:r>
          <a:r>
            <a:rPr lang="es-CO" sz="1400" dirty="0" smtClean="0"/>
            <a:t>.</a:t>
          </a:r>
          <a:endParaRPr lang="es-CO" sz="1400" dirty="0"/>
        </a:p>
      </dgm:t>
    </dgm:pt>
    <dgm:pt modelId="{56ED0F19-BBBC-4992-9289-1C421691B1AB}" type="parTrans" cxnId="{5A766316-224A-4D3E-BEEA-F8CF0D628044}">
      <dgm:prSet/>
      <dgm:spPr/>
      <dgm:t>
        <a:bodyPr/>
        <a:lstStyle/>
        <a:p>
          <a:endParaRPr lang="es-CO"/>
        </a:p>
      </dgm:t>
    </dgm:pt>
    <dgm:pt modelId="{4CCDDF50-F07B-4299-ABB9-B7858942082F}" type="sibTrans" cxnId="{5A766316-224A-4D3E-BEEA-F8CF0D628044}">
      <dgm:prSet/>
      <dgm:spPr/>
      <dgm:t>
        <a:bodyPr/>
        <a:lstStyle/>
        <a:p>
          <a:endParaRPr lang="es-CO"/>
        </a:p>
      </dgm:t>
    </dgm:pt>
    <dgm:pt modelId="{D84ACD2B-660A-4E17-8825-20C0069DEC42}">
      <dgm:prSet phldrT="[Texto]" custT="1"/>
      <dgm:spPr/>
      <dgm:t>
        <a:bodyPr/>
        <a:lstStyle/>
        <a:p>
          <a:r>
            <a:rPr lang="es-CO" sz="2000" b="1" dirty="0" smtClean="0">
              <a:solidFill>
                <a:schemeClr val="bg2">
                  <a:lumMod val="10000"/>
                </a:schemeClr>
              </a:solidFill>
            </a:rPr>
            <a:t>3° Etapa es la yuxtaposición</a:t>
          </a:r>
          <a:endParaRPr lang="es-CO" sz="2000" b="1" dirty="0">
            <a:solidFill>
              <a:schemeClr val="bg2">
                <a:lumMod val="10000"/>
              </a:schemeClr>
            </a:solidFill>
          </a:endParaRPr>
        </a:p>
      </dgm:t>
    </dgm:pt>
    <dgm:pt modelId="{8CA03D2F-28AC-49DC-BEA2-B07C7A654AB8}" type="parTrans" cxnId="{F5DBE3A3-B58D-4727-8EB3-BA580EB67B5E}">
      <dgm:prSet/>
      <dgm:spPr/>
      <dgm:t>
        <a:bodyPr/>
        <a:lstStyle/>
        <a:p>
          <a:endParaRPr lang="es-CO"/>
        </a:p>
      </dgm:t>
    </dgm:pt>
    <dgm:pt modelId="{1AFCBAB4-1C2F-4574-B4AD-61E8DEF2ED1B}" type="sibTrans" cxnId="{F5DBE3A3-B58D-4727-8EB3-BA580EB67B5E}">
      <dgm:prSet/>
      <dgm:spPr/>
      <dgm:t>
        <a:bodyPr/>
        <a:lstStyle/>
        <a:p>
          <a:endParaRPr lang="es-CO"/>
        </a:p>
      </dgm:t>
    </dgm:pt>
    <dgm:pt modelId="{F1E290DD-04CA-44F7-9607-EFF6B2C3EEE9}">
      <dgm:prSet phldrT="[Texto]"/>
      <dgm:spPr/>
      <dgm:t>
        <a:bodyPr/>
        <a:lstStyle/>
        <a:p>
          <a:r>
            <a:rPr lang="es-CO" dirty="0" smtClean="0"/>
            <a:t>El análisis simultáneo de diversos sistemas  educativos, para determinar el marco que puede servir para compararlos. </a:t>
          </a:r>
          <a:endParaRPr lang="es-CO" dirty="0"/>
        </a:p>
      </dgm:t>
    </dgm:pt>
    <dgm:pt modelId="{07E5EA4C-1846-4556-BAC3-5B3DF50DC978}" type="parTrans" cxnId="{82C22EC3-ED7E-41F3-A7BA-03207F746399}">
      <dgm:prSet/>
      <dgm:spPr/>
      <dgm:t>
        <a:bodyPr/>
        <a:lstStyle/>
        <a:p>
          <a:endParaRPr lang="es-CO"/>
        </a:p>
      </dgm:t>
    </dgm:pt>
    <dgm:pt modelId="{B564E325-2584-4072-91D2-388D35EE8303}" type="sibTrans" cxnId="{82C22EC3-ED7E-41F3-A7BA-03207F746399}">
      <dgm:prSet/>
      <dgm:spPr/>
      <dgm:t>
        <a:bodyPr/>
        <a:lstStyle/>
        <a:p>
          <a:endParaRPr lang="es-CO"/>
        </a:p>
      </dgm:t>
    </dgm:pt>
    <dgm:pt modelId="{AD54AD46-8D06-489A-80B3-49C2FE014DEA}">
      <dgm:prSet phldrT="[Texto]"/>
      <dgm:spPr/>
      <dgm:t>
        <a:bodyPr/>
        <a:lstStyle/>
        <a:p>
          <a:r>
            <a:rPr lang="es-CO" dirty="0" smtClean="0"/>
            <a:t>Finalmente se procede a la comparación, primero respecto a las cuestiones  seleccionadas, pasando después al examen comparativo del papel de la educación  en diversos países. (</a:t>
          </a:r>
          <a:r>
            <a:rPr lang="es-ES" dirty="0" smtClean="0"/>
            <a:t>Juan   José   Fuentes   – Romero y </a:t>
          </a:r>
          <a:r>
            <a:rPr lang="es-CO" dirty="0" smtClean="0"/>
            <a:t>Vanesa   Rodríguez 2009) </a:t>
          </a:r>
          <a:endParaRPr lang="es-CO" dirty="0"/>
        </a:p>
      </dgm:t>
    </dgm:pt>
    <dgm:pt modelId="{34A7D02F-F2DB-4A84-9EBE-D1F96AE9AED9}" type="parTrans" cxnId="{D1BE5F03-D215-44E0-BDFC-F553595CE549}">
      <dgm:prSet/>
      <dgm:spPr/>
      <dgm:t>
        <a:bodyPr/>
        <a:lstStyle/>
        <a:p>
          <a:endParaRPr lang="es-CO"/>
        </a:p>
      </dgm:t>
    </dgm:pt>
    <dgm:pt modelId="{1B8BA30A-20CF-4CA1-890E-F5FA140930DC}" type="sibTrans" cxnId="{D1BE5F03-D215-44E0-BDFC-F553595CE549}">
      <dgm:prSet/>
      <dgm:spPr/>
      <dgm:t>
        <a:bodyPr/>
        <a:lstStyle/>
        <a:p>
          <a:endParaRPr lang="es-CO"/>
        </a:p>
      </dgm:t>
    </dgm:pt>
    <dgm:pt modelId="{C32688DB-F112-4F8E-94EF-07A5B117CA51}">
      <dgm:prSet phldrT="[Texto]" custT="1"/>
      <dgm:spPr/>
      <dgm:t>
        <a:bodyPr/>
        <a:lstStyle/>
        <a:p>
          <a:r>
            <a:rPr lang="es-CO" sz="2000" dirty="0" smtClean="0"/>
            <a:t>La recopilación debe ser cuidadosa  ya que el material base de la investigación no podrá ser escogido al azar</a:t>
          </a:r>
          <a:r>
            <a:rPr lang="es-CO" sz="1400" dirty="0" smtClean="0"/>
            <a:t>. </a:t>
          </a:r>
          <a:endParaRPr lang="es-CO" sz="1400" dirty="0"/>
        </a:p>
      </dgm:t>
    </dgm:pt>
    <dgm:pt modelId="{5753CF75-BC03-4989-B25E-4C6735DDE025}" type="parTrans" cxnId="{A167235B-8FED-441C-B7BC-CC04881627AA}">
      <dgm:prSet/>
      <dgm:spPr/>
      <dgm:t>
        <a:bodyPr/>
        <a:lstStyle/>
        <a:p>
          <a:endParaRPr lang="es-CO"/>
        </a:p>
      </dgm:t>
    </dgm:pt>
    <dgm:pt modelId="{C92BAFA0-C0E5-4D5A-B45B-2C28C9F0B73F}" type="sibTrans" cxnId="{A167235B-8FED-441C-B7BC-CC04881627AA}">
      <dgm:prSet/>
      <dgm:spPr/>
      <dgm:t>
        <a:bodyPr/>
        <a:lstStyle/>
        <a:p>
          <a:endParaRPr lang="es-CO"/>
        </a:p>
      </dgm:t>
    </dgm:pt>
    <dgm:pt modelId="{09CC5E7F-9533-4201-A76D-D6B186BE3D44}" type="pres">
      <dgm:prSet presAssocID="{76856A9C-B2CB-4075-A56B-95441E2403F5}" presName="Name0" presStyleCnt="0">
        <dgm:presLayoutVars>
          <dgm:dir/>
          <dgm:animLvl val="lvl"/>
          <dgm:resizeHandles val="exact"/>
        </dgm:presLayoutVars>
      </dgm:prSet>
      <dgm:spPr/>
      <dgm:t>
        <a:bodyPr/>
        <a:lstStyle/>
        <a:p>
          <a:endParaRPr lang="es-CO"/>
        </a:p>
      </dgm:t>
    </dgm:pt>
    <dgm:pt modelId="{0B1837C1-980C-4E0C-9970-9072194E9B2C}" type="pres">
      <dgm:prSet presAssocID="{4AE1CFF3-6F39-4171-971A-BAD4D579489F}" presName="linNode" presStyleCnt="0"/>
      <dgm:spPr/>
    </dgm:pt>
    <dgm:pt modelId="{D0194816-04D3-4B7E-B005-5865E488E982}" type="pres">
      <dgm:prSet presAssocID="{4AE1CFF3-6F39-4171-971A-BAD4D579489F}" presName="parentText" presStyleLbl="node1" presStyleIdx="0" presStyleCnt="3" custScaleX="72924">
        <dgm:presLayoutVars>
          <dgm:chMax val="1"/>
          <dgm:bulletEnabled val="1"/>
        </dgm:presLayoutVars>
      </dgm:prSet>
      <dgm:spPr/>
      <dgm:t>
        <a:bodyPr/>
        <a:lstStyle/>
        <a:p>
          <a:endParaRPr lang="es-CO"/>
        </a:p>
      </dgm:t>
    </dgm:pt>
    <dgm:pt modelId="{DF8B6045-380D-4EE2-B113-ECBE688A628F}" type="pres">
      <dgm:prSet presAssocID="{4AE1CFF3-6F39-4171-971A-BAD4D579489F}" presName="descendantText" presStyleLbl="alignAccFollowNode1" presStyleIdx="0" presStyleCnt="3" custScaleX="161484">
        <dgm:presLayoutVars>
          <dgm:bulletEnabled val="1"/>
        </dgm:presLayoutVars>
      </dgm:prSet>
      <dgm:spPr/>
      <dgm:t>
        <a:bodyPr/>
        <a:lstStyle/>
        <a:p>
          <a:endParaRPr lang="es-CO"/>
        </a:p>
      </dgm:t>
    </dgm:pt>
    <dgm:pt modelId="{9B58888D-3115-4FE2-82B1-CCE29BD5733C}" type="pres">
      <dgm:prSet presAssocID="{C58F498E-FE87-4A94-A95A-04E5C99F35D6}" presName="sp" presStyleCnt="0"/>
      <dgm:spPr/>
    </dgm:pt>
    <dgm:pt modelId="{99874FFF-0018-4EC0-92AF-FC5454B33B9D}" type="pres">
      <dgm:prSet presAssocID="{17057D36-4DFB-4196-A419-A6B36ACA20E7}" presName="linNode" presStyleCnt="0"/>
      <dgm:spPr/>
    </dgm:pt>
    <dgm:pt modelId="{BF841DD7-2034-449D-9E9F-18025A4DCDF1}" type="pres">
      <dgm:prSet presAssocID="{17057D36-4DFB-4196-A419-A6B36ACA20E7}" presName="parentText" presStyleLbl="node1" presStyleIdx="1" presStyleCnt="3" custScaleX="232393">
        <dgm:presLayoutVars>
          <dgm:chMax val="1"/>
          <dgm:bulletEnabled val="1"/>
        </dgm:presLayoutVars>
      </dgm:prSet>
      <dgm:spPr/>
      <dgm:t>
        <a:bodyPr/>
        <a:lstStyle/>
        <a:p>
          <a:endParaRPr lang="es-CO"/>
        </a:p>
      </dgm:t>
    </dgm:pt>
    <dgm:pt modelId="{3AB8BE29-6B6B-4643-82B8-BBC07BB9DFD7}" type="pres">
      <dgm:prSet presAssocID="{17057D36-4DFB-4196-A419-A6B36ACA20E7}" presName="descendantText" presStyleLbl="alignAccFollowNode1" presStyleIdx="1" presStyleCnt="3" custScaleX="486818" custScaleY="124168">
        <dgm:presLayoutVars>
          <dgm:bulletEnabled val="1"/>
        </dgm:presLayoutVars>
      </dgm:prSet>
      <dgm:spPr/>
      <dgm:t>
        <a:bodyPr/>
        <a:lstStyle/>
        <a:p>
          <a:endParaRPr lang="es-CO"/>
        </a:p>
      </dgm:t>
    </dgm:pt>
    <dgm:pt modelId="{DBB30C4D-D27E-4B7B-BFCD-E37AA67A964F}" type="pres">
      <dgm:prSet presAssocID="{6D6490C1-0246-4984-92D6-F55E770A32B9}" presName="sp" presStyleCnt="0"/>
      <dgm:spPr/>
    </dgm:pt>
    <dgm:pt modelId="{42313F4D-B827-4DF2-A419-C885A0F7CB2E}" type="pres">
      <dgm:prSet presAssocID="{D84ACD2B-660A-4E17-8825-20C0069DEC42}" presName="linNode" presStyleCnt="0"/>
      <dgm:spPr/>
    </dgm:pt>
    <dgm:pt modelId="{5E2B74DC-C053-4E5F-A6C1-783AFB32877F}" type="pres">
      <dgm:prSet presAssocID="{D84ACD2B-660A-4E17-8825-20C0069DEC42}" presName="parentText" presStyleLbl="node1" presStyleIdx="2" presStyleCnt="3" custScaleX="86997">
        <dgm:presLayoutVars>
          <dgm:chMax val="1"/>
          <dgm:bulletEnabled val="1"/>
        </dgm:presLayoutVars>
      </dgm:prSet>
      <dgm:spPr/>
      <dgm:t>
        <a:bodyPr/>
        <a:lstStyle/>
        <a:p>
          <a:endParaRPr lang="es-CO"/>
        </a:p>
      </dgm:t>
    </dgm:pt>
    <dgm:pt modelId="{4B18BC17-03BC-4A3F-98CC-0D927EE054DE}" type="pres">
      <dgm:prSet presAssocID="{D84ACD2B-660A-4E17-8825-20C0069DEC42}" presName="descendantText" presStyleLbl="alignAccFollowNode1" presStyleIdx="2" presStyleCnt="3" custScaleX="180532" custScaleY="174346">
        <dgm:presLayoutVars>
          <dgm:bulletEnabled val="1"/>
        </dgm:presLayoutVars>
      </dgm:prSet>
      <dgm:spPr/>
      <dgm:t>
        <a:bodyPr/>
        <a:lstStyle/>
        <a:p>
          <a:endParaRPr lang="es-CO"/>
        </a:p>
      </dgm:t>
    </dgm:pt>
  </dgm:ptLst>
  <dgm:cxnLst>
    <dgm:cxn modelId="{5A766316-224A-4D3E-BEEA-F8CF0D628044}" srcId="{17057D36-4DFB-4196-A419-A6B36ACA20E7}" destId="{1FFAFD78-47A1-423D-AFB4-03B30DD186A9}" srcOrd="1" destOrd="0" parTransId="{56ED0F19-BBBC-4992-9289-1C421691B1AB}" sibTransId="{4CCDDF50-F07B-4299-ABB9-B7858942082F}"/>
    <dgm:cxn modelId="{9FCE7256-9555-4F8D-9ABF-2D826C4CAEF2}" srcId="{4AE1CFF3-6F39-4171-971A-BAD4D579489F}" destId="{103BEAA1-BB58-4EBD-8F69-72A9054C7B05}" srcOrd="0" destOrd="0" parTransId="{93A7E7DC-988D-4DCD-AB8F-0C5D20657386}" sibTransId="{4016BB39-78EF-450B-AF21-7B9F27E5D45C}"/>
    <dgm:cxn modelId="{82C22EC3-ED7E-41F3-A7BA-03207F746399}" srcId="{D84ACD2B-660A-4E17-8825-20C0069DEC42}" destId="{F1E290DD-04CA-44F7-9607-EFF6B2C3EEE9}" srcOrd="0" destOrd="0" parTransId="{07E5EA4C-1846-4556-BAC3-5B3DF50DC978}" sibTransId="{B564E325-2584-4072-91D2-388D35EE8303}"/>
    <dgm:cxn modelId="{777B8736-4442-47CE-9C8E-4F8291A22BE9}" type="presOf" srcId="{1FFAFD78-47A1-423D-AFB4-03B30DD186A9}" destId="{3AB8BE29-6B6B-4643-82B8-BBC07BB9DFD7}" srcOrd="0" destOrd="1" presId="urn:microsoft.com/office/officeart/2005/8/layout/vList5"/>
    <dgm:cxn modelId="{94FA19A8-6D06-4D56-8070-EF54253C3A11}" type="presOf" srcId="{4AE1CFF3-6F39-4171-971A-BAD4D579489F}" destId="{D0194816-04D3-4B7E-B005-5865E488E982}" srcOrd="0" destOrd="0" presId="urn:microsoft.com/office/officeart/2005/8/layout/vList5"/>
    <dgm:cxn modelId="{F5DBE3A3-B58D-4727-8EB3-BA580EB67B5E}" srcId="{76856A9C-B2CB-4075-A56B-95441E2403F5}" destId="{D84ACD2B-660A-4E17-8825-20C0069DEC42}" srcOrd="2" destOrd="0" parTransId="{8CA03D2F-28AC-49DC-BEA2-B07C7A654AB8}" sibTransId="{1AFCBAB4-1C2F-4574-B4AD-61E8DEF2ED1B}"/>
    <dgm:cxn modelId="{EC8256EA-C5D6-4C43-8850-EB476A3C03D8}" type="presOf" srcId="{103BEAA1-BB58-4EBD-8F69-72A9054C7B05}" destId="{DF8B6045-380D-4EE2-B113-ECBE688A628F}" srcOrd="0" destOrd="0" presId="urn:microsoft.com/office/officeart/2005/8/layout/vList5"/>
    <dgm:cxn modelId="{60972862-E784-4968-88D5-03724A0F9BDA}" srcId="{17057D36-4DFB-4196-A419-A6B36ACA20E7}" destId="{31D2F837-DFCB-4CB8-B423-CAF1653114CC}" srcOrd="0" destOrd="0" parTransId="{532CCE38-F783-4BC4-A653-748BFCA0E8E2}" sibTransId="{E218AF62-AE35-438C-95B9-2F62EC873166}"/>
    <dgm:cxn modelId="{9F5A5DF6-46B8-4CFC-ADC1-3F8BDE7398CA}" srcId="{76856A9C-B2CB-4075-A56B-95441E2403F5}" destId="{17057D36-4DFB-4196-A419-A6B36ACA20E7}" srcOrd="1" destOrd="0" parTransId="{1A5E9352-63CE-4E95-A732-FA431FEAC99A}" sibTransId="{6D6490C1-0246-4984-92D6-F55E770A32B9}"/>
    <dgm:cxn modelId="{2D28848F-8D39-4F99-9C1C-7B62CEF9AA21}" type="presOf" srcId="{F1E290DD-04CA-44F7-9607-EFF6B2C3EEE9}" destId="{4B18BC17-03BC-4A3F-98CC-0D927EE054DE}" srcOrd="0" destOrd="0" presId="urn:microsoft.com/office/officeart/2005/8/layout/vList5"/>
    <dgm:cxn modelId="{74E804DA-DFFE-4B74-9DC1-B3D46A8ED923}" type="presOf" srcId="{17057D36-4DFB-4196-A419-A6B36ACA20E7}" destId="{BF841DD7-2034-449D-9E9F-18025A4DCDF1}" srcOrd="0" destOrd="0" presId="urn:microsoft.com/office/officeart/2005/8/layout/vList5"/>
    <dgm:cxn modelId="{B1709B75-F9F4-481C-B4C2-3D1C5AC47AC6}" type="presOf" srcId="{D84ACD2B-660A-4E17-8825-20C0069DEC42}" destId="{5E2B74DC-C053-4E5F-A6C1-783AFB32877F}" srcOrd="0" destOrd="0" presId="urn:microsoft.com/office/officeart/2005/8/layout/vList5"/>
    <dgm:cxn modelId="{D1BE5F03-D215-44E0-BDFC-F553595CE549}" srcId="{D84ACD2B-660A-4E17-8825-20C0069DEC42}" destId="{AD54AD46-8D06-489A-80B3-49C2FE014DEA}" srcOrd="1" destOrd="0" parTransId="{34A7D02F-F2DB-4A84-9EBE-D1F96AE9AED9}" sibTransId="{1B8BA30A-20CF-4CA1-890E-F5FA140930DC}"/>
    <dgm:cxn modelId="{A167235B-8FED-441C-B7BC-CC04881627AA}" srcId="{4AE1CFF3-6F39-4171-971A-BAD4D579489F}" destId="{C32688DB-F112-4F8E-94EF-07A5B117CA51}" srcOrd="1" destOrd="0" parTransId="{5753CF75-BC03-4989-B25E-4C6735DDE025}" sibTransId="{C92BAFA0-C0E5-4D5A-B45B-2C28C9F0B73F}"/>
    <dgm:cxn modelId="{85015B6A-CBDD-4B8B-A33B-5C151AA8C5ED}" type="presOf" srcId="{31D2F837-DFCB-4CB8-B423-CAF1653114CC}" destId="{3AB8BE29-6B6B-4643-82B8-BBC07BB9DFD7}" srcOrd="0" destOrd="0" presId="urn:microsoft.com/office/officeart/2005/8/layout/vList5"/>
    <dgm:cxn modelId="{53F85D71-53D0-4945-9EDA-BDBEC53DDCB6}" srcId="{76856A9C-B2CB-4075-A56B-95441E2403F5}" destId="{4AE1CFF3-6F39-4171-971A-BAD4D579489F}" srcOrd="0" destOrd="0" parTransId="{C565AB66-C341-4717-B2B3-8A66C3191BDE}" sibTransId="{C58F498E-FE87-4A94-A95A-04E5C99F35D6}"/>
    <dgm:cxn modelId="{E1A63109-0B80-47F8-9900-BBA6D88F74C1}" type="presOf" srcId="{76856A9C-B2CB-4075-A56B-95441E2403F5}" destId="{09CC5E7F-9533-4201-A76D-D6B186BE3D44}" srcOrd="0" destOrd="0" presId="urn:microsoft.com/office/officeart/2005/8/layout/vList5"/>
    <dgm:cxn modelId="{05D550C2-7406-495C-9685-13D5426F3545}" type="presOf" srcId="{C32688DB-F112-4F8E-94EF-07A5B117CA51}" destId="{DF8B6045-380D-4EE2-B113-ECBE688A628F}" srcOrd="0" destOrd="1" presId="urn:microsoft.com/office/officeart/2005/8/layout/vList5"/>
    <dgm:cxn modelId="{E5BC1498-D46E-4666-A11A-38F1E4E1D7B1}" type="presOf" srcId="{AD54AD46-8D06-489A-80B3-49C2FE014DEA}" destId="{4B18BC17-03BC-4A3F-98CC-0D927EE054DE}" srcOrd="0" destOrd="1" presId="urn:microsoft.com/office/officeart/2005/8/layout/vList5"/>
    <dgm:cxn modelId="{37FDF514-C39E-460B-959D-E23C070F90CB}" type="presParOf" srcId="{09CC5E7F-9533-4201-A76D-D6B186BE3D44}" destId="{0B1837C1-980C-4E0C-9970-9072194E9B2C}" srcOrd="0" destOrd="0" presId="urn:microsoft.com/office/officeart/2005/8/layout/vList5"/>
    <dgm:cxn modelId="{50CE59F3-64F6-417C-AE21-F9003E0EE324}" type="presParOf" srcId="{0B1837C1-980C-4E0C-9970-9072194E9B2C}" destId="{D0194816-04D3-4B7E-B005-5865E488E982}" srcOrd="0" destOrd="0" presId="urn:microsoft.com/office/officeart/2005/8/layout/vList5"/>
    <dgm:cxn modelId="{09FBE0E4-ACE9-44AA-9010-A0DC673A6CF5}" type="presParOf" srcId="{0B1837C1-980C-4E0C-9970-9072194E9B2C}" destId="{DF8B6045-380D-4EE2-B113-ECBE688A628F}" srcOrd="1" destOrd="0" presId="urn:microsoft.com/office/officeart/2005/8/layout/vList5"/>
    <dgm:cxn modelId="{730D609E-B338-43CC-862E-AAD7F95FD72D}" type="presParOf" srcId="{09CC5E7F-9533-4201-A76D-D6B186BE3D44}" destId="{9B58888D-3115-4FE2-82B1-CCE29BD5733C}" srcOrd="1" destOrd="0" presId="urn:microsoft.com/office/officeart/2005/8/layout/vList5"/>
    <dgm:cxn modelId="{E704B0E0-E31D-4B75-AACC-E4202DA7E27D}" type="presParOf" srcId="{09CC5E7F-9533-4201-A76D-D6B186BE3D44}" destId="{99874FFF-0018-4EC0-92AF-FC5454B33B9D}" srcOrd="2" destOrd="0" presId="urn:microsoft.com/office/officeart/2005/8/layout/vList5"/>
    <dgm:cxn modelId="{D398008B-7D2E-4FFF-BB63-A34594B9231B}" type="presParOf" srcId="{99874FFF-0018-4EC0-92AF-FC5454B33B9D}" destId="{BF841DD7-2034-449D-9E9F-18025A4DCDF1}" srcOrd="0" destOrd="0" presId="urn:microsoft.com/office/officeart/2005/8/layout/vList5"/>
    <dgm:cxn modelId="{E6677AC5-80AC-447C-AF63-7D888BDB1428}" type="presParOf" srcId="{99874FFF-0018-4EC0-92AF-FC5454B33B9D}" destId="{3AB8BE29-6B6B-4643-82B8-BBC07BB9DFD7}" srcOrd="1" destOrd="0" presId="urn:microsoft.com/office/officeart/2005/8/layout/vList5"/>
    <dgm:cxn modelId="{55285DAB-006C-4A36-9400-292BE26BE72B}" type="presParOf" srcId="{09CC5E7F-9533-4201-A76D-D6B186BE3D44}" destId="{DBB30C4D-D27E-4B7B-BFCD-E37AA67A964F}" srcOrd="3" destOrd="0" presId="urn:microsoft.com/office/officeart/2005/8/layout/vList5"/>
    <dgm:cxn modelId="{2D282D65-E32A-4D0F-811E-C914CACC0188}" type="presParOf" srcId="{09CC5E7F-9533-4201-A76D-D6B186BE3D44}" destId="{42313F4D-B827-4DF2-A419-C885A0F7CB2E}" srcOrd="4" destOrd="0" presId="urn:microsoft.com/office/officeart/2005/8/layout/vList5"/>
    <dgm:cxn modelId="{5837CEF1-554A-4C3D-AE8E-91E8B793EEFC}" type="presParOf" srcId="{42313F4D-B827-4DF2-A419-C885A0F7CB2E}" destId="{5E2B74DC-C053-4E5F-A6C1-783AFB32877F}" srcOrd="0" destOrd="0" presId="urn:microsoft.com/office/officeart/2005/8/layout/vList5"/>
    <dgm:cxn modelId="{99409A8C-4C97-4927-8989-5732912CF804}" type="presParOf" srcId="{42313F4D-B827-4DF2-A419-C885A0F7CB2E}" destId="{4B18BC17-03BC-4A3F-98CC-0D927EE054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BDC70-94B8-4F90-B491-37606879155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S"/>
        </a:p>
      </dgm:t>
    </dgm:pt>
    <dgm:pt modelId="{784E23D5-C7AA-43A1-A990-9BB68A658093}">
      <dgm:prSet/>
      <dgm:spPr/>
      <dgm:t>
        <a:bodyPr/>
        <a:lstStyle/>
        <a:p>
          <a:r>
            <a:rPr lang="es-ES"/>
            <a:t>   1960	</a:t>
          </a:r>
        </a:p>
      </dgm:t>
    </dgm:pt>
    <dgm:pt modelId="{16FAD383-1DA6-4A68-B525-F445CA1FA5DE}" type="parTrans" cxnId="{912529ED-D744-4111-8A26-E7B5C65D5E00}">
      <dgm:prSet/>
      <dgm:spPr/>
      <dgm:t>
        <a:bodyPr/>
        <a:lstStyle/>
        <a:p>
          <a:endParaRPr lang="es-ES"/>
        </a:p>
      </dgm:t>
    </dgm:pt>
    <dgm:pt modelId="{20190B18-8043-4BF4-879E-32672913B9FD}" type="sibTrans" cxnId="{912529ED-D744-4111-8A26-E7B5C65D5E00}">
      <dgm:prSet/>
      <dgm:spPr/>
      <dgm:t>
        <a:bodyPr/>
        <a:lstStyle/>
        <a:p>
          <a:endParaRPr lang="es-ES"/>
        </a:p>
      </dgm:t>
    </dgm:pt>
    <dgm:pt modelId="{655FAB6C-565B-4BC4-B31D-894DEAE286E0}">
      <dgm:prSet custT="1"/>
      <dgm:spPr>
        <a:solidFill>
          <a:schemeClr val="accent6">
            <a:lumMod val="60000"/>
            <a:lumOff val="40000"/>
            <a:alpha val="90000"/>
          </a:schemeClr>
        </a:solidFill>
      </dgm:spPr>
      <dgm:t>
        <a:bodyPr/>
        <a:lstStyle/>
        <a:p>
          <a:r>
            <a:rPr lang="es-ES" sz="1200" b="0">
              <a:latin typeface="Comic Sans MS" panose="030F0702030302020204" pitchFamily="66" charset="0"/>
            </a:rPr>
            <a:t>Proliferación de centros de educación especial.</a:t>
          </a:r>
        </a:p>
      </dgm:t>
    </dgm:pt>
    <dgm:pt modelId="{DCE11C2E-5E1E-4645-A9DF-EC66DF95FF17}" type="parTrans" cxnId="{1381587D-D0C0-4D81-AF16-9756815970B2}">
      <dgm:prSet/>
      <dgm:spPr/>
      <dgm:t>
        <a:bodyPr/>
        <a:lstStyle/>
        <a:p>
          <a:endParaRPr lang="es-ES"/>
        </a:p>
      </dgm:t>
    </dgm:pt>
    <dgm:pt modelId="{CB51F9E3-5F81-4C5C-908F-3D2D3C828F22}" type="sibTrans" cxnId="{1381587D-D0C0-4D81-AF16-9756815970B2}">
      <dgm:prSet/>
      <dgm:spPr/>
      <dgm:t>
        <a:bodyPr/>
        <a:lstStyle/>
        <a:p>
          <a:endParaRPr lang="es-ES"/>
        </a:p>
      </dgm:t>
    </dgm:pt>
    <dgm:pt modelId="{84439D59-71FB-4DE4-B4C7-89512E59E14B}">
      <dgm:prSet/>
      <dgm:spPr/>
      <dgm:t>
        <a:bodyPr/>
        <a:lstStyle/>
        <a:p>
          <a:r>
            <a:rPr lang="es-ES"/>
            <a:t>1970</a:t>
          </a:r>
        </a:p>
      </dgm:t>
    </dgm:pt>
    <dgm:pt modelId="{8C8E67D7-F0E2-4B6E-B2B5-C8209A52159C}" type="parTrans" cxnId="{4EB07A00-67B0-4205-9377-3BB300274208}">
      <dgm:prSet/>
      <dgm:spPr/>
      <dgm:t>
        <a:bodyPr/>
        <a:lstStyle/>
        <a:p>
          <a:endParaRPr lang="es-ES"/>
        </a:p>
      </dgm:t>
    </dgm:pt>
    <dgm:pt modelId="{D35D68AD-62C6-4870-85E1-AD55426F8390}" type="sibTrans" cxnId="{4EB07A00-67B0-4205-9377-3BB300274208}">
      <dgm:prSet/>
      <dgm:spPr/>
      <dgm:t>
        <a:bodyPr/>
        <a:lstStyle/>
        <a:p>
          <a:endParaRPr lang="es-ES"/>
        </a:p>
      </dgm:t>
    </dgm:pt>
    <dgm:pt modelId="{33EB91C7-39C7-4521-9AE1-D7D72E37BEE4}">
      <dgm:prSet/>
      <dgm:spPr/>
      <dgm:t>
        <a:bodyPr/>
        <a:lstStyle/>
        <a:p>
          <a:r>
            <a:rPr lang="es-ES"/>
            <a:t>1975</a:t>
          </a:r>
        </a:p>
      </dgm:t>
    </dgm:pt>
    <dgm:pt modelId="{1989B7CB-2CE3-4C1D-AE36-484DF6264B03}" type="parTrans" cxnId="{BF9771EE-C207-4137-9F8B-A964F57B4BF5}">
      <dgm:prSet/>
      <dgm:spPr/>
      <dgm:t>
        <a:bodyPr/>
        <a:lstStyle/>
        <a:p>
          <a:endParaRPr lang="es-ES"/>
        </a:p>
      </dgm:t>
    </dgm:pt>
    <dgm:pt modelId="{069CBE0B-1370-4728-B8F7-E76BD173BA5C}" type="sibTrans" cxnId="{BF9771EE-C207-4137-9F8B-A964F57B4BF5}">
      <dgm:prSet/>
      <dgm:spPr/>
      <dgm:t>
        <a:bodyPr/>
        <a:lstStyle/>
        <a:p>
          <a:endParaRPr lang="es-ES"/>
        </a:p>
      </dgm:t>
    </dgm:pt>
    <dgm:pt modelId="{90A90B1B-0B24-4500-B5DC-D2766C66A3E2}">
      <dgm:prSet/>
      <dgm:spPr/>
      <dgm:t>
        <a:bodyPr/>
        <a:lstStyle/>
        <a:p>
          <a:r>
            <a:rPr lang="es-ES"/>
            <a:t>1978</a:t>
          </a:r>
        </a:p>
      </dgm:t>
    </dgm:pt>
    <dgm:pt modelId="{AE95527A-1886-4B10-9609-BB4ADFEF5CC6}" type="parTrans" cxnId="{7A81E45E-B97D-4AB0-8D96-D33795B7EA55}">
      <dgm:prSet/>
      <dgm:spPr/>
      <dgm:t>
        <a:bodyPr/>
        <a:lstStyle/>
        <a:p>
          <a:endParaRPr lang="es-ES"/>
        </a:p>
      </dgm:t>
    </dgm:pt>
    <dgm:pt modelId="{3EF58205-80EB-4E42-B846-C97F06C6CF30}" type="sibTrans" cxnId="{7A81E45E-B97D-4AB0-8D96-D33795B7EA55}">
      <dgm:prSet/>
      <dgm:spPr/>
      <dgm:t>
        <a:bodyPr/>
        <a:lstStyle/>
        <a:p>
          <a:endParaRPr lang="es-ES"/>
        </a:p>
      </dgm:t>
    </dgm:pt>
    <dgm:pt modelId="{10CAF7A3-431D-4EE4-9A68-77F4DC2F6502}">
      <dgm:prSet/>
      <dgm:spPr/>
      <dgm:t>
        <a:bodyPr/>
        <a:lstStyle/>
        <a:p>
          <a:r>
            <a:rPr lang="es-ES"/>
            <a:t>1982</a:t>
          </a:r>
        </a:p>
      </dgm:t>
    </dgm:pt>
    <dgm:pt modelId="{C5DEE128-45CB-4FA5-8831-F25D1791292F}" type="parTrans" cxnId="{CA2BAB65-C219-4472-83B0-AD1606F7B654}">
      <dgm:prSet/>
      <dgm:spPr/>
      <dgm:t>
        <a:bodyPr/>
        <a:lstStyle/>
        <a:p>
          <a:endParaRPr lang="es-ES"/>
        </a:p>
      </dgm:t>
    </dgm:pt>
    <dgm:pt modelId="{4401C116-961E-4DBB-A93E-293F77E2F5DC}" type="sibTrans" cxnId="{CA2BAB65-C219-4472-83B0-AD1606F7B654}">
      <dgm:prSet/>
      <dgm:spPr/>
      <dgm:t>
        <a:bodyPr/>
        <a:lstStyle/>
        <a:p>
          <a:endParaRPr lang="es-ES"/>
        </a:p>
      </dgm:t>
    </dgm:pt>
    <dgm:pt modelId="{C96CC39D-3A6E-49BF-B271-8B0415DABB8E}">
      <dgm:prSet custT="1"/>
      <dgm:spPr>
        <a:solidFill>
          <a:srgbClr val="92D050">
            <a:alpha val="90000"/>
          </a:srgbClr>
        </a:solidFill>
      </dgm:spPr>
      <dgm:t>
        <a:bodyPr/>
        <a:lstStyle/>
        <a:p>
          <a:r>
            <a:rPr lang="es-ES" sz="1200">
              <a:latin typeface="Comic Sans MS" panose="030F0702030302020204" pitchFamily="66" charset="0"/>
            </a:rPr>
            <a:t>ley general de educacion, hace legal el termino de educacion general.</a:t>
          </a:r>
        </a:p>
      </dgm:t>
    </dgm:pt>
    <dgm:pt modelId="{D48C9B28-220E-4FCB-986E-3AF2A40E09CC}" type="parTrans" cxnId="{445458E8-33EB-468F-8899-3B6A70BA27B0}">
      <dgm:prSet/>
      <dgm:spPr/>
      <dgm:t>
        <a:bodyPr/>
        <a:lstStyle/>
        <a:p>
          <a:endParaRPr lang="es-ES"/>
        </a:p>
      </dgm:t>
    </dgm:pt>
    <dgm:pt modelId="{1B3E0484-AE7F-43D4-83C9-ECB6534C810B}" type="sibTrans" cxnId="{445458E8-33EB-468F-8899-3B6A70BA27B0}">
      <dgm:prSet/>
      <dgm:spPr/>
      <dgm:t>
        <a:bodyPr/>
        <a:lstStyle/>
        <a:p>
          <a:endParaRPr lang="es-ES"/>
        </a:p>
      </dgm:t>
    </dgm:pt>
    <dgm:pt modelId="{611BA37B-97E1-43D1-88B1-2BC3A2529CEC}">
      <dgm:prSet custT="1"/>
      <dgm:spPr>
        <a:solidFill>
          <a:srgbClr val="99FF66">
            <a:alpha val="89804"/>
          </a:srgbClr>
        </a:solidFill>
      </dgm:spPr>
      <dgm:t>
        <a:bodyPr/>
        <a:lstStyle/>
        <a:p>
          <a:r>
            <a:rPr lang="es-ES" sz="1200">
              <a:latin typeface="Comic Sans MS" panose="030F0702030302020204" pitchFamily="66" charset="0"/>
            </a:rPr>
            <a:t>se crea el instituto nacional de educacion especial, dependiente del ministerio de educacion.</a:t>
          </a:r>
        </a:p>
      </dgm:t>
    </dgm:pt>
    <dgm:pt modelId="{E2A74A7C-F75C-4819-B35B-91670FFC6D00}" type="parTrans" cxnId="{1E81961D-A65B-457A-9882-0B84D663EC16}">
      <dgm:prSet/>
      <dgm:spPr/>
      <dgm:t>
        <a:bodyPr/>
        <a:lstStyle/>
        <a:p>
          <a:endParaRPr lang="es-ES"/>
        </a:p>
      </dgm:t>
    </dgm:pt>
    <dgm:pt modelId="{ACDD1FE5-8F92-4AFD-B43C-CCEE4DBC810B}" type="sibTrans" cxnId="{1E81961D-A65B-457A-9882-0B84D663EC16}">
      <dgm:prSet/>
      <dgm:spPr/>
      <dgm:t>
        <a:bodyPr/>
        <a:lstStyle/>
        <a:p>
          <a:endParaRPr lang="es-ES"/>
        </a:p>
      </dgm:t>
    </dgm:pt>
    <dgm:pt modelId="{8205BD82-E54A-4808-B839-74E3E55662DE}">
      <dgm:prSet custT="1"/>
      <dgm:spPr>
        <a:solidFill>
          <a:srgbClr val="CCFF99"/>
        </a:solidFill>
      </dgm:spPr>
      <dgm:t>
        <a:bodyPr/>
        <a:lstStyle/>
        <a:p>
          <a:r>
            <a:rPr lang="es-ES" sz="1200">
              <a:latin typeface="Comic Sans MS" panose="030F0702030302020204" pitchFamily="66" charset="0"/>
            </a:rPr>
            <a:t>la constitucion española establece en su articulo 49 la politica de prevencion, tratamiento, rehabilitacion e integracion de los disminnuidos fisicos, sensoriales y psiquicos.</a:t>
          </a:r>
        </a:p>
      </dgm:t>
    </dgm:pt>
    <dgm:pt modelId="{4FB9D077-DDE0-403B-83BE-7C95E161204A}" type="parTrans" cxnId="{8F5010DA-777B-4961-8A11-54DD610401FE}">
      <dgm:prSet/>
      <dgm:spPr/>
      <dgm:t>
        <a:bodyPr/>
        <a:lstStyle/>
        <a:p>
          <a:endParaRPr lang="es-ES"/>
        </a:p>
      </dgm:t>
    </dgm:pt>
    <dgm:pt modelId="{266667E0-EF34-46C0-BAEF-1F55E775D848}" type="sibTrans" cxnId="{8F5010DA-777B-4961-8A11-54DD610401FE}">
      <dgm:prSet/>
      <dgm:spPr/>
      <dgm:t>
        <a:bodyPr/>
        <a:lstStyle/>
        <a:p>
          <a:endParaRPr lang="es-ES"/>
        </a:p>
      </dgm:t>
    </dgm:pt>
    <dgm:pt modelId="{3A6B174B-43E7-4552-B905-29203FE505A9}">
      <dgm:prSet custT="1"/>
      <dgm:spPr>
        <a:solidFill>
          <a:schemeClr val="accent6">
            <a:lumMod val="60000"/>
            <a:lumOff val="40000"/>
            <a:alpha val="90000"/>
          </a:schemeClr>
        </a:solidFill>
      </dgm:spPr>
      <dgm:t>
        <a:bodyPr/>
        <a:lstStyle/>
        <a:p>
          <a:r>
            <a:rPr lang="es-ES" sz="1200">
              <a:latin typeface="Comic Sans MS" panose="030F0702030302020204" pitchFamily="66" charset="0"/>
            </a:rPr>
            <a:t>ley de integracion del minusvalido en la educacion (normalizacion, sectorizacion e integracion).</a:t>
          </a:r>
        </a:p>
      </dgm:t>
    </dgm:pt>
    <dgm:pt modelId="{C712976B-9A34-4A65-8682-57B80E9B9E32}" type="parTrans" cxnId="{2825F60D-DAB7-4BBA-9028-84AA01D091D8}">
      <dgm:prSet/>
      <dgm:spPr/>
      <dgm:t>
        <a:bodyPr/>
        <a:lstStyle/>
        <a:p>
          <a:endParaRPr lang="es-ES"/>
        </a:p>
      </dgm:t>
    </dgm:pt>
    <dgm:pt modelId="{163846E6-236B-42EE-A51F-BE2356E23370}" type="sibTrans" cxnId="{2825F60D-DAB7-4BBA-9028-84AA01D091D8}">
      <dgm:prSet/>
      <dgm:spPr/>
      <dgm:t>
        <a:bodyPr/>
        <a:lstStyle/>
        <a:p>
          <a:endParaRPr lang="es-ES"/>
        </a:p>
      </dgm:t>
    </dgm:pt>
    <dgm:pt modelId="{31E1D3D4-D530-41B0-8EE4-903B52F29432}">
      <dgm:prSet/>
      <dgm:spPr/>
      <dgm:t>
        <a:bodyPr/>
        <a:lstStyle/>
        <a:p>
          <a:r>
            <a:rPr lang="es-ES"/>
            <a:t>1985</a:t>
          </a:r>
        </a:p>
      </dgm:t>
    </dgm:pt>
    <dgm:pt modelId="{4785DA5E-28D2-4F07-BBD4-5937F747289A}" type="parTrans" cxnId="{A3DCB82A-2CDF-45E3-A0B9-A5622EE9DB8D}">
      <dgm:prSet/>
      <dgm:spPr/>
      <dgm:t>
        <a:bodyPr/>
        <a:lstStyle/>
        <a:p>
          <a:endParaRPr lang="es-ES"/>
        </a:p>
      </dgm:t>
    </dgm:pt>
    <dgm:pt modelId="{511B7045-3D1E-46AA-845D-CE4A8175CEB0}" type="sibTrans" cxnId="{A3DCB82A-2CDF-45E3-A0B9-A5622EE9DB8D}">
      <dgm:prSet/>
      <dgm:spPr/>
      <dgm:t>
        <a:bodyPr/>
        <a:lstStyle/>
        <a:p>
          <a:endParaRPr lang="es-ES"/>
        </a:p>
      </dgm:t>
    </dgm:pt>
    <dgm:pt modelId="{311E3288-8518-439C-A3B8-E17D6002EC55}">
      <dgm:prSet custT="1"/>
      <dgm:spPr>
        <a:solidFill>
          <a:srgbClr val="00FFCC">
            <a:alpha val="89804"/>
          </a:srgbClr>
        </a:solidFill>
      </dgm:spPr>
      <dgm:t>
        <a:bodyPr/>
        <a:lstStyle/>
        <a:p>
          <a:r>
            <a:rPr lang="es-ES" sz="1200">
              <a:latin typeface="Comic Sans MS" panose="030F0702030302020204" pitchFamily="66" charset="0"/>
            </a:rPr>
            <a:t>el decreto real de ordenacion de la educacion es el comienzo experimental del programa de integracion.</a:t>
          </a:r>
        </a:p>
      </dgm:t>
    </dgm:pt>
    <dgm:pt modelId="{132F4DE7-43F6-4F48-AD6D-7D80F60606AB}" type="parTrans" cxnId="{FE327A3F-646A-4EB2-90A6-0904B846942E}">
      <dgm:prSet/>
      <dgm:spPr/>
      <dgm:t>
        <a:bodyPr/>
        <a:lstStyle/>
        <a:p>
          <a:endParaRPr lang="es-ES"/>
        </a:p>
      </dgm:t>
    </dgm:pt>
    <dgm:pt modelId="{F1F17801-FF4D-49EA-83E8-25AEED77C365}" type="sibTrans" cxnId="{FE327A3F-646A-4EB2-90A6-0904B846942E}">
      <dgm:prSet/>
      <dgm:spPr/>
      <dgm:t>
        <a:bodyPr/>
        <a:lstStyle/>
        <a:p>
          <a:endParaRPr lang="es-ES"/>
        </a:p>
      </dgm:t>
    </dgm:pt>
    <dgm:pt modelId="{1AB6DA29-FA34-430E-B8A0-8E2B1A94FAE8}">
      <dgm:prSet/>
      <dgm:spPr/>
      <dgm:t>
        <a:bodyPr/>
        <a:lstStyle/>
        <a:p>
          <a:r>
            <a:rPr lang="es-ES"/>
            <a:t>1986</a:t>
          </a:r>
        </a:p>
      </dgm:t>
    </dgm:pt>
    <dgm:pt modelId="{B337A4B1-DD47-4E6D-BDDF-58D81C71732A}" type="parTrans" cxnId="{AB4F9C78-3EE2-4EF8-8413-4C35A1ADADA6}">
      <dgm:prSet/>
      <dgm:spPr/>
      <dgm:t>
        <a:bodyPr/>
        <a:lstStyle/>
        <a:p>
          <a:endParaRPr lang="es-ES"/>
        </a:p>
      </dgm:t>
    </dgm:pt>
    <dgm:pt modelId="{82C7FAAA-2BE6-4463-A12E-625A0304D586}" type="sibTrans" cxnId="{AB4F9C78-3EE2-4EF8-8413-4C35A1ADADA6}">
      <dgm:prSet/>
      <dgm:spPr/>
      <dgm:t>
        <a:bodyPr/>
        <a:lstStyle/>
        <a:p>
          <a:endParaRPr lang="es-ES"/>
        </a:p>
      </dgm:t>
    </dgm:pt>
    <dgm:pt modelId="{792051C7-7647-42E6-881F-D421703A632B}">
      <dgm:prSet/>
      <dgm:spPr/>
      <dgm:t>
        <a:bodyPr/>
        <a:lstStyle/>
        <a:p>
          <a:r>
            <a:rPr lang="es-ES"/>
            <a:t>1990</a:t>
          </a:r>
        </a:p>
      </dgm:t>
    </dgm:pt>
    <dgm:pt modelId="{AC3D10CB-6009-4821-BF1B-101F21602953}" type="parTrans" cxnId="{F5E71238-4E87-4EC3-AAFB-8A285364A78F}">
      <dgm:prSet/>
      <dgm:spPr/>
      <dgm:t>
        <a:bodyPr/>
        <a:lstStyle/>
        <a:p>
          <a:endParaRPr lang="es-ES"/>
        </a:p>
      </dgm:t>
    </dgm:pt>
    <dgm:pt modelId="{2C99EF98-4FAE-411C-96F3-FC49241FE212}" type="sibTrans" cxnId="{F5E71238-4E87-4EC3-AAFB-8A285364A78F}">
      <dgm:prSet/>
      <dgm:spPr/>
      <dgm:t>
        <a:bodyPr/>
        <a:lstStyle/>
        <a:p>
          <a:endParaRPr lang="es-ES"/>
        </a:p>
      </dgm:t>
    </dgm:pt>
    <dgm:pt modelId="{ABBB69A0-1517-4DBF-8C5C-7A1F100A157B}">
      <dgm:prSet custT="1"/>
      <dgm:spPr>
        <a:solidFill>
          <a:schemeClr val="accent1">
            <a:lumMod val="60000"/>
            <a:lumOff val="40000"/>
            <a:alpha val="90000"/>
          </a:schemeClr>
        </a:solidFill>
      </dgm:spPr>
      <dgm:t>
        <a:bodyPr/>
        <a:lstStyle/>
        <a:p>
          <a:r>
            <a:rPr lang="es-ES" sz="1200">
              <a:latin typeface="Comic Sans MS" panose="030F0702030302020204" pitchFamily="66" charset="0"/>
            </a:rPr>
            <a:t>se crea el centro nacional de recursos para la educacion especial.</a:t>
          </a:r>
        </a:p>
      </dgm:t>
    </dgm:pt>
    <dgm:pt modelId="{41769852-C47C-46BC-8156-E28C76A311BD}" type="parTrans" cxnId="{4382D644-48F9-4F51-923A-F3F42A384E80}">
      <dgm:prSet/>
      <dgm:spPr/>
      <dgm:t>
        <a:bodyPr/>
        <a:lstStyle/>
        <a:p>
          <a:endParaRPr lang="es-ES"/>
        </a:p>
      </dgm:t>
    </dgm:pt>
    <dgm:pt modelId="{7D2F9109-967E-45B2-BFAD-813DCA7F0EED}" type="sibTrans" cxnId="{4382D644-48F9-4F51-923A-F3F42A384E80}">
      <dgm:prSet/>
      <dgm:spPr/>
      <dgm:t>
        <a:bodyPr/>
        <a:lstStyle/>
        <a:p>
          <a:endParaRPr lang="es-ES"/>
        </a:p>
      </dgm:t>
    </dgm:pt>
    <dgm:pt modelId="{D5D0DCF3-F4A2-4411-B7A1-F61BB807039E}">
      <dgm:prSet custT="1"/>
      <dgm:spPr>
        <a:solidFill>
          <a:schemeClr val="accent1">
            <a:lumMod val="40000"/>
            <a:lumOff val="60000"/>
            <a:alpha val="90000"/>
          </a:schemeClr>
        </a:solidFill>
      </dgm:spPr>
      <dgm:t>
        <a:bodyPr/>
        <a:lstStyle/>
        <a:p>
          <a:r>
            <a:rPr lang="es-ES" sz="1200" b="0">
              <a:latin typeface="Comic Sans MS" panose="030F0702030302020204" pitchFamily="66" charset="0"/>
            </a:rPr>
            <a:t>aparece el concepto de necesidades educativas especiales</a:t>
          </a:r>
        </a:p>
      </dgm:t>
    </dgm:pt>
    <dgm:pt modelId="{4ED97A79-6457-4629-B276-79885A675063}" type="parTrans" cxnId="{C39C23B2-72F3-4608-9AEC-DBFE634773FC}">
      <dgm:prSet/>
      <dgm:spPr/>
      <dgm:t>
        <a:bodyPr/>
        <a:lstStyle/>
        <a:p>
          <a:endParaRPr lang="es-ES"/>
        </a:p>
      </dgm:t>
    </dgm:pt>
    <dgm:pt modelId="{EE7A2DE0-B7A2-439C-B251-9F6BF84AA913}" type="sibTrans" cxnId="{C39C23B2-72F3-4608-9AEC-DBFE634773FC}">
      <dgm:prSet/>
      <dgm:spPr/>
      <dgm:t>
        <a:bodyPr/>
        <a:lstStyle/>
        <a:p>
          <a:endParaRPr lang="es-ES"/>
        </a:p>
      </dgm:t>
    </dgm:pt>
    <dgm:pt modelId="{7B27C1EB-EA4B-4B9D-81D8-A0F361F24F85}">
      <dgm:prSet/>
      <dgm:spPr/>
      <dgm:t>
        <a:bodyPr/>
        <a:lstStyle/>
        <a:p>
          <a:r>
            <a:rPr lang="es-ES"/>
            <a:t>1995</a:t>
          </a:r>
        </a:p>
      </dgm:t>
    </dgm:pt>
    <dgm:pt modelId="{29112191-3E9C-465D-B4F3-CE572BFB1CEC}" type="parTrans" cxnId="{65557D7D-1EFB-455C-BC1B-2FE15569A8D4}">
      <dgm:prSet/>
      <dgm:spPr/>
      <dgm:t>
        <a:bodyPr/>
        <a:lstStyle/>
        <a:p>
          <a:endParaRPr lang="es-ES"/>
        </a:p>
      </dgm:t>
    </dgm:pt>
    <dgm:pt modelId="{E53E5D18-B13A-4C18-8D50-A52F07EEFB2F}" type="sibTrans" cxnId="{65557D7D-1EFB-455C-BC1B-2FE15569A8D4}">
      <dgm:prSet/>
      <dgm:spPr/>
      <dgm:t>
        <a:bodyPr/>
        <a:lstStyle/>
        <a:p>
          <a:endParaRPr lang="es-ES"/>
        </a:p>
      </dgm:t>
    </dgm:pt>
    <dgm:pt modelId="{D6E8DB14-0D75-4591-AE67-AB00C5B86993}">
      <dgm:prSet custT="1"/>
      <dgm:spPr>
        <a:solidFill>
          <a:schemeClr val="accent2">
            <a:lumMod val="40000"/>
            <a:lumOff val="60000"/>
            <a:alpha val="90000"/>
          </a:schemeClr>
        </a:solidFill>
      </dgm:spPr>
      <dgm:t>
        <a:bodyPr/>
        <a:lstStyle/>
        <a:p>
          <a:r>
            <a:rPr lang="es-ES" sz="1200" dirty="0">
              <a:latin typeface="Comic Sans MS" panose="030F0702030302020204" pitchFamily="66" charset="0"/>
            </a:rPr>
            <a:t>el real decreto </a:t>
          </a:r>
          <a:r>
            <a:rPr lang="es-ES" sz="1200" dirty="0" smtClean="0">
              <a:latin typeface="Comic Sans MS" panose="030F0702030302020204" pitchFamily="66" charset="0"/>
            </a:rPr>
            <a:t>propondrá </a:t>
          </a:r>
          <a:r>
            <a:rPr lang="es-ES" sz="1200" dirty="0">
              <a:latin typeface="Comic Sans MS" panose="030F0702030302020204" pitchFamily="66" charset="0"/>
            </a:rPr>
            <a:t>la </a:t>
          </a:r>
          <a:r>
            <a:rPr lang="es-ES" sz="1200" dirty="0" smtClean="0">
              <a:latin typeface="Comic Sans MS" panose="030F0702030302020204" pitchFamily="66" charset="0"/>
            </a:rPr>
            <a:t>escolarización </a:t>
          </a:r>
          <a:r>
            <a:rPr lang="es-ES" sz="1200" dirty="0">
              <a:latin typeface="Comic Sans MS" panose="030F0702030302020204" pitchFamily="66" charset="0"/>
            </a:rPr>
            <a:t>en los centros de </a:t>
          </a:r>
          <a:r>
            <a:rPr lang="es-ES" sz="1200" dirty="0" smtClean="0">
              <a:latin typeface="Comic Sans MS" panose="030F0702030302020204" pitchFamily="66" charset="0"/>
            </a:rPr>
            <a:t>escolarización </a:t>
          </a:r>
          <a:r>
            <a:rPr lang="es-ES" sz="1200" dirty="0">
              <a:latin typeface="Comic Sans MS" panose="030F0702030302020204" pitchFamily="66" charset="0"/>
            </a:rPr>
            <a:t>en los centros de </a:t>
          </a:r>
          <a:r>
            <a:rPr lang="es-ES" sz="1200" dirty="0" smtClean="0">
              <a:latin typeface="Comic Sans MS" panose="030F0702030302020204" pitchFamily="66" charset="0"/>
            </a:rPr>
            <a:t>educación </a:t>
          </a:r>
          <a:r>
            <a:rPr lang="es-ES" sz="1200" dirty="0">
              <a:latin typeface="Comic Sans MS" panose="030F0702030302020204" pitchFamily="66" charset="0"/>
            </a:rPr>
            <a:t>especial a los alumnos con necesidades educativas especiales asociadas a discapacidades </a:t>
          </a:r>
          <a:r>
            <a:rPr lang="es-ES" sz="1200" dirty="0" smtClean="0">
              <a:latin typeface="Comic Sans MS" panose="030F0702030302020204" pitchFamily="66" charset="0"/>
            </a:rPr>
            <a:t>psíquicas, </a:t>
          </a:r>
          <a:r>
            <a:rPr lang="es-ES" sz="1200" dirty="0">
              <a:latin typeface="Comic Sans MS" panose="030F0702030302020204" pitchFamily="66" charset="0"/>
            </a:rPr>
            <a:t>sensoriales o motoras </a:t>
          </a:r>
        </a:p>
      </dgm:t>
    </dgm:pt>
    <dgm:pt modelId="{3D086688-6917-458F-8DB3-26143AB6A779}" type="parTrans" cxnId="{4AE5E322-6FCA-4DFA-9CCC-CE62AC7F2237}">
      <dgm:prSet/>
      <dgm:spPr/>
      <dgm:t>
        <a:bodyPr/>
        <a:lstStyle/>
        <a:p>
          <a:endParaRPr lang="es-ES"/>
        </a:p>
      </dgm:t>
    </dgm:pt>
    <dgm:pt modelId="{62A3C6C3-C362-4FB1-95BE-C023E7ED4A3C}" type="sibTrans" cxnId="{4AE5E322-6FCA-4DFA-9CCC-CE62AC7F2237}">
      <dgm:prSet/>
      <dgm:spPr/>
      <dgm:t>
        <a:bodyPr/>
        <a:lstStyle/>
        <a:p>
          <a:endParaRPr lang="es-ES"/>
        </a:p>
      </dgm:t>
    </dgm:pt>
    <dgm:pt modelId="{ECC8F6EC-7E8B-4108-B10C-505E893F4459}" type="pres">
      <dgm:prSet presAssocID="{B6ABDC70-94B8-4F90-B491-37606879155A}" presName="linearFlow" presStyleCnt="0">
        <dgm:presLayoutVars>
          <dgm:dir/>
          <dgm:animLvl val="lvl"/>
          <dgm:resizeHandles val="exact"/>
        </dgm:presLayoutVars>
      </dgm:prSet>
      <dgm:spPr/>
      <dgm:t>
        <a:bodyPr/>
        <a:lstStyle/>
        <a:p>
          <a:endParaRPr lang="es-CO"/>
        </a:p>
      </dgm:t>
    </dgm:pt>
    <dgm:pt modelId="{86898E57-0E07-46D3-A943-EF26B072900E}" type="pres">
      <dgm:prSet presAssocID="{784E23D5-C7AA-43A1-A990-9BB68A658093}" presName="composite" presStyleCnt="0"/>
      <dgm:spPr/>
    </dgm:pt>
    <dgm:pt modelId="{8628E25D-58E9-49BF-ACA3-94F0E494E27B}" type="pres">
      <dgm:prSet presAssocID="{784E23D5-C7AA-43A1-A990-9BB68A658093}" presName="parentText" presStyleLbl="alignNode1" presStyleIdx="0" presStyleCnt="9" custLinFactNeighborX="4533" custLinFactNeighborY="-1058">
        <dgm:presLayoutVars>
          <dgm:chMax val="1"/>
          <dgm:bulletEnabled val="1"/>
        </dgm:presLayoutVars>
      </dgm:prSet>
      <dgm:spPr/>
      <dgm:t>
        <a:bodyPr/>
        <a:lstStyle/>
        <a:p>
          <a:endParaRPr lang="es-ES"/>
        </a:p>
      </dgm:t>
    </dgm:pt>
    <dgm:pt modelId="{017AB3EC-CD3B-46BB-A3A3-8E1150AF6C6A}" type="pres">
      <dgm:prSet presAssocID="{784E23D5-C7AA-43A1-A990-9BB68A658093}" presName="descendantText" presStyleLbl="alignAcc1" presStyleIdx="0" presStyleCnt="9">
        <dgm:presLayoutVars>
          <dgm:bulletEnabled val="1"/>
        </dgm:presLayoutVars>
      </dgm:prSet>
      <dgm:spPr/>
      <dgm:t>
        <a:bodyPr/>
        <a:lstStyle/>
        <a:p>
          <a:endParaRPr lang="es-ES"/>
        </a:p>
      </dgm:t>
    </dgm:pt>
    <dgm:pt modelId="{FD690698-6DCF-48D1-B045-AB58AE9E06EE}" type="pres">
      <dgm:prSet presAssocID="{20190B18-8043-4BF4-879E-32672913B9FD}" presName="sp" presStyleCnt="0"/>
      <dgm:spPr/>
    </dgm:pt>
    <dgm:pt modelId="{782BD31F-69DC-4E50-A9FC-F106FE404166}" type="pres">
      <dgm:prSet presAssocID="{84439D59-71FB-4DE4-B4C7-89512E59E14B}" presName="composite" presStyleCnt="0"/>
      <dgm:spPr/>
    </dgm:pt>
    <dgm:pt modelId="{4F8C21C2-30DC-4E54-930D-52185C041029}" type="pres">
      <dgm:prSet presAssocID="{84439D59-71FB-4DE4-B4C7-89512E59E14B}" presName="parentText" presStyleLbl="alignNode1" presStyleIdx="1" presStyleCnt="9">
        <dgm:presLayoutVars>
          <dgm:chMax val="1"/>
          <dgm:bulletEnabled val="1"/>
        </dgm:presLayoutVars>
      </dgm:prSet>
      <dgm:spPr/>
      <dgm:t>
        <a:bodyPr/>
        <a:lstStyle/>
        <a:p>
          <a:endParaRPr lang="es-CO"/>
        </a:p>
      </dgm:t>
    </dgm:pt>
    <dgm:pt modelId="{2A7A724D-7F87-4C3E-B28E-E2878D33C9B2}" type="pres">
      <dgm:prSet presAssocID="{84439D59-71FB-4DE4-B4C7-89512E59E14B}" presName="descendantText" presStyleLbl="alignAcc1" presStyleIdx="1" presStyleCnt="9">
        <dgm:presLayoutVars>
          <dgm:bulletEnabled val="1"/>
        </dgm:presLayoutVars>
      </dgm:prSet>
      <dgm:spPr/>
      <dgm:t>
        <a:bodyPr/>
        <a:lstStyle/>
        <a:p>
          <a:endParaRPr lang="es-ES"/>
        </a:p>
      </dgm:t>
    </dgm:pt>
    <dgm:pt modelId="{61CEC769-5BAB-4F8E-9B55-92EA79EF00A0}" type="pres">
      <dgm:prSet presAssocID="{D35D68AD-62C6-4870-85E1-AD55426F8390}" presName="sp" presStyleCnt="0"/>
      <dgm:spPr/>
    </dgm:pt>
    <dgm:pt modelId="{8618AD95-402F-4E6F-984C-0B0F856EF5AF}" type="pres">
      <dgm:prSet presAssocID="{33EB91C7-39C7-4521-9AE1-D7D72E37BEE4}" presName="composite" presStyleCnt="0"/>
      <dgm:spPr/>
    </dgm:pt>
    <dgm:pt modelId="{67B1B794-F777-4598-9B7B-227BC780393E}" type="pres">
      <dgm:prSet presAssocID="{33EB91C7-39C7-4521-9AE1-D7D72E37BEE4}" presName="parentText" presStyleLbl="alignNode1" presStyleIdx="2" presStyleCnt="9">
        <dgm:presLayoutVars>
          <dgm:chMax val="1"/>
          <dgm:bulletEnabled val="1"/>
        </dgm:presLayoutVars>
      </dgm:prSet>
      <dgm:spPr/>
      <dgm:t>
        <a:bodyPr/>
        <a:lstStyle/>
        <a:p>
          <a:endParaRPr lang="es-CO"/>
        </a:p>
      </dgm:t>
    </dgm:pt>
    <dgm:pt modelId="{5E92318F-2703-4746-A6A4-A3950A2DF41A}" type="pres">
      <dgm:prSet presAssocID="{33EB91C7-39C7-4521-9AE1-D7D72E37BEE4}" presName="descendantText" presStyleLbl="alignAcc1" presStyleIdx="2" presStyleCnt="9">
        <dgm:presLayoutVars>
          <dgm:bulletEnabled val="1"/>
        </dgm:presLayoutVars>
      </dgm:prSet>
      <dgm:spPr/>
      <dgm:t>
        <a:bodyPr/>
        <a:lstStyle/>
        <a:p>
          <a:endParaRPr lang="es-ES"/>
        </a:p>
      </dgm:t>
    </dgm:pt>
    <dgm:pt modelId="{F5F0128C-ED6F-4439-AA5B-B17EC043E145}" type="pres">
      <dgm:prSet presAssocID="{069CBE0B-1370-4728-B8F7-E76BD173BA5C}" presName="sp" presStyleCnt="0"/>
      <dgm:spPr/>
    </dgm:pt>
    <dgm:pt modelId="{81FEAF15-997C-4445-8C03-CFF53B78779B}" type="pres">
      <dgm:prSet presAssocID="{90A90B1B-0B24-4500-B5DC-D2766C66A3E2}" presName="composite" presStyleCnt="0"/>
      <dgm:spPr/>
    </dgm:pt>
    <dgm:pt modelId="{EA34AFB1-F00A-40D3-9066-A40E4B834612}" type="pres">
      <dgm:prSet presAssocID="{90A90B1B-0B24-4500-B5DC-D2766C66A3E2}" presName="parentText" presStyleLbl="alignNode1" presStyleIdx="3" presStyleCnt="9">
        <dgm:presLayoutVars>
          <dgm:chMax val="1"/>
          <dgm:bulletEnabled val="1"/>
        </dgm:presLayoutVars>
      </dgm:prSet>
      <dgm:spPr/>
      <dgm:t>
        <a:bodyPr/>
        <a:lstStyle/>
        <a:p>
          <a:endParaRPr lang="es-CO"/>
        </a:p>
      </dgm:t>
    </dgm:pt>
    <dgm:pt modelId="{77B01325-106A-4F33-9C40-F92880F8C9E7}" type="pres">
      <dgm:prSet presAssocID="{90A90B1B-0B24-4500-B5DC-D2766C66A3E2}" presName="descendantText" presStyleLbl="alignAcc1" presStyleIdx="3" presStyleCnt="9" custScaleY="158700">
        <dgm:presLayoutVars>
          <dgm:bulletEnabled val="1"/>
        </dgm:presLayoutVars>
      </dgm:prSet>
      <dgm:spPr/>
      <dgm:t>
        <a:bodyPr/>
        <a:lstStyle/>
        <a:p>
          <a:endParaRPr lang="es-ES"/>
        </a:p>
      </dgm:t>
    </dgm:pt>
    <dgm:pt modelId="{92D661DB-EFB7-4965-88D7-A4AD37FE430C}" type="pres">
      <dgm:prSet presAssocID="{3EF58205-80EB-4E42-B846-C97F06C6CF30}" presName="sp" presStyleCnt="0"/>
      <dgm:spPr/>
    </dgm:pt>
    <dgm:pt modelId="{A7F40123-3161-49CE-9D38-B089E435F1CF}" type="pres">
      <dgm:prSet presAssocID="{10CAF7A3-431D-4EE4-9A68-77F4DC2F6502}" presName="composite" presStyleCnt="0"/>
      <dgm:spPr/>
    </dgm:pt>
    <dgm:pt modelId="{03E57F75-C2A3-4215-96FE-5F519875F386}" type="pres">
      <dgm:prSet presAssocID="{10CAF7A3-431D-4EE4-9A68-77F4DC2F6502}" presName="parentText" presStyleLbl="alignNode1" presStyleIdx="4" presStyleCnt="9">
        <dgm:presLayoutVars>
          <dgm:chMax val="1"/>
          <dgm:bulletEnabled val="1"/>
        </dgm:presLayoutVars>
      </dgm:prSet>
      <dgm:spPr/>
      <dgm:t>
        <a:bodyPr/>
        <a:lstStyle/>
        <a:p>
          <a:endParaRPr lang="es-ES"/>
        </a:p>
      </dgm:t>
    </dgm:pt>
    <dgm:pt modelId="{6D2FDF32-386D-4F09-B72F-08F91134A256}" type="pres">
      <dgm:prSet presAssocID="{10CAF7A3-431D-4EE4-9A68-77F4DC2F6502}" presName="descendantText" presStyleLbl="alignAcc1" presStyleIdx="4" presStyleCnt="9">
        <dgm:presLayoutVars>
          <dgm:bulletEnabled val="1"/>
        </dgm:presLayoutVars>
      </dgm:prSet>
      <dgm:spPr/>
      <dgm:t>
        <a:bodyPr/>
        <a:lstStyle/>
        <a:p>
          <a:endParaRPr lang="es-ES"/>
        </a:p>
      </dgm:t>
    </dgm:pt>
    <dgm:pt modelId="{721E7832-2054-4B8C-85E6-22E90FF6D7C9}" type="pres">
      <dgm:prSet presAssocID="{4401C116-961E-4DBB-A93E-293F77E2F5DC}" presName="sp" presStyleCnt="0"/>
      <dgm:spPr/>
    </dgm:pt>
    <dgm:pt modelId="{A2B1BDA4-E20E-4F04-BBB6-119567292D74}" type="pres">
      <dgm:prSet presAssocID="{31E1D3D4-D530-41B0-8EE4-903B52F29432}" presName="composite" presStyleCnt="0"/>
      <dgm:spPr/>
    </dgm:pt>
    <dgm:pt modelId="{C768B82D-7D07-4E14-BC72-21B3BF13D863}" type="pres">
      <dgm:prSet presAssocID="{31E1D3D4-D530-41B0-8EE4-903B52F29432}" presName="parentText" presStyleLbl="alignNode1" presStyleIdx="5" presStyleCnt="9">
        <dgm:presLayoutVars>
          <dgm:chMax val="1"/>
          <dgm:bulletEnabled val="1"/>
        </dgm:presLayoutVars>
      </dgm:prSet>
      <dgm:spPr/>
      <dgm:t>
        <a:bodyPr/>
        <a:lstStyle/>
        <a:p>
          <a:endParaRPr lang="es-CO"/>
        </a:p>
      </dgm:t>
    </dgm:pt>
    <dgm:pt modelId="{41D169D7-1518-4550-9E3E-A5205134E2BF}" type="pres">
      <dgm:prSet presAssocID="{31E1D3D4-D530-41B0-8EE4-903B52F29432}" presName="descendantText" presStyleLbl="alignAcc1" presStyleIdx="5" presStyleCnt="9">
        <dgm:presLayoutVars>
          <dgm:bulletEnabled val="1"/>
        </dgm:presLayoutVars>
      </dgm:prSet>
      <dgm:spPr/>
      <dgm:t>
        <a:bodyPr/>
        <a:lstStyle/>
        <a:p>
          <a:endParaRPr lang="es-ES"/>
        </a:p>
      </dgm:t>
    </dgm:pt>
    <dgm:pt modelId="{AD39AA0A-11A7-49DA-9BC5-7FE54542E1A9}" type="pres">
      <dgm:prSet presAssocID="{511B7045-3D1E-46AA-845D-CE4A8175CEB0}" presName="sp" presStyleCnt="0"/>
      <dgm:spPr/>
    </dgm:pt>
    <dgm:pt modelId="{9B77D820-20E5-46B6-9815-7F1A2A352D71}" type="pres">
      <dgm:prSet presAssocID="{1AB6DA29-FA34-430E-B8A0-8E2B1A94FAE8}" presName="composite" presStyleCnt="0"/>
      <dgm:spPr/>
    </dgm:pt>
    <dgm:pt modelId="{890B6329-97B7-4CD1-BB64-AA56529CBFE5}" type="pres">
      <dgm:prSet presAssocID="{1AB6DA29-FA34-430E-B8A0-8E2B1A94FAE8}" presName="parentText" presStyleLbl="alignNode1" presStyleIdx="6" presStyleCnt="9">
        <dgm:presLayoutVars>
          <dgm:chMax val="1"/>
          <dgm:bulletEnabled val="1"/>
        </dgm:presLayoutVars>
      </dgm:prSet>
      <dgm:spPr/>
      <dgm:t>
        <a:bodyPr/>
        <a:lstStyle/>
        <a:p>
          <a:endParaRPr lang="es-CO"/>
        </a:p>
      </dgm:t>
    </dgm:pt>
    <dgm:pt modelId="{942AF349-3C16-44D3-B23B-27E9192F035A}" type="pres">
      <dgm:prSet presAssocID="{1AB6DA29-FA34-430E-B8A0-8E2B1A94FAE8}" presName="descendantText" presStyleLbl="alignAcc1" presStyleIdx="6" presStyleCnt="9">
        <dgm:presLayoutVars>
          <dgm:bulletEnabled val="1"/>
        </dgm:presLayoutVars>
      </dgm:prSet>
      <dgm:spPr/>
      <dgm:t>
        <a:bodyPr/>
        <a:lstStyle/>
        <a:p>
          <a:endParaRPr lang="es-ES"/>
        </a:p>
      </dgm:t>
    </dgm:pt>
    <dgm:pt modelId="{F6D528EC-FAAA-4CD9-A71E-76FEA75ECBBE}" type="pres">
      <dgm:prSet presAssocID="{82C7FAAA-2BE6-4463-A12E-625A0304D586}" presName="sp" presStyleCnt="0"/>
      <dgm:spPr/>
    </dgm:pt>
    <dgm:pt modelId="{E72D40BE-660E-4014-AF2B-568694CE62B2}" type="pres">
      <dgm:prSet presAssocID="{792051C7-7647-42E6-881F-D421703A632B}" presName="composite" presStyleCnt="0"/>
      <dgm:spPr/>
    </dgm:pt>
    <dgm:pt modelId="{6B872C62-2543-426C-BDF5-08BC0B02559C}" type="pres">
      <dgm:prSet presAssocID="{792051C7-7647-42E6-881F-D421703A632B}" presName="parentText" presStyleLbl="alignNode1" presStyleIdx="7" presStyleCnt="9">
        <dgm:presLayoutVars>
          <dgm:chMax val="1"/>
          <dgm:bulletEnabled val="1"/>
        </dgm:presLayoutVars>
      </dgm:prSet>
      <dgm:spPr/>
      <dgm:t>
        <a:bodyPr/>
        <a:lstStyle/>
        <a:p>
          <a:endParaRPr lang="es-CO"/>
        </a:p>
      </dgm:t>
    </dgm:pt>
    <dgm:pt modelId="{85FE5FA0-4E9B-4F0D-BA43-DBE93066CF26}" type="pres">
      <dgm:prSet presAssocID="{792051C7-7647-42E6-881F-D421703A632B}" presName="descendantText" presStyleLbl="alignAcc1" presStyleIdx="7" presStyleCnt="9">
        <dgm:presLayoutVars>
          <dgm:bulletEnabled val="1"/>
        </dgm:presLayoutVars>
      </dgm:prSet>
      <dgm:spPr/>
      <dgm:t>
        <a:bodyPr/>
        <a:lstStyle/>
        <a:p>
          <a:endParaRPr lang="es-CO"/>
        </a:p>
      </dgm:t>
    </dgm:pt>
    <dgm:pt modelId="{DA09EC81-F76B-4E5F-9158-03B532731F61}" type="pres">
      <dgm:prSet presAssocID="{2C99EF98-4FAE-411C-96F3-FC49241FE212}" presName="sp" presStyleCnt="0"/>
      <dgm:spPr/>
    </dgm:pt>
    <dgm:pt modelId="{91868BDC-9D9F-4A2E-9720-4B5D3072A947}" type="pres">
      <dgm:prSet presAssocID="{7B27C1EB-EA4B-4B9D-81D8-A0F361F24F85}" presName="composite" presStyleCnt="0"/>
      <dgm:spPr/>
    </dgm:pt>
    <dgm:pt modelId="{CA44F0B9-CD6F-4C24-93C0-8386F6E653B8}" type="pres">
      <dgm:prSet presAssocID="{7B27C1EB-EA4B-4B9D-81D8-A0F361F24F85}" presName="parentText" presStyleLbl="alignNode1" presStyleIdx="8" presStyleCnt="9">
        <dgm:presLayoutVars>
          <dgm:chMax val="1"/>
          <dgm:bulletEnabled val="1"/>
        </dgm:presLayoutVars>
      </dgm:prSet>
      <dgm:spPr/>
      <dgm:t>
        <a:bodyPr/>
        <a:lstStyle/>
        <a:p>
          <a:endParaRPr lang="es-CO"/>
        </a:p>
      </dgm:t>
    </dgm:pt>
    <dgm:pt modelId="{BB1A0212-39A0-4C09-B771-4479E42656A8}" type="pres">
      <dgm:prSet presAssocID="{7B27C1EB-EA4B-4B9D-81D8-A0F361F24F85}" presName="descendantText" presStyleLbl="alignAcc1" presStyleIdx="8" presStyleCnt="9" custScaleY="196663">
        <dgm:presLayoutVars>
          <dgm:bulletEnabled val="1"/>
        </dgm:presLayoutVars>
      </dgm:prSet>
      <dgm:spPr/>
      <dgm:t>
        <a:bodyPr/>
        <a:lstStyle/>
        <a:p>
          <a:endParaRPr lang="es-ES"/>
        </a:p>
      </dgm:t>
    </dgm:pt>
  </dgm:ptLst>
  <dgm:cxnLst>
    <dgm:cxn modelId="{1C302972-3435-4352-ADFB-8F0FB6B83023}" type="presOf" srcId="{311E3288-8518-439C-A3B8-E17D6002EC55}" destId="{41D169D7-1518-4550-9E3E-A5205134E2BF}" srcOrd="0" destOrd="0" presId="urn:microsoft.com/office/officeart/2005/8/layout/chevron2"/>
    <dgm:cxn modelId="{8F5010DA-777B-4961-8A11-54DD610401FE}" srcId="{90A90B1B-0B24-4500-B5DC-D2766C66A3E2}" destId="{8205BD82-E54A-4808-B839-74E3E55662DE}" srcOrd="0" destOrd="0" parTransId="{4FB9D077-DDE0-403B-83BE-7C95E161204A}" sibTransId="{266667E0-EF34-46C0-BAEF-1F55E775D848}"/>
    <dgm:cxn modelId="{CA2BAB65-C219-4472-83B0-AD1606F7B654}" srcId="{B6ABDC70-94B8-4F90-B491-37606879155A}" destId="{10CAF7A3-431D-4EE4-9A68-77F4DC2F6502}" srcOrd="4" destOrd="0" parTransId="{C5DEE128-45CB-4FA5-8831-F25D1791292F}" sibTransId="{4401C116-961E-4DBB-A93E-293F77E2F5DC}"/>
    <dgm:cxn modelId="{AB4F9C78-3EE2-4EF8-8413-4C35A1ADADA6}" srcId="{B6ABDC70-94B8-4F90-B491-37606879155A}" destId="{1AB6DA29-FA34-430E-B8A0-8E2B1A94FAE8}" srcOrd="6" destOrd="0" parTransId="{B337A4B1-DD47-4E6D-BDDF-58D81C71732A}" sibTransId="{82C7FAAA-2BE6-4463-A12E-625A0304D586}"/>
    <dgm:cxn modelId="{65557D7D-1EFB-455C-BC1B-2FE15569A8D4}" srcId="{B6ABDC70-94B8-4F90-B491-37606879155A}" destId="{7B27C1EB-EA4B-4B9D-81D8-A0F361F24F85}" srcOrd="8" destOrd="0" parTransId="{29112191-3E9C-465D-B4F3-CE572BFB1CEC}" sibTransId="{E53E5D18-B13A-4C18-8D50-A52F07EEFB2F}"/>
    <dgm:cxn modelId="{6657B704-0AAD-4C20-AFB9-189077557639}" type="presOf" srcId="{3A6B174B-43E7-4552-B905-29203FE505A9}" destId="{6D2FDF32-386D-4F09-B72F-08F91134A256}" srcOrd="0" destOrd="0" presId="urn:microsoft.com/office/officeart/2005/8/layout/chevron2"/>
    <dgm:cxn modelId="{2825F60D-DAB7-4BBA-9028-84AA01D091D8}" srcId="{10CAF7A3-431D-4EE4-9A68-77F4DC2F6502}" destId="{3A6B174B-43E7-4552-B905-29203FE505A9}" srcOrd="0" destOrd="0" parTransId="{C712976B-9A34-4A65-8682-57B80E9B9E32}" sibTransId="{163846E6-236B-42EE-A51F-BE2356E23370}"/>
    <dgm:cxn modelId="{1F12D5D8-7F3F-47D3-BADA-618EAFF0DF88}" type="presOf" srcId="{611BA37B-97E1-43D1-88B1-2BC3A2529CEC}" destId="{5E92318F-2703-4746-A6A4-A3950A2DF41A}" srcOrd="0" destOrd="0" presId="urn:microsoft.com/office/officeart/2005/8/layout/chevron2"/>
    <dgm:cxn modelId="{4AE5E322-6FCA-4DFA-9CCC-CE62AC7F2237}" srcId="{7B27C1EB-EA4B-4B9D-81D8-A0F361F24F85}" destId="{D6E8DB14-0D75-4591-AE67-AB00C5B86993}" srcOrd="0" destOrd="0" parTransId="{3D086688-6917-458F-8DB3-26143AB6A779}" sibTransId="{62A3C6C3-C362-4FB1-95BE-C023E7ED4A3C}"/>
    <dgm:cxn modelId="{1E81961D-A65B-457A-9882-0B84D663EC16}" srcId="{33EB91C7-39C7-4521-9AE1-D7D72E37BEE4}" destId="{611BA37B-97E1-43D1-88B1-2BC3A2529CEC}" srcOrd="0" destOrd="0" parTransId="{E2A74A7C-F75C-4819-B35B-91670FFC6D00}" sibTransId="{ACDD1FE5-8F92-4AFD-B43C-CCEE4DBC810B}"/>
    <dgm:cxn modelId="{1381587D-D0C0-4D81-AF16-9756815970B2}" srcId="{784E23D5-C7AA-43A1-A990-9BB68A658093}" destId="{655FAB6C-565B-4BC4-B31D-894DEAE286E0}" srcOrd="0" destOrd="0" parTransId="{DCE11C2E-5E1E-4645-A9DF-EC66DF95FF17}" sibTransId="{CB51F9E3-5F81-4C5C-908F-3D2D3C828F22}"/>
    <dgm:cxn modelId="{FE327A3F-646A-4EB2-90A6-0904B846942E}" srcId="{31E1D3D4-D530-41B0-8EE4-903B52F29432}" destId="{311E3288-8518-439C-A3B8-E17D6002EC55}" srcOrd="0" destOrd="0" parTransId="{132F4DE7-43F6-4F48-AD6D-7D80F60606AB}" sibTransId="{F1F17801-FF4D-49EA-83E8-25AEED77C365}"/>
    <dgm:cxn modelId="{7A81E45E-B97D-4AB0-8D96-D33795B7EA55}" srcId="{B6ABDC70-94B8-4F90-B491-37606879155A}" destId="{90A90B1B-0B24-4500-B5DC-D2766C66A3E2}" srcOrd="3" destOrd="0" parTransId="{AE95527A-1886-4B10-9609-BB4ADFEF5CC6}" sibTransId="{3EF58205-80EB-4E42-B846-C97F06C6CF30}"/>
    <dgm:cxn modelId="{DF94BBF1-97FF-4096-8700-511E3C676AF8}" type="presOf" srcId="{90A90B1B-0B24-4500-B5DC-D2766C66A3E2}" destId="{EA34AFB1-F00A-40D3-9066-A40E4B834612}" srcOrd="0" destOrd="0" presId="urn:microsoft.com/office/officeart/2005/8/layout/chevron2"/>
    <dgm:cxn modelId="{A7583CF7-3840-4A44-BC5E-F70AF9C34305}" type="presOf" srcId="{7B27C1EB-EA4B-4B9D-81D8-A0F361F24F85}" destId="{CA44F0B9-CD6F-4C24-93C0-8386F6E653B8}" srcOrd="0" destOrd="0" presId="urn:microsoft.com/office/officeart/2005/8/layout/chevron2"/>
    <dgm:cxn modelId="{661BB4AE-908A-40C5-BB5E-D2B645EA3385}" type="presOf" srcId="{792051C7-7647-42E6-881F-D421703A632B}" destId="{6B872C62-2543-426C-BDF5-08BC0B02559C}" srcOrd="0" destOrd="0" presId="urn:microsoft.com/office/officeart/2005/8/layout/chevron2"/>
    <dgm:cxn modelId="{8D842C65-F7A4-4824-B309-9A293D63D6F0}" type="presOf" srcId="{31E1D3D4-D530-41B0-8EE4-903B52F29432}" destId="{C768B82D-7D07-4E14-BC72-21B3BF13D863}" srcOrd="0" destOrd="0" presId="urn:microsoft.com/office/officeart/2005/8/layout/chevron2"/>
    <dgm:cxn modelId="{4382D644-48F9-4F51-923A-F3F42A384E80}" srcId="{1AB6DA29-FA34-430E-B8A0-8E2B1A94FAE8}" destId="{ABBB69A0-1517-4DBF-8C5C-7A1F100A157B}" srcOrd="0" destOrd="0" parTransId="{41769852-C47C-46BC-8156-E28C76A311BD}" sibTransId="{7D2F9109-967E-45B2-BFAD-813DCA7F0EED}"/>
    <dgm:cxn modelId="{9CA28BD2-A655-49EF-A235-BD265861B0FC}" type="presOf" srcId="{D5D0DCF3-F4A2-4411-B7A1-F61BB807039E}" destId="{85FE5FA0-4E9B-4F0D-BA43-DBE93066CF26}" srcOrd="0" destOrd="0" presId="urn:microsoft.com/office/officeart/2005/8/layout/chevron2"/>
    <dgm:cxn modelId="{C39C23B2-72F3-4608-9AEC-DBFE634773FC}" srcId="{792051C7-7647-42E6-881F-D421703A632B}" destId="{D5D0DCF3-F4A2-4411-B7A1-F61BB807039E}" srcOrd="0" destOrd="0" parTransId="{4ED97A79-6457-4629-B276-79885A675063}" sibTransId="{EE7A2DE0-B7A2-439C-B251-9F6BF84AA913}"/>
    <dgm:cxn modelId="{4EB07A00-67B0-4205-9377-3BB300274208}" srcId="{B6ABDC70-94B8-4F90-B491-37606879155A}" destId="{84439D59-71FB-4DE4-B4C7-89512E59E14B}" srcOrd="1" destOrd="0" parTransId="{8C8E67D7-F0E2-4B6E-B2B5-C8209A52159C}" sibTransId="{D35D68AD-62C6-4870-85E1-AD55426F8390}"/>
    <dgm:cxn modelId="{445458E8-33EB-468F-8899-3B6A70BA27B0}" srcId="{84439D59-71FB-4DE4-B4C7-89512E59E14B}" destId="{C96CC39D-3A6E-49BF-B271-8B0415DABB8E}" srcOrd="0" destOrd="0" parTransId="{D48C9B28-220E-4FCB-986E-3AF2A40E09CC}" sibTransId="{1B3E0484-AE7F-43D4-83C9-ECB6534C810B}"/>
    <dgm:cxn modelId="{BF9771EE-C207-4137-9F8B-A964F57B4BF5}" srcId="{B6ABDC70-94B8-4F90-B491-37606879155A}" destId="{33EB91C7-39C7-4521-9AE1-D7D72E37BEE4}" srcOrd="2" destOrd="0" parTransId="{1989B7CB-2CE3-4C1D-AE36-484DF6264B03}" sibTransId="{069CBE0B-1370-4728-B8F7-E76BD173BA5C}"/>
    <dgm:cxn modelId="{B9F24915-EB82-44D2-B802-9A165D1226F4}" type="presOf" srcId="{10CAF7A3-431D-4EE4-9A68-77F4DC2F6502}" destId="{03E57F75-C2A3-4215-96FE-5F519875F386}" srcOrd="0" destOrd="0" presId="urn:microsoft.com/office/officeart/2005/8/layout/chevron2"/>
    <dgm:cxn modelId="{A3DCB82A-2CDF-45E3-A0B9-A5622EE9DB8D}" srcId="{B6ABDC70-94B8-4F90-B491-37606879155A}" destId="{31E1D3D4-D530-41B0-8EE4-903B52F29432}" srcOrd="5" destOrd="0" parTransId="{4785DA5E-28D2-4F07-BBD4-5937F747289A}" sibTransId="{511B7045-3D1E-46AA-845D-CE4A8175CEB0}"/>
    <dgm:cxn modelId="{73E59C51-BA75-40AF-96B7-02EF8BFACE9E}" type="presOf" srcId="{84439D59-71FB-4DE4-B4C7-89512E59E14B}" destId="{4F8C21C2-30DC-4E54-930D-52185C041029}" srcOrd="0" destOrd="0" presId="urn:microsoft.com/office/officeart/2005/8/layout/chevron2"/>
    <dgm:cxn modelId="{F5E71238-4E87-4EC3-AAFB-8A285364A78F}" srcId="{B6ABDC70-94B8-4F90-B491-37606879155A}" destId="{792051C7-7647-42E6-881F-D421703A632B}" srcOrd="7" destOrd="0" parTransId="{AC3D10CB-6009-4821-BF1B-101F21602953}" sibTransId="{2C99EF98-4FAE-411C-96F3-FC49241FE212}"/>
    <dgm:cxn modelId="{0CBD335C-4673-42F7-B2C1-AB179CA153C2}" type="presOf" srcId="{33EB91C7-39C7-4521-9AE1-D7D72E37BEE4}" destId="{67B1B794-F777-4598-9B7B-227BC780393E}" srcOrd="0" destOrd="0" presId="urn:microsoft.com/office/officeart/2005/8/layout/chevron2"/>
    <dgm:cxn modelId="{B9CA9ADB-FB18-418C-9438-86A1AB8FAD20}" type="presOf" srcId="{B6ABDC70-94B8-4F90-B491-37606879155A}" destId="{ECC8F6EC-7E8B-4108-B10C-505E893F4459}" srcOrd="0" destOrd="0" presId="urn:microsoft.com/office/officeart/2005/8/layout/chevron2"/>
    <dgm:cxn modelId="{8E312C8D-076D-4BBD-B315-32AC900DE32B}" type="presOf" srcId="{655FAB6C-565B-4BC4-B31D-894DEAE286E0}" destId="{017AB3EC-CD3B-46BB-A3A3-8E1150AF6C6A}" srcOrd="0" destOrd="0" presId="urn:microsoft.com/office/officeart/2005/8/layout/chevron2"/>
    <dgm:cxn modelId="{DB726D3C-661A-4AD8-ADC3-C516339DB403}" type="presOf" srcId="{1AB6DA29-FA34-430E-B8A0-8E2B1A94FAE8}" destId="{890B6329-97B7-4CD1-BB64-AA56529CBFE5}" srcOrd="0" destOrd="0" presId="urn:microsoft.com/office/officeart/2005/8/layout/chevron2"/>
    <dgm:cxn modelId="{085DC354-6ED4-49DA-BAC3-30468C503550}" type="presOf" srcId="{C96CC39D-3A6E-49BF-B271-8B0415DABB8E}" destId="{2A7A724D-7F87-4C3E-B28E-E2878D33C9B2}" srcOrd="0" destOrd="0" presId="urn:microsoft.com/office/officeart/2005/8/layout/chevron2"/>
    <dgm:cxn modelId="{2D09897D-C058-4B5D-89AB-32624429130D}" type="presOf" srcId="{784E23D5-C7AA-43A1-A990-9BB68A658093}" destId="{8628E25D-58E9-49BF-ACA3-94F0E494E27B}" srcOrd="0" destOrd="0" presId="urn:microsoft.com/office/officeart/2005/8/layout/chevron2"/>
    <dgm:cxn modelId="{AFE0AE55-F6C1-49B5-9DD4-DF8F040E351A}" type="presOf" srcId="{D6E8DB14-0D75-4591-AE67-AB00C5B86993}" destId="{BB1A0212-39A0-4C09-B771-4479E42656A8}" srcOrd="0" destOrd="0" presId="urn:microsoft.com/office/officeart/2005/8/layout/chevron2"/>
    <dgm:cxn modelId="{912529ED-D744-4111-8A26-E7B5C65D5E00}" srcId="{B6ABDC70-94B8-4F90-B491-37606879155A}" destId="{784E23D5-C7AA-43A1-A990-9BB68A658093}" srcOrd="0" destOrd="0" parTransId="{16FAD383-1DA6-4A68-B525-F445CA1FA5DE}" sibTransId="{20190B18-8043-4BF4-879E-32672913B9FD}"/>
    <dgm:cxn modelId="{3F4467AA-DD2C-45EC-B6AA-044981B3E2CD}" type="presOf" srcId="{ABBB69A0-1517-4DBF-8C5C-7A1F100A157B}" destId="{942AF349-3C16-44D3-B23B-27E9192F035A}" srcOrd="0" destOrd="0" presId="urn:microsoft.com/office/officeart/2005/8/layout/chevron2"/>
    <dgm:cxn modelId="{7CC68D99-1BF8-4C2B-9634-2716479E9B6F}" type="presOf" srcId="{8205BD82-E54A-4808-B839-74E3E55662DE}" destId="{77B01325-106A-4F33-9C40-F92880F8C9E7}" srcOrd="0" destOrd="0" presId="urn:microsoft.com/office/officeart/2005/8/layout/chevron2"/>
    <dgm:cxn modelId="{F373EFF2-588F-496C-9AF2-FB17B6749BEA}" type="presParOf" srcId="{ECC8F6EC-7E8B-4108-B10C-505E893F4459}" destId="{86898E57-0E07-46D3-A943-EF26B072900E}" srcOrd="0" destOrd="0" presId="urn:microsoft.com/office/officeart/2005/8/layout/chevron2"/>
    <dgm:cxn modelId="{FA00A15D-29E9-40DC-B290-FDCBBE7221B6}" type="presParOf" srcId="{86898E57-0E07-46D3-A943-EF26B072900E}" destId="{8628E25D-58E9-49BF-ACA3-94F0E494E27B}" srcOrd="0" destOrd="0" presId="urn:microsoft.com/office/officeart/2005/8/layout/chevron2"/>
    <dgm:cxn modelId="{2A35BB5A-B6C4-40EF-825F-142288E8AFD2}" type="presParOf" srcId="{86898E57-0E07-46D3-A943-EF26B072900E}" destId="{017AB3EC-CD3B-46BB-A3A3-8E1150AF6C6A}" srcOrd="1" destOrd="0" presId="urn:microsoft.com/office/officeart/2005/8/layout/chevron2"/>
    <dgm:cxn modelId="{A90D024B-8ED9-45AD-A7CC-333910DE9B25}" type="presParOf" srcId="{ECC8F6EC-7E8B-4108-B10C-505E893F4459}" destId="{FD690698-6DCF-48D1-B045-AB58AE9E06EE}" srcOrd="1" destOrd="0" presId="urn:microsoft.com/office/officeart/2005/8/layout/chevron2"/>
    <dgm:cxn modelId="{E8B854DE-F783-434D-B770-BD6478B295C6}" type="presParOf" srcId="{ECC8F6EC-7E8B-4108-B10C-505E893F4459}" destId="{782BD31F-69DC-4E50-A9FC-F106FE404166}" srcOrd="2" destOrd="0" presId="urn:microsoft.com/office/officeart/2005/8/layout/chevron2"/>
    <dgm:cxn modelId="{F6FE8957-E83E-4077-8ACB-88D6EBA21DD1}" type="presParOf" srcId="{782BD31F-69DC-4E50-A9FC-F106FE404166}" destId="{4F8C21C2-30DC-4E54-930D-52185C041029}" srcOrd="0" destOrd="0" presId="urn:microsoft.com/office/officeart/2005/8/layout/chevron2"/>
    <dgm:cxn modelId="{39CBA4A8-FDF7-4544-9165-38D936412B58}" type="presParOf" srcId="{782BD31F-69DC-4E50-A9FC-F106FE404166}" destId="{2A7A724D-7F87-4C3E-B28E-E2878D33C9B2}" srcOrd="1" destOrd="0" presId="urn:microsoft.com/office/officeart/2005/8/layout/chevron2"/>
    <dgm:cxn modelId="{76CFB86B-D8AD-4327-9388-E894E0ABE072}" type="presParOf" srcId="{ECC8F6EC-7E8B-4108-B10C-505E893F4459}" destId="{61CEC769-5BAB-4F8E-9B55-92EA79EF00A0}" srcOrd="3" destOrd="0" presId="urn:microsoft.com/office/officeart/2005/8/layout/chevron2"/>
    <dgm:cxn modelId="{E4B9EB88-7019-4FF1-B5A0-75DC0803E88B}" type="presParOf" srcId="{ECC8F6EC-7E8B-4108-B10C-505E893F4459}" destId="{8618AD95-402F-4E6F-984C-0B0F856EF5AF}" srcOrd="4" destOrd="0" presId="urn:microsoft.com/office/officeart/2005/8/layout/chevron2"/>
    <dgm:cxn modelId="{0416BD2E-20DC-4997-AC1D-EFA3AE79B8E2}" type="presParOf" srcId="{8618AD95-402F-4E6F-984C-0B0F856EF5AF}" destId="{67B1B794-F777-4598-9B7B-227BC780393E}" srcOrd="0" destOrd="0" presId="urn:microsoft.com/office/officeart/2005/8/layout/chevron2"/>
    <dgm:cxn modelId="{2F65FF6A-1E6E-4E9E-B32B-8C6C8C7C50B7}" type="presParOf" srcId="{8618AD95-402F-4E6F-984C-0B0F856EF5AF}" destId="{5E92318F-2703-4746-A6A4-A3950A2DF41A}" srcOrd="1" destOrd="0" presId="urn:microsoft.com/office/officeart/2005/8/layout/chevron2"/>
    <dgm:cxn modelId="{9870138D-E4C8-4805-9AE1-D3A6F4EF5EC0}" type="presParOf" srcId="{ECC8F6EC-7E8B-4108-B10C-505E893F4459}" destId="{F5F0128C-ED6F-4439-AA5B-B17EC043E145}" srcOrd="5" destOrd="0" presId="urn:microsoft.com/office/officeart/2005/8/layout/chevron2"/>
    <dgm:cxn modelId="{0E9FBEA6-5F9E-49EB-A9E8-D5C0AED47AC2}" type="presParOf" srcId="{ECC8F6EC-7E8B-4108-B10C-505E893F4459}" destId="{81FEAF15-997C-4445-8C03-CFF53B78779B}" srcOrd="6" destOrd="0" presId="urn:microsoft.com/office/officeart/2005/8/layout/chevron2"/>
    <dgm:cxn modelId="{9D4E4AD6-E555-4F4A-95B5-CCE31D793AEE}" type="presParOf" srcId="{81FEAF15-997C-4445-8C03-CFF53B78779B}" destId="{EA34AFB1-F00A-40D3-9066-A40E4B834612}" srcOrd="0" destOrd="0" presId="urn:microsoft.com/office/officeart/2005/8/layout/chevron2"/>
    <dgm:cxn modelId="{47E6533A-1F23-4B99-910D-7334EC968144}" type="presParOf" srcId="{81FEAF15-997C-4445-8C03-CFF53B78779B}" destId="{77B01325-106A-4F33-9C40-F92880F8C9E7}" srcOrd="1" destOrd="0" presId="urn:microsoft.com/office/officeart/2005/8/layout/chevron2"/>
    <dgm:cxn modelId="{01556482-ABEC-49E7-8F61-9E2F7ED7517B}" type="presParOf" srcId="{ECC8F6EC-7E8B-4108-B10C-505E893F4459}" destId="{92D661DB-EFB7-4965-88D7-A4AD37FE430C}" srcOrd="7" destOrd="0" presId="urn:microsoft.com/office/officeart/2005/8/layout/chevron2"/>
    <dgm:cxn modelId="{2A8E7C7C-A3DD-4672-8025-0E022C05F76D}" type="presParOf" srcId="{ECC8F6EC-7E8B-4108-B10C-505E893F4459}" destId="{A7F40123-3161-49CE-9D38-B089E435F1CF}" srcOrd="8" destOrd="0" presId="urn:microsoft.com/office/officeart/2005/8/layout/chevron2"/>
    <dgm:cxn modelId="{BCFC024C-A9B0-4AC8-B34B-FC6A85AC984C}" type="presParOf" srcId="{A7F40123-3161-49CE-9D38-B089E435F1CF}" destId="{03E57F75-C2A3-4215-96FE-5F519875F386}" srcOrd="0" destOrd="0" presId="urn:microsoft.com/office/officeart/2005/8/layout/chevron2"/>
    <dgm:cxn modelId="{DFE8B325-7B17-4A26-91E3-F02822E598F1}" type="presParOf" srcId="{A7F40123-3161-49CE-9D38-B089E435F1CF}" destId="{6D2FDF32-386D-4F09-B72F-08F91134A256}" srcOrd="1" destOrd="0" presId="urn:microsoft.com/office/officeart/2005/8/layout/chevron2"/>
    <dgm:cxn modelId="{50EFAFF2-2A6E-4628-8D69-714179504C7A}" type="presParOf" srcId="{ECC8F6EC-7E8B-4108-B10C-505E893F4459}" destId="{721E7832-2054-4B8C-85E6-22E90FF6D7C9}" srcOrd="9" destOrd="0" presId="urn:microsoft.com/office/officeart/2005/8/layout/chevron2"/>
    <dgm:cxn modelId="{267093CF-0AFC-4075-A1ED-E77B258B5D4E}" type="presParOf" srcId="{ECC8F6EC-7E8B-4108-B10C-505E893F4459}" destId="{A2B1BDA4-E20E-4F04-BBB6-119567292D74}" srcOrd="10" destOrd="0" presId="urn:microsoft.com/office/officeart/2005/8/layout/chevron2"/>
    <dgm:cxn modelId="{7A4158D0-5F26-429B-AB63-3DF4E882345B}" type="presParOf" srcId="{A2B1BDA4-E20E-4F04-BBB6-119567292D74}" destId="{C768B82D-7D07-4E14-BC72-21B3BF13D863}" srcOrd="0" destOrd="0" presId="urn:microsoft.com/office/officeart/2005/8/layout/chevron2"/>
    <dgm:cxn modelId="{F2FA8728-54D5-4DAB-B4CF-C28B45E3509A}" type="presParOf" srcId="{A2B1BDA4-E20E-4F04-BBB6-119567292D74}" destId="{41D169D7-1518-4550-9E3E-A5205134E2BF}" srcOrd="1" destOrd="0" presId="urn:microsoft.com/office/officeart/2005/8/layout/chevron2"/>
    <dgm:cxn modelId="{6C10F691-0277-42F9-9D7C-AB6CDD584C0E}" type="presParOf" srcId="{ECC8F6EC-7E8B-4108-B10C-505E893F4459}" destId="{AD39AA0A-11A7-49DA-9BC5-7FE54542E1A9}" srcOrd="11" destOrd="0" presId="urn:microsoft.com/office/officeart/2005/8/layout/chevron2"/>
    <dgm:cxn modelId="{F367CD0E-7F0A-4739-872B-8CA93AE38A2A}" type="presParOf" srcId="{ECC8F6EC-7E8B-4108-B10C-505E893F4459}" destId="{9B77D820-20E5-46B6-9815-7F1A2A352D71}" srcOrd="12" destOrd="0" presId="urn:microsoft.com/office/officeart/2005/8/layout/chevron2"/>
    <dgm:cxn modelId="{653E38D1-611C-4DA6-AFA8-F90EFF53C880}" type="presParOf" srcId="{9B77D820-20E5-46B6-9815-7F1A2A352D71}" destId="{890B6329-97B7-4CD1-BB64-AA56529CBFE5}" srcOrd="0" destOrd="0" presId="urn:microsoft.com/office/officeart/2005/8/layout/chevron2"/>
    <dgm:cxn modelId="{E8C38FD0-47EF-4D74-A297-DFD36275ED4D}" type="presParOf" srcId="{9B77D820-20E5-46B6-9815-7F1A2A352D71}" destId="{942AF349-3C16-44D3-B23B-27E9192F035A}" srcOrd="1" destOrd="0" presId="urn:microsoft.com/office/officeart/2005/8/layout/chevron2"/>
    <dgm:cxn modelId="{40B3C122-5FC1-42A8-A113-DB85ADC48CA3}" type="presParOf" srcId="{ECC8F6EC-7E8B-4108-B10C-505E893F4459}" destId="{F6D528EC-FAAA-4CD9-A71E-76FEA75ECBBE}" srcOrd="13" destOrd="0" presId="urn:microsoft.com/office/officeart/2005/8/layout/chevron2"/>
    <dgm:cxn modelId="{8233A15A-9C35-432F-AB7C-6A0B6139E7CE}" type="presParOf" srcId="{ECC8F6EC-7E8B-4108-B10C-505E893F4459}" destId="{E72D40BE-660E-4014-AF2B-568694CE62B2}" srcOrd="14" destOrd="0" presId="urn:microsoft.com/office/officeart/2005/8/layout/chevron2"/>
    <dgm:cxn modelId="{A61522B7-DB7C-4C06-886D-E0706DBB1DFA}" type="presParOf" srcId="{E72D40BE-660E-4014-AF2B-568694CE62B2}" destId="{6B872C62-2543-426C-BDF5-08BC0B02559C}" srcOrd="0" destOrd="0" presId="urn:microsoft.com/office/officeart/2005/8/layout/chevron2"/>
    <dgm:cxn modelId="{529E72F2-AE8F-471A-A2C4-C5B9039FFBD2}" type="presParOf" srcId="{E72D40BE-660E-4014-AF2B-568694CE62B2}" destId="{85FE5FA0-4E9B-4F0D-BA43-DBE93066CF26}" srcOrd="1" destOrd="0" presId="urn:microsoft.com/office/officeart/2005/8/layout/chevron2"/>
    <dgm:cxn modelId="{5A7E0F64-9B84-453E-BB1A-B495C3374E52}" type="presParOf" srcId="{ECC8F6EC-7E8B-4108-B10C-505E893F4459}" destId="{DA09EC81-F76B-4E5F-9158-03B532731F61}" srcOrd="15" destOrd="0" presId="urn:microsoft.com/office/officeart/2005/8/layout/chevron2"/>
    <dgm:cxn modelId="{B41DC446-6AEF-4356-82FF-033CF264372B}" type="presParOf" srcId="{ECC8F6EC-7E8B-4108-B10C-505E893F4459}" destId="{91868BDC-9D9F-4A2E-9720-4B5D3072A947}" srcOrd="16" destOrd="0" presId="urn:microsoft.com/office/officeart/2005/8/layout/chevron2"/>
    <dgm:cxn modelId="{144B2FBD-6BF5-46E6-A008-153182B4E990}" type="presParOf" srcId="{91868BDC-9D9F-4A2E-9720-4B5D3072A947}" destId="{CA44F0B9-CD6F-4C24-93C0-8386F6E653B8}" srcOrd="0" destOrd="0" presId="urn:microsoft.com/office/officeart/2005/8/layout/chevron2"/>
    <dgm:cxn modelId="{4C7129FB-EF9F-4836-86E5-F36D3D2EDE96}" type="presParOf" srcId="{91868BDC-9D9F-4A2E-9720-4B5D3072A947}" destId="{BB1A0212-39A0-4C09-B771-4479E42656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D6128-6428-406D-8C0C-814EF4D665D6}">
      <dsp:nvSpPr>
        <dsp:cNvPr id="0" name=""/>
        <dsp:cNvSpPr/>
      </dsp:nvSpPr>
      <dsp:spPr>
        <a:xfrm>
          <a:off x="1094521" y="2880320"/>
          <a:ext cx="376109" cy="1767843"/>
        </a:xfrm>
        <a:custGeom>
          <a:avLst/>
          <a:gdLst/>
          <a:ahLst/>
          <a:cxnLst/>
          <a:rect l="0" t="0" r="0" b="0"/>
          <a:pathLst>
            <a:path>
              <a:moveTo>
                <a:pt x="0" y="0"/>
              </a:moveTo>
              <a:lnTo>
                <a:pt x="188054" y="0"/>
              </a:lnTo>
              <a:lnTo>
                <a:pt x="188054" y="1767843"/>
              </a:lnTo>
              <a:lnTo>
                <a:pt x="376109" y="176784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1237391" y="3719056"/>
        <a:ext cx="90370" cy="90370"/>
      </dsp:txXfrm>
    </dsp:sp>
    <dsp:sp modelId="{0D9487BE-AB48-4386-AE23-E2687700E905}">
      <dsp:nvSpPr>
        <dsp:cNvPr id="0" name=""/>
        <dsp:cNvSpPr/>
      </dsp:nvSpPr>
      <dsp:spPr>
        <a:xfrm>
          <a:off x="1094521" y="2784952"/>
          <a:ext cx="273614" cy="91440"/>
        </a:xfrm>
        <a:custGeom>
          <a:avLst/>
          <a:gdLst/>
          <a:ahLst/>
          <a:cxnLst/>
          <a:rect l="0" t="0" r="0" b="0"/>
          <a:pathLst>
            <a:path>
              <a:moveTo>
                <a:pt x="0" y="95367"/>
              </a:moveTo>
              <a:lnTo>
                <a:pt x="136807" y="95367"/>
              </a:lnTo>
              <a:lnTo>
                <a:pt x="136807" y="45720"/>
              </a:lnTo>
              <a:lnTo>
                <a:pt x="273614"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24376" y="2823720"/>
        <a:ext cx="13904" cy="13904"/>
      </dsp:txXfrm>
    </dsp:sp>
    <dsp:sp modelId="{DB7F5F6F-ED00-4932-AFA4-5752881CD901}">
      <dsp:nvSpPr>
        <dsp:cNvPr id="0" name=""/>
        <dsp:cNvSpPr/>
      </dsp:nvSpPr>
      <dsp:spPr>
        <a:xfrm>
          <a:off x="1094521" y="1068366"/>
          <a:ext cx="273614" cy="1811953"/>
        </a:xfrm>
        <a:custGeom>
          <a:avLst/>
          <a:gdLst/>
          <a:ahLst/>
          <a:cxnLst/>
          <a:rect l="0" t="0" r="0" b="0"/>
          <a:pathLst>
            <a:path>
              <a:moveTo>
                <a:pt x="0" y="1811953"/>
              </a:moveTo>
              <a:lnTo>
                <a:pt x="136807" y="1811953"/>
              </a:lnTo>
              <a:lnTo>
                <a:pt x="136807" y="0"/>
              </a:lnTo>
              <a:lnTo>
                <a:pt x="27361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1185516" y="1928531"/>
        <a:ext cx="91624" cy="91624"/>
      </dsp:txXfrm>
    </dsp:sp>
    <dsp:sp modelId="{3BEFEA81-6179-45AC-B8BE-03A637011053}">
      <dsp:nvSpPr>
        <dsp:cNvPr id="0" name=""/>
        <dsp:cNvSpPr/>
      </dsp:nvSpPr>
      <dsp:spPr>
        <a:xfrm rot="16200000">
          <a:off x="-2333059" y="2333059"/>
          <a:ext cx="5760640" cy="1094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s-CO" sz="5900" kern="1200" dirty="0" smtClean="0"/>
            <a:t>JUSTIFICACIÓN</a:t>
          </a:r>
          <a:endParaRPr lang="es-CO" sz="5900" kern="1200" dirty="0"/>
        </a:p>
      </dsp:txBody>
      <dsp:txXfrm>
        <a:off x="-2333059" y="2333059"/>
        <a:ext cx="5760640" cy="1094521"/>
      </dsp:txXfrm>
    </dsp:sp>
    <dsp:sp modelId="{9B343393-153A-4EAD-A1DC-D29D5C65158D}">
      <dsp:nvSpPr>
        <dsp:cNvPr id="0" name=""/>
        <dsp:cNvSpPr/>
      </dsp:nvSpPr>
      <dsp:spPr>
        <a:xfrm>
          <a:off x="1368136" y="724758"/>
          <a:ext cx="2251739" cy="6872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PERTINENTE</a:t>
          </a:r>
          <a:endParaRPr lang="es-CO" sz="2400" kern="1200" dirty="0"/>
        </a:p>
      </dsp:txBody>
      <dsp:txXfrm>
        <a:off x="1368136" y="724758"/>
        <a:ext cx="2251739" cy="687217"/>
      </dsp:txXfrm>
    </dsp:sp>
    <dsp:sp modelId="{0DFDDB73-1BA7-465B-AC4E-17A3E90BA909}">
      <dsp:nvSpPr>
        <dsp:cNvPr id="0" name=""/>
        <dsp:cNvSpPr/>
      </dsp:nvSpPr>
      <dsp:spPr>
        <a:xfrm>
          <a:off x="1368136" y="2485438"/>
          <a:ext cx="2251739" cy="6904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CO" sz="2200" kern="1200" dirty="0" smtClean="0"/>
            <a:t>     APORTES	</a:t>
          </a:r>
          <a:endParaRPr lang="es-CO" sz="2200" kern="1200" dirty="0"/>
        </a:p>
      </dsp:txBody>
      <dsp:txXfrm>
        <a:off x="1368136" y="2485438"/>
        <a:ext cx="2251739" cy="690468"/>
      </dsp:txXfrm>
    </dsp:sp>
    <dsp:sp modelId="{8F0E3EC6-BD51-4F69-A5F8-80C3D5A038C3}">
      <dsp:nvSpPr>
        <dsp:cNvPr id="0" name=""/>
        <dsp:cNvSpPr/>
      </dsp:nvSpPr>
      <dsp:spPr>
        <a:xfrm>
          <a:off x="1470631" y="4302924"/>
          <a:ext cx="2291875" cy="6904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IMPACTO</a:t>
          </a:r>
          <a:endParaRPr lang="es-CO" sz="2000" kern="1200" dirty="0"/>
        </a:p>
      </dsp:txBody>
      <dsp:txXfrm>
        <a:off x="1470631" y="4302924"/>
        <a:ext cx="2291875" cy="690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C9514-9351-4F60-A2A5-3DA0B5FA4282}">
      <dsp:nvSpPr>
        <dsp:cNvPr id="0" name=""/>
        <dsp:cNvSpPr/>
      </dsp:nvSpPr>
      <dsp:spPr>
        <a:xfrm>
          <a:off x="2931614" y="2225152"/>
          <a:ext cx="3220442" cy="2017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b="1" kern="1200" dirty="0" smtClean="0"/>
            <a:t>Analizar las </a:t>
          </a:r>
          <a:r>
            <a:rPr lang="es-ES" sz="1800" b="1" kern="1200" dirty="0" smtClean="0"/>
            <a:t>Práctica Pedagógica de las Maestra en el Contexto Nacional e Internacional</a:t>
          </a:r>
          <a:r>
            <a:rPr lang="es-ES" sz="1800" kern="1200" dirty="0" smtClean="0">
              <a:latin typeface="Arial" panose="020B0604020202020204" pitchFamily="34" charset="0"/>
            </a:rPr>
            <a:t>. </a:t>
          </a:r>
          <a:endParaRPr lang="es-VE" sz="1800" b="1" kern="1200" dirty="0">
            <a:solidFill>
              <a:schemeClr val="bg2">
                <a:lumMod val="10000"/>
              </a:schemeClr>
            </a:solidFill>
          </a:endParaRPr>
        </a:p>
      </dsp:txBody>
      <dsp:txXfrm>
        <a:off x="3403237" y="2520667"/>
        <a:ext cx="2277196" cy="1426871"/>
      </dsp:txXfrm>
    </dsp:sp>
    <dsp:sp modelId="{7F9BD275-A544-4F30-9529-2FAD5A6E65B9}">
      <dsp:nvSpPr>
        <dsp:cNvPr id="0" name=""/>
        <dsp:cNvSpPr/>
      </dsp:nvSpPr>
      <dsp:spPr>
        <a:xfrm rot="18150125">
          <a:off x="5076940" y="1814432"/>
          <a:ext cx="427625" cy="4884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VE" sz="2200" kern="1200"/>
        </a:p>
      </dsp:txBody>
      <dsp:txXfrm>
        <a:off x="5106617" y="1966209"/>
        <a:ext cx="299338" cy="293041"/>
      </dsp:txXfrm>
    </dsp:sp>
    <dsp:sp modelId="{E5836B89-49BE-47C6-9797-3FFE72D81FF6}">
      <dsp:nvSpPr>
        <dsp:cNvPr id="0" name=""/>
        <dsp:cNvSpPr/>
      </dsp:nvSpPr>
      <dsp:spPr>
        <a:xfrm>
          <a:off x="4932050" y="360035"/>
          <a:ext cx="1907626" cy="15290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2">
                  <a:lumMod val="10000"/>
                </a:schemeClr>
              </a:solidFill>
            </a:rPr>
            <a:t>Practicas pedagógicas Investigativas III</a:t>
          </a:r>
          <a:endParaRPr lang="es-VE" sz="1400" b="1" kern="1200" dirty="0">
            <a:solidFill>
              <a:schemeClr val="bg2">
                <a:lumMod val="10000"/>
              </a:schemeClr>
            </a:solidFill>
          </a:endParaRPr>
        </a:p>
      </dsp:txBody>
      <dsp:txXfrm>
        <a:off x="5211415" y="583962"/>
        <a:ext cx="1348896" cy="1081217"/>
      </dsp:txXfrm>
    </dsp:sp>
    <dsp:sp modelId="{28012B2E-BF2D-422C-BCA2-9E8D0010E72C}">
      <dsp:nvSpPr>
        <dsp:cNvPr id="0" name=""/>
        <dsp:cNvSpPr/>
      </dsp:nvSpPr>
      <dsp:spPr>
        <a:xfrm rot="20614936">
          <a:off x="6101582" y="2490309"/>
          <a:ext cx="271575" cy="488401"/>
        </a:xfrm>
        <a:prstGeom prst="rightArrow">
          <a:avLst>
            <a:gd name="adj1" fmla="val 60000"/>
            <a:gd name="adj2" fmla="val 50000"/>
          </a:avLst>
        </a:prstGeom>
        <a:solidFill>
          <a:schemeClr val="accent2">
            <a:hueOff val="612895"/>
            <a:satOff val="-9959"/>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VE" sz="2200" kern="1200"/>
        </a:p>
      </dsp:txBody>
      <dsp:txXfrm>
        <a:off x="6103243" y="2599503"/>
        <a:ext cx="190103" cy="293041"/>
      </dsp:txXfrm>
    </dsp:sp>
    <dsp:sp modelId="{DDCAAEC5-1039-4CC2-B1D2-DE6BA2C63005}">
      <dsp:nvSpPr>
        <dsp:cNvPr id="0" name=""/>
        <dsp:cNvSpPr/>
      </dsp:nvSpPr>
      <dsp:spPr>
        <a:xfrm>
          <a:off x="6403496" y="1656191"/>
          <a:ext cx="2111850" cy="1436476"/>
        </a:xfrm>
        <a:prstGeom prst="ellipse">
          <a:avLst/>
        </a:prstGeom>
        <a:solidFill>
          <a:schemeClr val="accent2">
            <a:hueOff val="612895"/>
            <a:satOff val="-9959"/>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2">
                  <a:lumMod val="10000"/>
                </a:schemeClr>
              </a:solidFill>
            </a:rPr>
            <a:t>Didáctica de la lengua y la comunicación   </a:t>
          </a:r>
          <a:endParaRPr lang="es-VE" sz="1600" b="1" kern="1200" dirty="0">
            <a:solidFill>
              <a:schemeClr val="bg2">
                <a:lumMod val="10000"/>
              </a:schemeClr>
            </a:solidFill>
          </a:endParaRPr>
        </a:p>
      </dsp:txBody>
      <dsp:txXfrm>
        <a:off x="6712769" y="1866558"/>
        <a:ext cx="1493304" cy="1015742"/>
      </dsp:txXfrm>
    </dsp:sp>
    <dsp:sp modelId="{A91C5C52-F4F6-4CEB-97E2-A8AD773A0E33}">
      <dsp:nvSpPr>
        <dsp:cNvPr id="0" name=""/>
        <dsp:cNvSpPr/>
      </dsp:nvSpPr>
      <dsp:spPr>
        <a:xfrm rot="942772">
          <a:off x="6191740" y="3520894"/>
          <a:ext cx="475064" cy="488401"/>
        </a:xfrm>
        <a:prstGeom prst="rightArrow">
          <a:avLst>
            <a:gd name="adj1" fmla="val 60000"/>
            <a:gd name="adj2" fmla="val 50000"/>
          </a:avLst>
        </a:prstGeom>
        <a:solidFill>
          <a:schemeClr val="accent2">
            <a:hueOff val="1225790"/>
            <a:satOff val="-19917"/>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VE" sz="2200" kern="1200">
            <a:solidFill>
              <a:srgbClr val="00BCAF"/>
            </a:solidFill>
          </a:endParaRPr>
        </a:p>
      </dsp:txBody>
      <dsp:txXfrm>
        <a:off x="6194403" y="3599276"/>
        <a:ext cx="332545" cy="293041"/>
      </dsp:txXfrm>
    </dsp:sp>
    <dsp:sp modelId="{00E7BC9E-C40C-4388-92AB-59A11EAC5E64}">
      <dsp:nvSpPr>
        <dsp:cNvPr id="0" name=""/>
        <dsp:cNvSpPr/>
      </dsp:nvSpPr>
      <dsp:spPr>
        <a:xfrm>
          <a:off x="6813337" y="3456389"/>
          <a:ext cx="1831608" cy="1348793"/>
        </a:xfrm>
        <a:prstGeom prst="ellipse">
          <a:avLst/>
        </a:prstGeom>
        <a:solidFill>
          <a:schemeClr val="accent2">
            <a:hueOff val="1225790"/>
            <a:satOff val="-19917"/>
            <a:lumOff val="2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2">
                  <a:lumMod val="10000"/>
                </a:schemeClr>
              </a:solidFill>
              <a:latin typeface="+mn-lt"/>
            </a:rPr>
            <a:t>Didáctica de la Expresión Plástica y Visual </a:t>
          </a:r>
          <a:endParaRPr lang="es-VE" sz="1600" b="1" kern="1200" dirty="0">
            <a:solidFill>
              <a:schemeClr val="bg2">
                <a:lumMod val="10000"/>
              </a:schemeClr>
            </a:solidFill>
            <a:latin typeface="+mn-lt"/>
          </a:endParaRPr>
        </a:p>
      </dsp:txBody>
      <dsp:txXfrm>
        <a:off x="7081570" y="3653915"/>
        <a:ext cx="1295142" cy="953741"/>
      </dsp:txXfrm>
    </dsp:sp>
    <dsp:sp modelId="{85C48D2F-0D86-474E-80D1-7A216A84544E}">
      <dsp:nvSpPr>
        <dsp:cNvPr id="0" name=""/>
        <dsp:cNvSpPr/>
      </dsp:nvSpPr>
      <dsp:spPr>
        <a:xfrm rot="9385936">
          <a:off x="2651991" y="3721696"/>
          <a:ext cx="424518" cy="488401"/>
        </a:xfrm>
        <a:prstGeom prst="rightArrow">
          <a:avLst>
            <a:gd name="adj1" fmla="val 60000"/>
            <a:gd name="adj2" fmla="val 50000"/>
          </a:avLst>
        </a:prstGeom>
        <a:solidFill>
          <a:schemeClr val="accent2">
            <a:hueOff val="1838686"/>
            <a:satOff val="-29876"/>
            <a:lumOff val="3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VE" sz="2200" kern="1200"/>
        </a:p>
      </dsp:txBody>
      <dsp:txXfrm rot="10800000">
        <a:off x="2774035" y="3793916"/>
        <a:ext cx="297163" cy="293041"/>
      </dsp:txXfrm>
    </dsp:sp>
    <dsp:sp modelId="{E6BA8B62-71A5-4875-BEFF-C514284D13E0}">
      <dsp:nvSpPr>
        <dsp:cNvPr id="0" name=""/>
        <dsp:cNvSpPr/>
      </dsp:nvSpPr>
      <dsp:spPr>
        <a:xfrm>
          <a:off x="628649" y="3888427"/>
          <a:ext cx="2062133" cy="1205821"/>
        </a:xfrm>
        <a:prstGeom prst="ellipse">
          <a:avLst/>
        </a:prstGeom>
        <a:solidFill>
          <a:schemeClr val="accent2">
            <a:hueOff val="1838686"/>
            <a:satOff val="-29876"/>
            <a:lumOff val="3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2">
                  <a:lumMod val="10000"/>
                </a:schemeClr>
              </a:solidFill>
            </a:rPr>
            <a:t>Investigación educativa </a:t>
          </a:r>
          <a:endParaRPr lang="es-VE" sz="1600" b="1" kern="1200" dirty="0">
            <a:solidFill>
              <a:schemeClr val="bg2">
                <a:lumMod val="10000"/>
              </a:schemeClr>
            </a:solidFill>
          </a:endParaRPr>
        </a:p>
      </dsp:txBody>
      <dsp:txXfrm>
        <a:off x="930641" y="4065015"/>
        <a:ext cx="1458149" cy="852645"/>
      </dsp:txXfrm>
    </dsp:sp>
    <dsp:sp modelId="{8CB46D09-AA4B-4A80-9243-27AD907BEB70}">
      <dsp:nvSpPr>
        <dsp:cNvPr id="0" name=""/>
        <dsp:cNvSpPr/>
      </dsp:nvSpPr>
      <dsp:spPr>
        <a:xfrm rot="11441762">
          <a:off x="2690157" y="2661079"/>
          <a:ext cx="221540" cy="488401"/>
        </a:xfrm>
        <a:prstGeom prst="rightArrow">
          <a:avLst>
            <a:gd name="adj1" fmla="val 60000"/>
            <a:gd name="adj2" fmla="val 50000"/>
          </a:avLst>
        </a:prstGeom>
        <a:solidFill>
          <a:schemeClr val="accent2">
            <a:hueOff val="2451581"/>
            <a:satOff val="-39834"/>
            <a:lumOff val="4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CO" sz="2200" kern="1200"/>
        </a:p>
      </dsp:txBody>
      <dsp:txXfrm rot="10800000">
        <a:off x="2756042" y="2764927"/>
        <a:ext cx="155078" cy="293041"/>
      </dsp:txXfrm>
    </dsp:sp>
    <dsp:sp modelId="{8D65DE37-76B4-4183-B1B5-0DEC792EF884}">
      <dsp:nvSpPr>
        <dsp:cNvPr id="0" name=""/>
        <dsp:cNvSpPr/>
      </dsp:nvSpPr>
      <dsp:spPr>
        <a:xfrm>
          <a:off x="395531" y="1944205"/>
          <a:ext cx="2239466" cy="1436476"/>
        </a:xfrm>
        <a:prstGeom prst="ellipse">
          <a:avLst/>
        </a:prstGeom>
        <a:solidFill>
          <a:schemeClr val="accent2">
            <a:hueOff val="2451581"/>
            <a:satOff val="-39834"/>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2">
                  <a:lumMod val="10000"/>
                </a:schemeClr>
              </a:solidFill>
            </a:rPr>
            <a:t>Sentido de la educación inicial </a:t>
          </a:r>
          <a:endParaRPr lang="es-VE" sz="1600" b="1" kern="1200" dirty="0">
            <a:solidFill>
              <a:schemeClr val="bg2">
                <a:lumMod val="10000"/>
              </a:schemeClr>
            </a:solidFill>
          </a:endParaRPr>
        </a:p>
      </dsp:txBody>
      <dsp:txXfrm>
        <a:off x="723493" y="2154572"/>
        <a:ext cx="1583542" cy="1015742"/>
      </dsp:txXfrm>
    </dsp:sp>
    <dsp:sp modelId="{19166F1C-420F-4706-8BB1-A9E59FB05431}">
      <dsp:nvSpPr>
        <dsp:cNvPr id="0" name=""/>
        <dsp:cNvSpPr/>
      </dsp:nvSpPr>
      <dsp:spPr>
        <a:xfrm rot="13887430">
          <a:off x="3182721" y="1646724"/>
          <a:ext cx="578050" cy="488309"/>
        </a:xfrm>
        <a:prstGeom prst="rightArrow">
          <a:avLst>
            <a:gd name="adj1" fmla="val 60000"/>
            <a:gd name="adj2" fmla="val 50000"/>
          </a:avLst>
        </a:prstGeom>
        <a:solidFill>
          <a:schemeClr val="accent2">
            <a:hueOff val="3064476"/>
            <a:satOff val="-49793"/>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CO" sz="2200" kern="1200"/>
        </a:p>
      </dsp:txBody>
      <dsp:txXfrm rot="10800000">
        <a:off x="3301607" y="1801675"/>
        <a:ext cx="431557" cy="292985"/>
      </dsp:txXfrm>
    </dsp:sp>
    <dsp:sp modelId="{3C5203FB-08A9-4446-B193-06E738F25155}">
      <dsp:nvSpPr>
        <dsp:cNvPr id="0" name=""/>
        <dsp:cNvSpPr/>
      </dsp:nvSpPr>
      <dsp:spPr>
        <a:xfrm>
          <a:off x="1691686" y="576072"/>
          <a:ext cx="2156538" cy="867775"/>
        </a:xfrm>
        <a:prstGeom prst="ellipse">
          <a:avLst/>
        </a:prstGeom>
        <a:solidFill>
          <a:schemeClr val="accent2">
            <a:hueOff val="3064476"/>
            <a:satOff val="-49793"/>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2">
                  <a:lumMod val="10000"/>
                </a:schemeClr>
              </a:solidFill>
            </a:rPr>
            <a:t>Currículo</a:t>
          </a:r>
          <a:endParaRPr lang="es-VE" sz="1600" b="1" kern="1200" dirty="0">
            <a:solidFill>
              <a:schemeClr val="bg2">
                <a:lumMod val="10000"/>
              </a:schemeClr>
            </a:solidFill>
          </a:endParaRPr>
        </a:p>
      </dsp:txBody>
      <dsp:txXfrm>
        <a:off x="2007504" y="703155"/>
        <a:ext cx="1524902" cy="613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B6045-380D-4EE2-B113-ECBE688A628F}">
      <dsp:nvSpPr>
        <dsp:cNvPr id="0" name=""/>
        <dsp:cNvSpPr/>
      </dsp:nvSpPr>
      <dsp:spPr>
        <a:xfrm rot="5400000">
          <a:off x="4907195" y="-2909504"/>
          <a:ext cx="1172386" cy="7284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smtClean="0"/>
            <a:t>De los puntos a comparar entre las instituciones,  programas, etc. </a:t>
          </a:r>
          <a:endParaRPr lang="es-CO" sz="2000" kern="1200" dirty="0"/>
        </a:p>
        <a:p>
          <a:pPr marL="228600" lvl="1" indent="-228600" algn="l" defTabSz="889000">
            <a:lnSpc>
              <a:spcPct val="90000"/>
            </a:lnSpc>
            <a:spcBef>
              <a:spcPct val="0"/>
            </a:spcBef>
            <a:spcAft>
              <a:spcPct val="15000"/>
            </a:spcAft>
            <a:buChar char="••"/>
          </a:pPr>
          <a:r>
            <a:rPr lang="es-CO" sz="2000" kern="1200" dirty="0" smtClean="0"/>
            <a:t>La recopilación debe ser cuidadosa  ya que el material base de la investigación no podrá ser escogido al azar</a:t>
          </a:r>
          <a:r>
            <a:rPr lang="es-CO" sz="1400" kern="1200" dirty="0" smtClean="0"/>
            <a:t>. </a:t>
          </a:r>
          <a:endParaRPr lang="es-CO" sz="1400" kern="1200" dirty="0"/>
        </a:p>
      </dsp:txBody>
      <dsp:txXfrm rot="-5400000">
        <a:off x="1851060" y="203862"/>
        <a:ext cx="7227427" cy="1057924"/>
      </dsp:txXfrm>
    </dsp:sp>
    <dsp:sp modelId="{D0194816-04D3-4B7E-B005-5865E488E982}">
      <dsp:nvSpPr>
        <dsp:cNvPr id="0" name=""/>
        <dsp:cNvSpPr/>
      </dsp:nvSpPr>
      <dsp:spPr>
        <a:xfrm>
          <a:off x="629" y="82"/>
          <a:ext cx="1850430" cy="1465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s-CO" sz="1700" b="1" kern="1200" dirty="0" smtClean="0">
              <a:solidFill>
                <a:schemeClr val="bg2">
                  <a:lumMod val="10000"/>
                </a:schemeClr>
              </a:solidFill>
            </a:rPr>
            <a:t>1</a:t>
          </a:r>
          <a:r>
            <a:rPr lang="es-CO" sz="2000" b="1" kern="1200" dirty="0" smtClean="0">
              <a:solidFill>
                <a:schemeClr val="bg2">
                  <a:lumMod val="10000"/>
                </a:schemeClr>
              </a:solidFill>
            </a:rPr>
            <a:t>° Etapa Descripción </a:t>
          </a:r>
          <a:endParaRPr lang="es-CO" sz="2000" b="1" kern="1200" dirty="0">
            <a:solidFill>
              <a:schemeClr val="bg2">
                <a:lumMod val="10000"/>
              </a:schemeClr>
            </a:solidFill>
          </a:endParaRPr>
        </a:p>
      </dsp:txBody>
      <dsp:txXfrm>
        <a:off x="72168" y="71621"/>
        <a:ext cx="1707352" cy="1322405"/>
      </dsp:txXfrm>
    </dsp:sp>
    <dsp:sp modelId="{3AB8BE29-6B6B-4643-82B8-BBC07BB9DFD7}">
      <dsp:nvSpPr>
        <dsp:cNvPr id="0" name=""/>
        <dsp:cNvSpPr/>
      </dsp:nvSpPr>
      <dsp:spPr>
        <a:xfrm rot="5400000">
          <a:off x="4805946" y="-1328306"/>
          <a:ext cx="1455729" cy="7199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smtClean="0"/>
            <a:t>Consiste en el análisis efectuado con la metodología  de las ciencias sociales, obtener unos resultados  claros y reales sobre las diferentes relaciones entre los factores.</a:t>
          </a:r>
          <a:endParaRPr lang="es-CO" sz="2000" kern="1200" dirty="0"/>
        </a:p>
        <a:p>
          <a:pPr marL="228600" lvl="1" indent="-228600" algn="l" defTabSz="889000">
            <a:lnSpc>
              <a:spcPct val="90000"/>
            </a:lnSpc>
            <a:spcBef>
              <a:spcPct val="0"/>
            </a:spcBef>
            <a:spcAft>
              <a:spcPct val="15000"/>
            </a:spcAft>
            <a:buChar char="••"/>
          </a:pPr>
          <a:r>
            <a:rPr lang="es-CO" sz="2000" kern="1200" dirty="0" smtClean="0"/>
            <a:t>Para cada uno de los países cuyos sistemas pedagógicos se estén estudiando</a:t>
          </a:r>
          <a:r>
            <a:rPr lang="es-CO" sz="1400" kern="1200" dirty="0" smtClean="0"/>
            <a:t>.</a:t>
          </a:r>
          <a:endParaRPr lang="es-CO" sz="1400" kern="1200" dirty="0"/>
        </a:p>
      </dsp:txBody>
      <dsp:txXfrm rot="-5400000">
        <a:off x="1933923" y="1614780"/>
        <a:ext cx="7128713" cy="1313603"/>
      </dsp:txXfrm>
    </dsp:sp>
    <dsp:sp modelId="{BF841DD7-2034-449D-9E9F-18025A4DCDF1}">
      <dsp:nvSpPr>
        <dsp:cNvPr id="0" name=""/>
        <dsp:cNvSpPr/>
      </dsp:nvSpPr>
      <dsp:spPr>
        <a:xfrm>
          <a:off x="629" y="1538840"/>
          <a:ext cx="1933294" cy="1465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2">
                  <a:lumMod val="10000"/>
                </a:schemeClr>
              </a:solidFill>
            </a:rPr>
            <a:t>2° Etapa de Interpretación </a:t>
          </a:r>
          <a:endParaRPr lang="es-CO" sz="2000" b="1" kern="1200" dirty="0">
            <a:solidFill>
              <a:schemeClr val="bg2">
                <a:lumMod val="10000"/>
              </a:schemeClr>
            </a:solidFill>
          </a:endParaRPr>
        </a:p>
      </dsp:txBody>
      <dsp:txXfrm>
        <a:off x="72168" y="1610379"/>
        <a:ext cx="1790216" cy="1322405"/>
      </dsp:txXfrm>
    </dsp:sp>
    <dsp:sp modelId="{4B18BC17-03BC-4A3F-98CC-0D927EE054DE}">
      <dsp:nvSpPr>
        <dsp:cNvPr id="0" name=""/>
        <dsp:cNvSpPr/>
      </dsp:nvSpPr>
      <dsp:spPr>
        <a:xfrm rot="5400000">
          <a:off x="4518885" y="506996"/>
          <a:ext cx="2044009" cy="71852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El análisis simultáneo de diversos sistemas  educativos, para determinar el marco que puede servir para compararlos. </a:t>
          </a:r>
          <a:endParaRPr lang="es-CO" sz="1900" kern="1200" dirty="0"/>
        </a:p>
        <a:p>
          <a:pPr marL="171450" lvl="1" indent="-171450" algn="l" defTabSz="844550">
            <a:lnSpc>
              <a:spcPct val="90000"/>
            </a:lnSpc>
            <a:spcBef>
              <a:spcPct val="0"/>
            </a:spcBef>
            <a:spcAft>
              <a:spcPct val="15000"/>
            </a:spcAft>
            <a:buChar char="••"/>
          </a:pPr>
          <a:r>
            <a:rPr lang="es-CO" sz="1900" kern="1200" dirty="0" smtClean="0"/>
            <a:t>Finalmente se procede a la comparación, primero respecto a las cuestiones  seleccionadas, pasando después al examen comparativo del papel de la educación  en diversos países. (</a:t>
          </a:r>
          <a:r>
            <a:rPr lang="es-ES" sz="1900" kern="1200" dirty="0" smtClean="0"/>
            <a:t>Juan   José   Fuentes   – Romero y </a:t>
          </a:r>
          <a:r>
            <a:rPr lang="es-CO" sz="1900" kern="1200" dirty="0" smtClean="0"/>
            <a:t>Vanesa   Rodríguez 2009) </a:t>
          </a:r>
          <a:endParaRPr lang="es-CO" sz="1900" kern="1200" dirty="0"/>
        </a:p>
      </dsp:txBody>
      <dsp:txXfrm rot="-5400000">
        <a:off x="1948284" y="3177377"/>
        <a:ext cx="7085431" cy="1844449"/>
      </dsp:txXfrm>
    </dsp:sp>
    <dsp:sp modelId="{5E2B74DC-C053-4E5F-A6C1-783AFB32877F}">
      <dsp:nvSpPr>
        <dsp:cNvPr id="0" name=""/>
        <dsp:cNvSpPr/>
      </dsp:nvSpPr>
      <dsp:spPr>
        <a:xfrm>
          <a:off x="629" y="3366860"/>
          <a:ext cx="1947655" cy="1465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2">
                  <a:lumMod val="10000"/>
                </a:schemeClr>
              </a:solidFill>
            </a:rPr>
            <a:t>3° Etapa es la yuxtaposición</a:t>
          </a:r>
          <a:endParaRPr lang="es-CO" sz="2000" b="1" kern="1200" dirty="0">
            <a:solidFill>
              <a:schemeClr val="bg2">
                <a:lumMod val="10000"/>
              </a:schemeClr>
            </a:solidFill>
          </a:endParaRPr>
        </a:p>
      </dsp:txBody>
      <dsp:txXfrm>
        <a:off x="72168" y="3438399"/>
        <a:ext cx="1804577" cy="1322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8E25D-58E9-49BF-ACA3-94F0E494E27B}">
      <dsp:nvSpPr>
        <dsp:cNvPr id="0" name=""/>
        <dsp:cNvSpPr/>
      </dsp:nvSpPr>
      <dsp:spPr>
        <a:xfrm rot="5400000">
          <a:off x="-72518" y="120308"/>
          <a:ext cx="613168" cy="42921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   1960	</a:t>
          </a:r>
        </a:p>
      </dsp:txBody>
      <dsp:txXfrm rot="-5400000">
        <a:off x="19457" y="242942"/>
        <a:ext cx="429218" cy="183950"/>
      </dsp:txXfrm>
    </dsp:sp>
    <dsp:sp modelId="{017AB3EC-CD3B-46BB-A3A3-8E1150AF6C6A}">
      <dsp:nvSpPr>
        <dsp:cNvPr id="0" name=""/>
        <dsp:cNvSpPr/>
      </dsp:nvSpPr>
      <dsp:spPr>
        <a:xfrm rot="5400000">
          <a:off x="3958679" y="-3494640"/>
          <a:ext cx="398559" cy="7457481"/>
        </a:xfrm>
        <a:prstGeom prst="round2SameRect">
          <a:avLst/>
        </a:prstGeom>
        <a:solidFill>
          <a:schemeClr val="accent6">
            <a:lumMod val="60000"/>
            <a:lumOff val="4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b="0" kern="1200">
              <a:latin typeface="Comic Sans MS" panose="030F0702030302020204" pitchFamily="66" charset="0"/>
            </a:rPr>
            <a:t>Proliferación de centros de educación especial.</a:t>
          </a:r>
        </a:p>
      </dsp:txBody>
      <dsp:txXfrm rot="-5400000">
        <a:off x="429218" y="54277"/>
        <a:ext cx="7438025" cy="359647"/>
      </dsp:txXfrm>
    </dsp:sp>
    <dsp:sp modelId="{4F8C21C2-30DC-4E54-930D-52185C041029}">
      <dsp:nvSpPr>
        <dsp:cNvPr id="0" name=""/>
        <dsp:cNvSpPr/>
      </dsp:nvSpPr>
      <dsp:spPr>
        <a:xfrm rot="5400000">
          <a:off x="-91975" y="679276"/>
          <a:ext cx="613168" cy="429218"/>
        </a:xfrm>
        <a:prstGeom prst="chevron">
          <a:avLst/>
        </a:prstGeom>
        <a:solidFill>
          <a:schemeClr val="accent4">
            <a:hueOff val="1293972"/>
            <a:satOff val="-6040"/>
            <a:lumOff val="858"/>
            <a:alphaOff val="0"/>
          </a:schemeClr>
        </a:solidFill>
        <a:ln w="12700" cap="flat" cmpd="sng" algn="ctr">
          <a:solidFill>
            <a:schemeClr val="accent4">
              <a:hueOff val="1293972"/>
              <a:satOff val="-6040"/>
              <a:lumOff val="8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1970</a:t>
          </a:r>
        </a:p>
      </dsp:txBody>
      <dsp:txXfrm rot="-5400000">
        <a:off x="0" y="801910"/>
        <a:ext cx="429218" cy="183950"/>
      </dsp:txXfrm>
    </dsp:sp>
    <dsp:sp modelId="{2A7A724D-7F87-4C3E-B28E-E2878D33C9B2}">
      <dsp:nvSpPr>
        <dsp:cNvPr id="0" name=""/>
        <dsp:cNvSpPr/>
      </dsp:nvSpPr>
      <dsp:spPr>
        <a:xfrm rot="5400000">
          <a:off x="3958679" y="-2942160"/>
          <a:ext cx="398559" cy="7457481"/>
        </a:xfrm>
        <a:prstGeom prst="round2SameRect">
          <a:avLst/>
        </a:prstGeom>
        <a:solidFill>
          <a:srgbClr val="92D050">
            <a:alpha val="90000"/>
          </a:srgbClr>
        </a:solidFill>
        <a:ln w="12700" cap="flat" cmpd="sng" algn="ctr">
          <a:solidFill>
            <a:schemeClr val="accent4">
              <a:hueOff val="1293972"/>
              <a:satOff val="-6040"/>
              <a:lumOff val="8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latin typeface="Comic Sans MS" panose="030F0702030302020204" pitchFamily="66" charset="0"/>
            </a:rPr>
            <a:t>ley general de educacion, hace legal el termino de educacion general.</a:t>
          </a:r>
        </a:p>
      </dsp:txBody>
      <dsp:txXfrm rot="-5400000">
        <a:off x="429218" y="606757"/>
        <a:ext cx="7438025" cy="359647"/>
      </dsp:txXfrm>
    </dsp:sp>
    <dsp:sp modelId="{67B1B794-F777-4598-9B7B-227BC780393E}">
      <dsp:nvSpPr>
        <dsp:cNvPr id="0" name=""/>
        <dsp:cNvSpPr/>
      </dsp:nvSpPr>
      <dsp:spPr>
        <a:xfrm rot="5400000">
          <a:off x="-91975" y="1231756"/>
          <a:ext cx="613168" cy="429218"/>
        </a:xfrm>
        <a:prstGeom prst="chevron">
          <a:avLst/>
        </a:prstGeom>
        <a:solidFill>
          <a:schemeClr val="accent4">
            <a:hueOff val="2587943"/>
            <a:satOff val="-12080"/>
            <a:lumOff val="1716"/>
            <a:alphaOff val="0"/>
          </a:schemeClr>
        </a:solidFill>
        <a:ln w="12700" cap="flat" cmpd="sng" algn="ctr">
          <a:solidFill>
            <a:schemeClr val="accent4">
              <a:hueOff val="2587943"/>
              <a:satOff val="-12080"/>
              <a:lumOff val="17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1975</a:t>
          </a:r>
        </a:p>
      </dsp:txBody>
      <dsp:txXfrm rot="-5400000">
        <a:off x="0" y="1354390"/>
        <a:ext cx="429218" cy="183950"/>
      </dsp:txXfrm>
    </dsp:sp>
    <dsp:sp modelId="{5E92318F-2703-4746-A6A4-A3950A2DF41A}">
      <dsp:nvSpPr>
        <dsp:cNvPr id="0" name=""/>
        <dsp:cNvSpPr/>
      </dsp:nvSpPr>
      <dsp:spPr>
        <a:xfrm rot="5400000">
          <a:off x="3958679" y="-2389679"/>
          <a:ext cx="398559" cy="7457481"/>
        </a:xfrm>
        <a:prstGeom prst="round2SameRect">
          <a:avLst/>
        </a:prstGeom>
        <a:solidFill>
          <a:srgbClr val="99FF66">
            <a:alpha val="89804"/>
          </a:srgbClr>
        </a:solidFill>
        <a:ln w="12700" cap="flat" cmpd="sng" algn="ctr">
          <a:solidFill>
            <a:schemeClr val="accent4">
              <a:hueOff val="2587943"/>
              <a:satOff val="-12080"/>
              <a:lumOff val="17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latin typeface="Comic Sans MS" panose="030F0702030302020204" pitchFamily="66" charset="0"/>
            </a:rPr>
            <a:t>se crea el instituto nacional de educacion especial, dependiente del ministerio de educacion.</a:t>
          </a:r>
        </a:p>
      </dsp:txBody>
      <dsp:txXfrm rot="-5400000">
        <a:off x="429218" y="1159238"/>
        <a:ext cx="7438025" cy="359647"/>
      </dsp:txXfrm>
    </dsp:sp>
    <dsp:sp modelId="{EA34AFB1-F00A-40D3-9066-A40E4B834612}">
      <dsp:nvSpPr>
        <dsp:cNvPr id="0" name=""/>
        <dsp:cNvSpPr/>
      </dsp:nvSpPr>
      <dsp:spPr>
        <a:xfrm rot="5400000">
          <a:off x="-91975" y="1901213"/>
          <a:ext cx="613168" cy="429218"/>
        </a:xfrm>
        <a:prstGeom prst="chevron">
          <a:avLst/>
        </a:prstGeom>
        <a:solidFill>
          <a:schemeClr val="accent4">
            <a:hueOff val="3881915"/>
            <a:satOff val="-18121"/>
            <a:lumOff val="2574"/>
            <a:alphaOff val="0"/>
          </a:schemeClr>
        </a:solidFill>
        <a:ln w="12700" cap="flat" cmpd="sng" algn="ctr">
          <a:solidFill>
            <a:schemeClr val="accent4">
              <a:hueOff val="3881915"/>
              <a:satOff val="-18121"/>
              <a:lumOff val="2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1978</a:t>
          </a:r>
        </a:p>
      </dsp:txBody>
      <dsp:txXfrm rot="-5400000">
        <a:off x="0" y="2023847"/>
        <a:ext cx="429218" cy="183950"/>
      </dsp:txXfrm>
    </dsp:sp>
    <dsp:sp modelId="{77B01325-106A-4F33-9C40-F92880F8C9E7}">
      <dsp:nvSpPr>
        <dsp:cNvPr id="0" name=""/>
        <dsp:cNvSpPr/>
      </dsp:nvSpPr>
      <dsp:spPr>
        <a:xfrm rot="5400000">
          <a:off x="3841701" y="-1720222"/>
          <a:ext cx="632514" cy="7457481"/>
        </a:xfrm>
        <a:prstGeom prst="round2SameRect">
          <a:avLst/>
        </a:prstGeom>
        <a:solidFill>
          <a:srgbClr val="CCFF99"/>
        </a:solidFill>
        <a:ln w="12700" cap="flat" cmpd="sng" algn="ctr">
          <a:solidFill>
            <a:schemeClr val="accent4">
              <a:hueOff val="3881915"/>
              <a:satOff val="-18121"/>
              <a:lumOff val="25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latin typeface="Comic Sans MS" panose="030F0702030302020204" pitchFamily="66" charset="0"/>
            </a:rPr>
            <a:t>la constitucion española establece en su articulo 49 la politica de prevencion, tratamiento, rehabilitacion e integracion de los disminnuidos fisicos, sensoriales y psiquicos.</a:t>
          </a:r>
        </a:p>
      </dsp:txBody>
      <dsp:txXfrm rot="-5400000">
        <a:off x="429218" y="1723138"/>
        <a:ext cx="7426604" cy="570760"/>
      </dsp:txXfrm>
    </dsp:sp>
    <dsp:sp modelId="{03E57F75-C2A3-4215-96FE-5F519875F386}">
      <dsp:nvSpPr>
        <dsp:cNvPr id="0" name=""/>
        <dsp:cNvSpPr/>
      </dsp:nvSpPr>
      <dsp:spPr>
        <a:xfrm rot="5400000">
          <a:off x="-91975" y="2453694"/>
          <a:ext cx="613168" cy="429218"/>
        </a:xfrm>
        <a:prstGeom prst="chevron">
          <a:avLst/>
        </a:prstGeom>
        <a:solidFill>
          <a:schemeClr val="accent4">
            <a:hueOff val="5175886"/>
            <a:satOff val="-24161"/>
            <a:lumOff val="3431"/>
            <a:alphaOff val="0"/>
          </a:schemeClr>
        </a:solidFill>
        <a:ln w="12700" cap="flat" cmpd="sng" algn="ctr">
          <a:solidFill>
            <a:schemeClr val="accent4">
              <a:hueOff val="5175886"/>
              <a:satOff val="-24161"/>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1982</a:t>
          </a:r>
        </a:p>
      </dsp:txBody>
      <dsp:txXfrm rot="-5400000">
        <a:off x="0" y="2576328"/>
        <a:ext cx="429218" cy="183950"/>
      </dsp:txXfrm>
    </dsp:sp>
    <dsp:sp modelId="{6D2FDF32-386D-4F09-B72F-08F91134A256}">
      <dsp:nvSpPr>
        <dsp:cNvPr id="0" name=""/>
        <dsp:cNvSpPr/>
      </dsp:nvSpPr>
      <dsp:spPr>
        <a:xfrm rot="5400000">
          <a:off x="3958679" y="-1167742"/>
          <a:ext cx="398559" cy="7457481"/>
        </a:xfrm>
        <a:prstGeom prst="round2SameRect">
          <a:avLst/>
        </a:prstGeom>
        <a:solidFill>
          <a:schemeClr val="accent6">
            <a:lumMod val="60000"/>
            <a:lumOff val="40000"/>
            <a:alpha val="90000"/>
          </a:schemeClr>
        </a:solidFill>
        <a:ln w="12700" cap="flat" cmpd="sng" algn="ctr">
          <a:solidFill>
            <a:schemeClr val="accent4">
              <a:hueOff val="5175886"/>
              <a:satOff val="-24161"/>
              <a:lumOff val="34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latin typeface="Comic Sans MS" panose="030F0702030302020204" pitchFamily="66" charset="0"/>
            </a:rPr>
            <a:t>ley de integracion del minusvalido en la educacion (normalizacion, sectorizacion e integracion).</a:t>
          </a:r>
        </a:p>
      </dsp:txBody>
      <dsp:txXfrm rot="-5400000">
        <a:off x="429218" y="2381175"/>
        <a:ext cx="7438025" cy="359647"/>
      </dsp:txXfrm>
    </dsp:sp>
    <dsp:sp modelId="{C768B82D-7D07-4E14-BC72-21B3BF13D863}">
      <dsp:nvSpPr>
        <dsp:cNvPr id="0" name=""/>
        <dsp:cNvSpPr/>
      </dsp:nvSpPr>
      <dsp:spPr>
        <a:xfrm rot="5400000">
          <a:off x="-91975" y="3006174"/>
          <a:ext cx="613168" cy="429218"/>
        </a:xfrm>
        <a:prstGeom prst="chevron">
          <a:avLst/>
        </a:prstGeom>
        <a:solidFill>
          <a:schemeClr val="accent4">
            <a:hueOff val="6469858"/>
            <a:satOff val="-30201"/>
            <a:lumOff val="4289"/>
            <a:alphaOff val="0"/>
          </a:schemeClr>
        </a:solidFill>
        <a:ln w="12700" cap="flat" cmpd="sng" algn="ctr">
          <a:solidFill>
            <a:schemeClr val="accent4">
              <a:hueOff val="6469858"/>
              <a:satOff val="-30201"/>
              <a:lumOff val="42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1985</a:t>
          </a:r>
        </a:p>
      </dsp:txBody>
      <dsp:txXfrm rot="-5400000">
        <a:off x="0" y="3128808"/>
        <a:ext cx="429218" cy="183950"/>
      </dsp:txXfrm>
    </dsp:sp>
    <dsp:sp modelId="{41D169D7-1518-4550-9E3E-A5205134E2BF}">
      <dsp:nvSpPr>
        <dsp:cNvPr id="0" name=""/>
        <dsp:cNvSpPr/>
      </dsp:nvSpPr>
      <dsp:spPr>
        <a:xfrm rot="5400000">
          <a:off x="3958679" y="-615262"/>
          <a:ext cx="398559" cy="7457481"/>
        </a:xfrm>
        <a:prstGeom prst="round2SameRect">
          <a:avLst/>
        </a:prstGeom>
        <a:solidFill>
          <a:srgbClr val="00FFCC">
            <a:alpha val="89804"/>
          </a:srgbClr>
        </a:solidFill>
        <a:ln w="12700" cap="flat" cmpd="sng" algn="ctr">
          <a:solidFill>
            <a:schemeClr val="accent4">
              <a:hueOff val="6469858"/>
              <a:satOff val="-30201"/>
              <a:lumOff val="4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latin typeface="Comic Sans MS" panose="030F0702030302020204" pitchFamily="66" charset="0"/>
            </a:rPr>
            <a:t>el decreto real de ordenacion de la educacion es el comienzo experimental del programa de integracion.</a:t>
          </a:r>
        </a:p>
      </dsp:txBody>
      <dsp:txXfrm rot="-5400000">
        <a:off x="429218" y="2933655"/>
        <a:ext cx="7438025" cy="359647"/>
      </dsp:txXfrm>
    </dsp:sp>
    <dsp:sp modelId="{890B6329-97B7-4CD1-BB64-AA56529CBFE5}">
      <dsp:nvSpPr>
        <dsp:cNvPr id="0" name=""/>
        <dsp:cNvSpPr/>
      </dsp:nvSpPr>
      <dsp:spPr>
        <a:xfrm rot="5400000">
          <a:off x="-91975" y="3558654"/>
          <a:ext cx="613168" cy="429218"/>
        </a:xfrm>
        <a:prstGeom prst="chevron">
          <a:avLst/>
        </a:prstGeom>
        <a:solidFill>
          <a:schemeClr val="accent4">
            <a:hueOff val="7763829"/>
            <a:satOff val="-36241"/>
            <a:lumOff val="5147"/>
            <a:alphaOff val="0"/>
          </a:schemeClr>
        </a:solidFill>
        <a:ln w="12700" cap="flat" cmpd="sng" algn="ctr">
          <a:solidFill>
            <a:schemeClr val="accent4">
              <a:hueOff val="7763829"/>
              <a:satOff val="-36241"/>
              <a:lumOff val="5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1986</a:t>
          </a:r>
        </a:p>
      </dsp:txBody>
      <dsp:txXfrm rot="-5400000">
        <a:off x="0" y="3681288"/>
        <a:ext cx="429218" cy="183950"/>
      </dsp:txXfrm>
    </dsp:sp>
    <dsp:sp modelId="{942AF349-3C16-44D3-B23B-27E9192F035A}">
      <dsp:nvSpPr>
        <dsp:cNvPr id="0" name=""/>
        <dsp:cNvSpPr/>
      </dsp:nvSpPr>
      <dsp:spPr>
        <a:xfrm rot="5400000">
          <a:off x="3958679" y="-62781"/>
          <a:ext cx="398559" cy="7457481"/>
        </a:xfrm>
        <a:prstGeom prst="round2SameRect">
          <a:avLst/>
        </a:prstGeom>
        <a:solidFill>
          <a:schemeClr val="accent1">
            <a:lumMod val="60000"/>
            <a:lumOff val="40000"/>
            <a:alpha val="90000"/>
          </a:schemeClr>
        </a:solidFill>
        <a:ln w="12700" cap="flat" cmpd="sng" algn="ctr">
          <a:solidFill>
            <a:schemeClr val="accent4">
              <a:hueOff val="7763829"/>
              <a:satOff val="-36241"/>
              <a:lumOff val="51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latin typeface="Comic Sans MS" panose="030F0702030302020204" pitchFamily="66" charset="0"/>
            </a:rPr>
            <a:t>se crea el centro nacional de recursos para la educacion especial.</a:t>
          </a:r>
        </a:p>
      </dsp:txBody>
      <dsp:txXfrm rot="-5400000">
        <a:off x="429218" y="3486136"/>
        <a:ext cx="7438025" cy="359647"/>
      </dsp:txXfrm>
    </dsp:sp>
    <dsp:sp modelId="{6B872C62-2543-426C-BDF5-08BC0B02559C}">
      <dsp:nvSpPr>
        <dsp:cNvPr id="0" name=""/>
        <dsp:cNvSpPr/>
      </dsp:nvSpPr>
      <dsp:spPr>
        <a:xfrm rot="5400000">
          <a:off x="-91975" y="4111134"/>
          <a:ext cx="613168" cy="429218"/>
        </a:xfrm>
        <a:prstGeom prst="chevron">
          <a:avLst/>
        </a:prstGeom>
        <a:solidFill>
          <a:schemeClr val="accent4">
            <a:hueOff val="9057801"/>
            <a:satOff val="-42282"/>
            <a:lumOff val="6005"/>
            <a:alphaOff val="0"/>
          </a:schemeClr>
        </a:solidFill>
        <a:ln w="12700" cap="flat" cmpd="sng" algn="ctr">
          <a:solidFill>
            <a:schemeClr val="accent4">
              <a:hueOff val="9057801"/>
              <a:satOff val="-42282"/>
              <a:lumOff val="60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1990</a:t>
          </a:r>
        </a:p>
      </dsp:txBody>
      <dsp:txXfrm rot="-5400000">
        <a:off x="0" y="4233768"/>
        <a:ext cx="429218" cy="183950"/>
      </dsp:txXfrm>
    </dsp:sp>
    <dsp:sp modelId="{85FE5FA0-4E9B-4F0D-BA43-DBE93066CF26}">
      <dsp:nvSpPr>
        <dsp:cNvPr id="0" name=""/>
        <dsp:cNvSpPr/>
      </dsp:nvSpPr>
      <dsp:spPr>
        <a:xfrm rot="5400000">
          <a:off x="3958679" y="489698"/>
          <a:ext cx="398559" cy="7457481"/>
        </a:xfrm>
        <a:prstGeom prst="round2SameRect">
          <a:avLst/>
        </a:prstGeom>
        <a:solidFill>
          <a:schemeClr val="accent1">
            <a:lumMod val="40000"/>
            <a:lumOff val="60000"/>
            <a:alpha val="90000"/>
          </a:schemeClr>
        </a:solidFill>
        <a:ln w="12700" cap="flat" cmpd="sng" algn="ctr">
          <a:solidFill>
            <a:schemeClr val="accent4">
              <a:hueOff val="9057801"/>
              <a:satOff val="-42282"/>
              <a:lumOff val="60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b="0" kern="1200">
              <a:latin typeface="Comic Sans MS" panose="030F0702030302020204" pitchFamily="66" charset="0"/>
            </a:rPr>
            <a:t>aparece el concepto de necesidades educativas especiales</a:t>
          </a:r>
        </a:p>
      </dsp:txBody>
      <dsp:txXfrm rot="-5400000">
        <a:off x="429218" y="4038615"/>
        <a:ext cx="7438025" cy="359647"/>
      </dsp:txXfrm>
    </dsp:sp>
    <dsp:sp modelId="{CA44F0B9-CD6F-4C24-93C0-8386F6E653B8}">
      <dsp:nvSpPr>
        <dsp:cNvPr id="0" name=""/>
        <dsp:cNvSpPr/>
      </dsp:nvSpPr>
      <dsp:spPr>
        <a:xfrm rot="5400000">
          <a:off x="-91975" y="4856244"/>
          <a:ext cx="613168" cy="429218"/>
        </a:xfrm>
        <a:prstGeom prst="chevron">
          <a:avLst/>
        </a:prstGeom>
        <a:solidFill>
          <a:schemeClr val="accent4">
            <a:hueOff val="10351772"/>
            <a:satOff val="-48322"/>
            <a:lumOff val="6863"/>
            <a:alphaOff val="0"/>
          </a:schemeClr>
        </a:solidFill>
        <a:ln w="12700" cap="flat" cmpd="sng" algn="ctr">
          <a:solidFill>
            <a:schemeClr val="accent4">
              <a:hueOff val="10351772"/>
              <a:satOff val="-48322"/>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1995</a:t>
          </a:r>
        </a:p>
      </dsp:txBody>
      <dsp:txXfrm rot="-5400000">
        <a:off x="0" y="4978878"/>
        <a:ext cx="429218" cy="183950"/>
      </dsp:txXfrm>
    </dsp:sp>
    <dsp:sp modelId="{BB1A0212-39A0-4C09-B771-4479E42656A8}">
      <dsp:nvSpPr>
        <dsp:cNvPr id="0" name=""/>
        <dsp:cNvSpPr/>
      </dsp:nvSpPr>
      <dsp:spPr>
        <a:xfrm rot="5400000">
          <a:off x="3766049" y="1234808"/>
          <a:ext cx="783819" cy="7457481"/>
        </a:xfrm>
        <a:prstGeom prst="round2SameRect">
          <a:avLst/>
        </a:prstGeom>
        <a:solidFill>
          <a:schemeClr val="accent2">
            <a:lumMod val="40000"/>
            <a:lumOff val="60000"/>
            <a:alpha val="90000"/>
          </a:schemeClr>
        </a:solidFill>
        <a:ln w="12700" cap="flat" cmpd="sng" algn="ctr">
          <a:solidFill>
            <a:schemeClr val="accent4">
              <a:hueOff val="10351772"/>
              <a:satOff val="-48322"/>
              <a:lumOff val="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latin typeface="Comic Sans MS" panose="030F0702030302020204" pitchFamily="66" charset="0"/>
            </a:rPr>
            <a:t>el real decreto </a:t>
          </a:r>
          <a:r>
            <a:rPr lang="es-ES" sz="1200" kern="1200" dirty="0" smtClean="0">
              <a:latin typeface="Comic Sans MS" panose="030F0702030302020204" pitchFamily="66" charset="0"/>
            </a:rPr>
            <a:t>propondrá </a:t>
          </a:r>
          <a:r>
            <a:rPr lang="es-ES" sz="1200" kern="1200" dirty="0">
              <a:latin typeface="Comic Sans MS" panose="030F0702030302020204" pitchFamily="66" charset="0"/>
            </a:rPr>
            <a:t>la </a:t>
          </a:r>
          <a:r>
            <a:rPr lang="es-ES" sz="1200" kern="1200" dirty="0" smtClean="0">
              <a:latin typeface="Comic Sans MS" panose="030F0702030302020204" pitchFamily="66" charset="0"/>
            </a:rPr>
            <a:t>escolarización </a:t>
          </a:r>
          <a:r>
            <a:rPr lang="es-ES" sz="1200" kern="1200" dirty="0">
              <a:latin typeface="Comic Sans MS" panose="030F0702030302020204" pitchFamily="66" charset="0"/>
            </a:rPr>
            <a:t>en los centros de </a:t>
          </a:r>
          <a:r>
            <a:rPr lang="es-ES" sz="1200" kern="1200" dirty="0" smtClean="0">
              <a:latin typeface="Comic Sans MS" panose="030F0702030302020204" pitchFamily="66" charset="0"/>
            </a:rPr>
            <a:t>escolarización </a:t>
          </a:r>
          <a:r>
            <a:rPr lang="es-ES" sz="1200" kern="1200" dirty="0">
              <a:latin typeface="Comic Sans MS" panose="030F0702030302020204" pitchFamily="66" charset="0"/>
            </a:rPr>
            <a:t>en los centros de </a:t>
          </a:r>
          <a:r>
            <a:rPr lang="es-ES" sz="1200" kern="1200" dirty="0" smtClean="0">
              <a:latin typeface="Comic Sans MS" panose="030F0702030302020204" pitchFamily="66" charset="0"/>
            </a:rPr>
            <a:t>educación </a:t>
          </a:r>
          <a:r>
            <a:rPr lang="es-ES" sz="1200" kern="1200" dirty="0">
              <a:latin typeface="Comic Sans MS" panose="030F0702030302020204" pitchFamily="66" charset="0"/>
            </a:rPr>
            <a:t>especial a los alumnos con necesidades educativas especiales asociadas a discapacidades </a:t>
          </a:r>
          <a:r>
            <a:rPr lang="es-ES" sz="1200" kern="1200" dirty="0" smtClean="0">
              <a:latin typeface="Comic Sans MS" panose="030F0702030302020204" pitchFamily="66" charset="0"/>
            </a:rPr>
            <a:t>psíquicas, </a:t>
          </a:r>
          <a:r>
            <a:rPr lang="es-ES" sz="1200" kern="1200" dirty="0">
              <a:latin typeface="Comic Sans MS" panose="030F0702030302020204" pitchFamily="66" charset="0"/>
            </a:rPr>
            <a:t>sensoriales o motoras </a:t>
          </a:r>
        </a:p>
      </dsp:txBody>
      <dsp:txXfrm rot="-5400000">
        <a:off x="429219" y="4609902"/>
        <a:ext cx="7419218" cy="70729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8E847D-9A61-4983-8A99-2DF9D9606D5E}" type="datetimeFigureOut">
              <a:rPr lang="es-ES" smtClean="0"/>
              <a:t>02/08/2019</a:t>
            </a:fld>
            <a:endParaRPr lang="es-ES"/>
          </a:p>
        </p:txBody>
      </p:sp>
      <p:sp>
        <p:nvSpPr>
          <p:cNvPr id="4" name="Marcador de pie de página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196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35414" y="0"/>
            <a:ext cx="3013075" cy="46196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8/2/2019</a:t>
            </a:fld>
            <a:endParaRPr lang="es-CO"/>
          </a:p>
        </p:txBody>
      </p:sp>
      <p:sp>
        <p:nvSpPr>
          <p:cNvPr id="4" name="3 Marcador de imagen de diapositiva"/>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s-CO" noProof="0"/>
          </a:p>
        </p:txBody>
      </p:sp>
      <p:sp>
        <p:nvSpPr>
          <p:cNvPr id="5" name="4 Marcador de notas"/>
          <p:cNvSpPr>
            <a:spLocks noGrp="1"/>
          </p:cNvSpPr>
          <p:nvPr>
            <p:ph type="body" sz="quarter" idx="3"/>
          </p:nvPr>
        </p:nvSpPr>
        <p:spPr>
          <a:xfrm>
            <a:off x="695325" y="4387851"/>
            <a:ext cx="5559425" cy="4156075"/>
          </a:xfrm>
          <a:prstGeom prst="rect">
            <a:avLst/>
          </a:prstGeom>
        </p:spPr>
        <p:txBody>
          <a:bodyPr vert="horz" lIns="92492" tIns="46246" rIns="92492" bIns="4624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772524"/>
            <a:ext cx="3013075" cy="46196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35414" y="8772524"/>
            <a:ext cx="3013075" cy="46196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8</a:t>
            </a:fld>
            <a:endParaRPr lang="es-CO" altLang="es-CO"/>
          </a:p>
        </p:txBody>
      </p:sp>
    </p:spTree>
    <p:extLst>
      <p:ext uri="{BB962C8B-B14F-4D97-AF65-F5344CB8AC3E}">
        <p14:creationId xmlns:p14="http://schemas.microsoft.com/office/powerpoint/2010/main" val="23001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30</a:t>
            </a:fld>
            <a:endParaRPr lang="es-CO" altLang="es-CO"/>
          </a:p>
        </p:txBody>
      </p:sp>
    </p:spTree>
    <p:extLst>
      <p:ext uri="{BB962C8B-B14F-4D97-AF65-F5344CB8AC3E}">
        <p14:creationId xmlns:p14="http://schemas.microsoft.com/office/powerpoint/2010/main" val="384342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34</a:t>
            </a:fld>
            <a:endParaRPr lang="es-CO" altLang="es-CO"/>
          </a:p>
        </p:txBody>
      </p:sp>
    </p:spTree>
    <p:extLst>
      <p:ext uri="{BB962C8B-B14F-4D97-AF65-F5344CB8AC3E}">
        <p14:creationId xmlns:p14="http://schemas.microsoft.com/office/powerpoint/2010/main" val="157937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35</a:t>
            </a:fld>
            <a:endParaRPr lang="es-CO" altLang="es-CO"/>
          </a:p>
        </p:txBody>
      </p:sp>
    </p:spTree>
    <p:extLst>
      <p:ext uri="{BB962C8B-B14F-4D97-AF65-F5344CB8AC3E}">
        <p14:creationId xmlns:p14="http://schemas.microsoft.com/office/powerpoint/2010/main" val="116159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36</a:t>
            </a:fld>
            <a:endParaRPr lang="es-CO" altLang="es-CO"/>
          </a:p>
        </p:txBody>
      </p:sp>
    </p:spTree>
    <p:extLst>
      <p:ext uri="{BB962C8B-B14F-4D97-AF65-F5344CB8AC3E}">
        <p14:creationId xmlns:p14="http://schemas.microsoft.com/office/powerpoint/2010/main" val="264328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9</a:t>
            </a:fld>
            <a:endParaRPr lang="es-CO" altLang="es-CO"/>
          </a:p>
        </p:txBody>
      </p:sp>
    </p:spTree>
    <p:extLst>
      <p:ext uri="{BB962C8B-B14F-4D97-AF65-F5344CB8AC3E}">
        <p14:creationId xmlns:p14="http://schemas.microsoft.com/office/powerpoint/2010/main" val="358422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11</a:t>
            </a:fld>
            <a:endParaRPr lang="es-CO" altLang="es-CO"/>
          </a:p>
        </p:txBody>
      </p:sp>
    </p:spTree>
    <p:extLst>
      <p:ext uri="{BB962C8B-B14F-4D97-AF65-F5344CB8AC3E}">
        <p14:creationId xmlns:p14="http://schemas.microsoft.com/office/powerpoint/2010/main" val="16038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14</a:t>
            </a:fld>
            <a:endParaRPr lang="es-CO" altLang="es-CO"/>
          </a:p>
        </p:txBody>
      </p:sp>
    </p:spTree>
    <p:extLst>
      <p:ext uri="{BB962C8B-B14F-4D97-AF65-F5344CB8AC3E}">
        <p14:creationId xmlns:p14="http://schemas.microsoft.com/office/powerpoint/2010/main" val="251306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15</a:t>
            </a:fld>
            <a:endParaRPr lang="es-CO" altLang="es-CO"/>
          </a:p>
        </p:txBody>
      </p:sp>
    </p:spTree>
    <p:extLst>
      <p:ext uri="{BB962C8B-B14F-4D97-AF65-F5344CB8AC3E}">
        <p14:creationId xmlns:p14="http://schemas.microsoft.com/office/powerpoint/2010/main" val="243809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20</a:t>
            </a:fld>
            <a:endParaRPr lang="es-CO" altLang="es-CO"/>
          </a:p>
        </p:txBody>
      </p:sp>
    </p:spTree>
    <p:extLst>
      <p:ext uri="{BB962C8B-B14F-4D97-AF65-F5344CB8AC3E}">
        <p14:creationId xmlns:p14="http://schemas.microsoft.com/office/powerpoint/2010/main" val="60758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23</a:t>
            </a:fld>
            <a:endParaRPr lang="es-CO" altLang="es-CO"/>
          </a:p>
        </p:txBody>
      </p:sp>
    </p:spTree>
    <p:extLst>
      <p:ext uri="{BB962C8B-B14F-4D97-AF65-F5344CB8AC3E}">
        <p14:creationId xmlns:p14="http://schemas.microsoft.com/office/powerpoint/2010/main" val="67739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26</a:t>
            </a:fld>
            <a:endParaRPr lang="es-CO" altLang="es-CO"/>
          </a:p>
        </p:txBody>
      </p:sp>
    </p:spTree>
    <p:extLst>
      <p:ext uri="{BB962C8B-B14F-4D97-AF65-F5344CB8AC3E}">
        <p14:creationId xmlns:p14="http://schemas.microsoft.com/office/powerpoint/2010/main" val="38727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27</a:t>
            </a:fld>
            <a:endParaRPr lang="es-CO" altLang="es-CO"/>
          </a:p>
        </p:txBody>
      </p:sp>
    </p:spTree>
    <p:extLst>
      <p:ext uri="{BB962C8B-B14F-4D97-AF65-F5344CB8AC3E}">
        <p14:creationId xmlns:p14="http://schemas.microsoft.com/office/powerpoint/2010/main" val="6099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39334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3037065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408451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772011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83925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659539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62965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7848077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120201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504539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02/08/2019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9" r:id="rId14"/>
  </p:sldLayoutIdLst>
  <p:timing>
    <p:tnLst>
      <p:par>
        <p:cTn id="1" dur="indefinite" restart="never" nodeType="tmRoot"/>
      </p:par>
    </p:tnLst>
  </p:timing>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s.wikipedia.org/wiki/198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es.wikipedia.org/wiki/Educaci%C3%B3n_formal" TargetMode="External"/><Relationship Id="rId3" Type="http://schemas.openxmlformats.org/officeDocument/2006/relationships/hyperlink" Target="https://es.wikipedia.org/wiki/Sistema_educativo_de_Espa%C3%B1a" TargetMode="External"/><Relationship Id="rId7" Type="http://schemas.openxmlformats.org/officeDocument/2006/relationships/hyperlink" Target="https://es.wikipedia.org/wiki/Ley_Org%C3%A1nica_de_Ordenaci%C3%B3n_General_del_Sistema_Educativo_de_Espa%C3%B1a" TargetMode="External"/><Relationship Id="rId12" Type="http://schemas.openxmlformats.org/officeDocument/2006/relationships/hyperlink" Target="https://es.wikipedia.org/wiki/Escuela_Nuev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s.wikipedia.org/wiki/Ley_Org%C3%A1nica_de_Educaci%C3%B3n_(Espa%C3%B1a)" TargetMode="External"/><Relationship Id="rId11" Type="http://schemas.openxmlformats.org/officeDocument/2006/relationships/hyperlink" Target="https://es.wikipedia.org/wiki/Ovide_Decroly" TargetMode="External"/><Relationship Id="rId5" Type="http://schemas.openxmlformats.org/officeDocument/2006/relationships/hyperlink" Target="https://es.wikipedia.org/wiki/Educaci%C3%B3n_primaria" TargetMode="External"/><Relationship Id="rId10" Type="http://schemas.openxmlformats.org/officeDocument/2006/relationships/hyperlink" Target="https://es.wikipedia.org/wiki/C%C3%A9lestin_Freinet" TargetMode="External"/><Relationship Id="rId4" Type="http://schemas.openxmlformats.org/officeDocument/2006/relationships/hyperlink" Target="https://es.wikipedia.org/wiki/Educaci%C3%B3n_infantil_en_Espa%C3%B1a#cite_note-1" TargetMode="External"/><Relationship Id="rId9" Type="http://schemas.openxmlformats.org/officeDocument/2006/relationships/hyperlink" Target="https://es.wikipedia.org/wiki/Pedagog%C3%ADa_progresist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4221088"/>
            <a:ext cx="8568952" cy="1944216"/>
          </a:xfrm>
        </p:spPr>
        <p:txBody>
          <a:bodyPr>
            <a:noAutofit/>
          </a:bodyPr>
          <a:lstStyle/>
          <a:p>
            <a:r>
              <a:rPr lang="es-ES" sz="3600" dirty="0" smtClean="0"/>
              <a:t>Pat colectivo:   </a:t>
            </a:r>
            <a:r>
              <a:rPr lang="es-ES" sz="3600" dirty="0" smtClean="0">
                <a:solidFill>
                  <a:schemeClr val="accent3">
                    <a:lumMod val="50000"/>
                  </a:schemeClr>
                </a:solidFill>
              </a:rPr>
              <a:t>III semestre</a:t>
            </a:r>
            <a:r>
              <a:rPr lang="es-ES" sz="3600" dirty="0"/>
              <a:t/>
            </a:r>
            <a:br>
              <a:rPr lang="es-ES" sz="3600" dirty="0"/>
            </a:br>
            <a:r>
              <a:rPr lang="es-ES" sz="2400" dirty="0" smtClean="0"/>
              <a:t>coordinadora: </a:t>
            </a:r>
            <a:r>
              <a:rPr lang="es-ES" sz="2400" dirty="0" smtClean="0">
                <a:solidFill>
                  <a:schemeClr val="accent3">
                    <a:lumMod val="50000"/>
                  </a:schemeClr>
                </a:solidFill>
              </a:rPr>
              <a:t>María Elena Moreno Hernández </a:t>
            </a:r>
            <a:endParaRPr lang="es-CO" sz="2400" dirty="0">
              <a:solidFill>
                <a:schemeClr val="accent3">
                  <a:lumMod val="50000"/>
                </a:schemeClr>
              </a:solidFill>
            </a:endParaRPr>
          </a:p>
        </p:txBody>
      </p:sp>
    </p:spTree>
    <p:extLst>
      <p:ext uri="{BB962C8B-B14F-4D97-AF65-F5344CB8AC3E}">
        <p14:creationId xmlns:p14="http://schemas.microsoft.com/office/powerpoint/2010/main" val="10125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03448"/>
            <a:ext cx="6477906" cy="2852737"/>
          </a:xfrm>
        </p:spPr>
        <p:txBody>
          <a:bodyPr/>
          <a:lstStyle/>
          <a:p>
            <a:r>
              <a:rPr lang="es-CO" dirty="0" smtClean="0"/>
              <a:t>MARCO TEÓRICO</a:t>
            </a:r>
            <a:endParaRPr lang="es-CO" dirty="0"/>
          </a:p>
        </p:txBody>
      </p:sp>
      <p:pic>
        <p:nvPicPr>
          <p:cNvPr id="3" name="Picture 7" descr="http://3.bp.blogspot.com/-rNLExUu14mY/TsZv8wNY5GI/AAAAAAAAAHE/pj1G_yObaO8/s1600/teorico-estudio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975" y="2780928"/>
            <a:ext cx="46196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338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11</a:t>
            </a:fld>
            <a:endParaRPr lang="es-CO" dirty="0"/>
          </a:p>
        </p:txBody>
      </p:sp>
      <p:sp>
        <p:nvSpPr>
          <p:cNvPr id="6" name="Título 5"/>
          <p:cNvSpPr>
            <a:spLocks noGrp="1"/>
          </p:cNvSpPr>
          <p:nvPr>
            <p:ph type="title"/>
          </p:nvPr>
        </p:nvSpPr>
        <p:spPr/>
        <p:txBody>
          <a:bodyPr/>
          <a:lstStyle/>
          <a:p>
            <a:r>
              <a:rPr lang="es-CO" dirty="0" smtClean="0"/>
              <a:t>Marco teórico </a:t>
            </a:r>
            <a:endParaRPr lang="es-CO" dirty="0"/>
          </a:p>
        </p:txBody>
      </p:sp>
      <p:sp>
        <p:nvSpPr>
          <p:cNvPr id="7" name="CuadroTexto 6"/>
          <p:cNvSpPr txBox="1"/>
          <p:nvPr/>
        </p:nvSpPr>
        <p:spPr>
          <a:xfrm>
            <a:off x="365064" y="1515049"/>
            <a:ext cx="8016266" cy="4401205"/>
          </a:xfrm>
          <a:prstGeom prst="rect">
            <a:avLst/>
          </a:prstGeom>
          <a:solidFill>
            <a:srgbClr val="92D050"/>
          </a:solidFill>
        </p:spPr>
        <p:txBody>
          <a:bodyPr wrap="square" rtlCol="0">
            <a:spAutoFit/>
          </a:bodyPr>
          <a:lstStyle/>
          <a:p>
            <a:r>
              <a:rPr lang="es-CO" sz="2000" dirty="0" smtClean="0"/>
              <a:t>En este apartado se hace una revisión teórica – bibliográfica de los países  seleccionados que integran el estudio de las </a:t>
            </a:r>
            <a:r>
              <a:rPr lang="es-ES" sz="2000" dirty="0"/>
              <a:t>prácticas pedagógicas de Colombia con el contexto internacional: Argentina, Brasil, Chile, España, México y Venezuela en educación de la primera infancia. </a:t>
            </a:r>
            <a:endParaRPr lang="es-ES" sz="2000" dirty="0" smtClean="0"/>
          </a:p>
          <a:p>
            <a:r>
              <a:rPr lang="es-ES" sz="2000" dirty="0" smtClean="0"/>
              <a:t>La investigación de comparadas, el marco teórico se desarrolla con la metodología de la misma. </a:t>
            </a:r>
            <a:endParaRPr lang="es-CO" sz="2000" dirty="0" smtClean="0"/>
          </a:p>
          <a:p>
            <a:endParaRPr lang="es-CO" sz="2000" dirty="0"/>
          </a:p>
          <a:p>
            <a:r>
              <a:rPr lang="es-CO" sz="2000" dirty="0" smtClean="0"/>
              <a:t>Inicialmente </a:t>
            </a:r>
            <a:r>
              <a:rPr lang="es-CO" sz="2000" dirty="0"/>
              <a:t>se hace una revisión bibliográfica sobre  el tema en cuestión desde el portal de </a:t>
            </a:r>
            <a:r>
              <a:rPr lang="es-ES" sz="2000" dirty="0" smtClean="0"/>
              <a:t>La </a:t>
            </a:r>
            <a:r>
              <a:rPr lang="es-ES" sz="2000" dirty="0"/>
              <a:t>página de la  Organización de Estados Iberoamericanos para la Educación, la Ciencia y la Cultura (OEI).</a:t>
            </a:r>
            <a:endParaRPr lang="es-CO" sz="2000" dirty="0"/>
          </a:p>
          <a:p>
            <a:r>
              <a:rPr lang="es-ES" sz="2000" dirty="0"/>
              <a:t>La OEI es un organismo internacional de carácter gubernamental para la cooperación entre los países iberoamericanos en el campo de la educación, la ciencia, la tecnología y la cultura en el contexto del desarrollo integral, la democracia y la integración </a:t>
            </a:r>
            <a:r>
              <a:rPr lang="es-ES" sz="2000" dirty="0" smtClean="0"/>
              <a:t>regional. </a:t>
            </a:r>
            <a:r>
              <a:rPr lang="es-CO" sz="2000" dirty="0" smtClean="0"/>
              <a:t> </a:t>
            </a:r>
            <a:endParaRPr lang="es-CO" sz="2000" dirty="0"/>
          </a:p>
        </p:txBody>
      </p:sp>
    </p:spTree>
    <p:extLst>
      <p:ext uri="{BB962C8B-B14F-4D97-AF65-F5344CB8AC3E}">
        <p14:creationId xmlns:p14="http://schemas.microsoft.com/office/powerpoint/2010/main" val="933320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12</a:t>
            </a:fld>
            <a:endParaRPr lang="es-CO" dirty="0"/>
          </a:p>
        </p:txBody>
      </p:sp>
      <p:sp>
        <p:nvSpPr>
          <p:cNvPr id="6" name="Título 5"/>
          <p:cNvSpPr>
            <a:spLocks noGrp="1"/>
          </p:cNvSpPr>
          <p:nvPr>
            <p:ph type="title"/>
          </p:nvPr>
        </p:nvSpPr>
        <p:spPr/>
        <p:txBody>
          <a:bodyPr/>
          <a:lstStyle/>
          <a:p>
            <a:pPr algn="ctr"/>
            <a:r>
              <a:rPr lang="es-CO" dirty="0" smtClean="0">
                <a:latin typeface="Bebas Neue" panose="020B0606020202050201" pitchFamily="34" charset="0"/>
              </a:rPr>
              <a:t>AURA CONCEPTUAL</a:t>
            </a:r>
            <a:endParaRPr lang="es-CO" dirty="0">
              <a:latin typeface="Bebas Neue" panose="020B0606020202050201" pitchFamily="34" charset="0"/>
            </a:endParaRPr>
          </a:p>
        </p:txBody>
      </p:sp>
      <p:graphicFrame>
        <p:nvGraphicFramePr>
          <p:cNvPr id="2" name="Diagrama 1"/>
          <p:cNvGraphicFramePr/>
          <p:nvPr>
            <p:extLst>
              <p:ext uri="{D42A27DB-BD31-4B8C-83A1-F6EECF244321}">
                <p14:modId xmlns:p14="http://schemas.microsoft.com/office/powerpoint/2010/main" val="566300611"/>
              </p:ext>
            </p:extLst>
          </p:nvPr>
        </p:nvGraphicFramePr>
        <p:xfrm>
          <a:off x="-1" y="908720"/>
          <a:ext cx="9136347" cy="5463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896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DISEÑO METODOLÓGICO</a:t>
            </a:r>
          </a:p>
        </p:txBody>
      </p:sp>
      <p:sp>
        <p:nvSpPr>
          <p:cNvPr id="8" name="Marcador de contenido 7"/>
          <p:cNvSpPr>
            <a:spLocks noGrp="1"/>
          </p:cNvSpPr>
          <p:nvPr>
            <p:ph idx="1"/>
          </p:nvPr>
        </p:nvSpPr>
        <p:spPr>
          <a:xfrm>
            <a:off x="0" y="1340768"/>
            <a:ext cx="9136347" cy="4248472"/>
          </a:xfrm>
          <a:solidFill>
            <a:schemeClr val="accent2"/>
          </a:solidFill>
        </p:spPr>
        <p:txBody>
          <a:bodyPr>
            <a:normAutofit/>
          </a:bodyPr>
          <a:lstStyle/>
          <a:p>
            <a:pPr marL="0" indent="0" algn="ctr">
              <a:buNone/>
            </a:pPr>
            <a:r>
              <a:rPr lang="es-ES" b="1" dirty="0" smtClean="0"/>
              <a:t>TIPO DE INVESTIGACIÓN</a:t>
            </a:r>
          </a:p>
          <a:p>
            <a:pPr>
              <a:lnSpc>
                <a:spcPct val="120000"/>
              </a:lnSpc>
            </a:pPr>
            <a:r>
              <a:rPr lang="es-CO" sz="2400" b="1" dirty="0" smtClean="0"/>
              <a:t>ESTUDIOS </a:t>
            </a:r>
            <a:r>
              <a:rPr lang="es-CO" sz="2400" b="1" dirty="0"/>
              <a:t>DE ALCANCE </a:t>
            </a:r>
            <a:r>
              <a:rPr lang="es-CO" sz="2400" b="1" dirty="0" smtClean="0"/>
              <a:t>DESCRIPTIVO </a:t>
            </a:r>
            <a:endParaRPr lang="es-VE" sz="2400" dirty="0"/>
          </a:p>
          <a:p>
            <a:pPr marL="0" indent="0">
              <a:lnSpc>
                <a:spcPct val="120000"/>
              </a:lnSpc>
              <a:buNone/>
            </a:pPr>
            <a:r>
              <a:rPr lang="es-CO" sz="2400" dirty="0" smtClean="0"/>
              <a:t>Con </a:t>
            </a:r>
            <a:r>
              <a:rPr lang="es-CO" sz="2400" dirty="0"/>
              <a:t>los estudios descriptivos se busca especificar las propiedades, las características y los perfiles de personas, grupos, comunidades, procesos, objetos o cualquier otro fenómeno que se someta a un análisis. </a:t>
            </a:r>
            <a:r>
              <a:rPr lang="es-CO" sz="2400" dirty="0" smtClean="0"/>
              <a:t>(</a:t>
            </a:r>
            <a:r>
              <a:rPr lang="es-CO" sz="2400" dirty="0"/>
              <a:t>Hernández, Fernández &amp; Baptista, 2014)</a:t>
            </a:r>
            <a:endParaRPr lang="es-VE" sz="2400" dirty="0"/>
          </a:p>
          <a:p>
            <a:pPr marL="0" indent="0" algn="ctr">
              <a:buNone/>
            </a:pPr>
            <a:endParaRPr lang="es-ES" dirty="0" smtClean="0"/>
          </a:p>
          <a:p>
            <a:pPr marL="0" indent="0" algn="ctr">
              <a:buNone/>
            </a:pPr>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13</a:t>
            </a:fld>
            <a:endParaRPr lang="es-CO" dirty="0"/>
          </a:p>
        </p:txBody>
      </p:sp>
    </p:spTree>
    <p:extLst>
      <p:ext uri="{BB962C8B-B14F-4D97-AF65-F5344CB8AC3E}">
        <p14:creationId xmlns:p14="http://schemas.microsoft.com/office/powerpoint/2010/main" val="2233170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72581" y="712981"/>
            <a:ext cx="2925007" cy="411763"/>
          </a:xfrm>
          <a:solidFill>
            <a:srgbClr val="92D050"/>
          </a:solidFill>
        </p:spPr>
        <p:txBody>
          <a:bodyPr>
            <a:noAutofit/>
          </a:bodyPr>
          <a:lstStyle/>
          <a:p>
            <a:pPr marL="0" indent="0" algn="ctr" fontAlgn="base" hangingPunct="0">
              <a:buNone/>
            </a:pPr>
            <a:r>
              <a:rPr lang="es-CO" sz="2000" b="1" dirty="0" smtClean="0"/>
              <a:t>Método Comparativo </a:t>
            </a:r>
            <a:endParaRPr lang="es-CO" sz="2000"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14</a:t>
            </a:fld>
            <a:endParaRPr lang="es-CO" dirty="0"/>
          </a:p>
        </p:txBody>
      </p:sp>
      <p:sp>
        <p:nvSpPr>
          <p:cNvPr id="2" name="CuadroTexto 1"/>
          <p:cNvSpPr txBox="1"/>
          <p:nvPr/>
        </p:nvSpPr>
        <p:spPr>
          <a:xfrm>
            <a:off x="-20324" y="312871"/>
            <a:ext cx="5692905" cy="400110"/>
          </a:xfrm>
          <a:prstGeom prst="rect">
            <a:avLst/>
          </a:prstGeom>
          <a:solidFill>
            <a:schemeClr val="accent2"/>
          </a:solidFill>
        </p:spPr>
        <p:txBody>
          <a:bodyPr wrap="none" rtlCol="0">
            <a:spAutoFit/>
          </a:bodyPr>
          <a:lstStyle/>
          <a:p>
            <a:r>
              <a:rPr lang="es-CO" sz="2000" b="1" dirty="0"/>
              <a:t>CARACTERÍSTICA DEL ENFOQUE </a:t>
            </a:r>
            <a:r>
              <a:rPr lang="es-CO" sz="2000" b="1" dirty="0" smtClean="0"/>
              <a:t> DE INVESTIGACIÓN</a:t>
            </a:r>
            <a:endParaRPr lang="es-VE" sz="2000" dirty="0"/>
          </a:p>
        </p:txBody>
      </p:sp>
      <p:sp>
        <p:nvSpPr>
          <p:cNvPr id="8" name="Título 1"/>
          <p:cNvSpPr>
            <a:spLocks noGrp="1"/>
          </p:cNvSpPr>
          <p:nvPr>
            <p:ph type="title"/>
          </p:nvPr>
        </p:nvSpPr>
        <p:spPr>
          <a:xfrm>
            <a:off x="3635896" y="51622"/>
            <a:ext cx="7886700" cy="548895"/>
          </a:xfrm>
        </p:spPr>
        <p:txBody>
          <a:bodyPr>
            <a:normAutofit fontScale="90000"/>
          </a:bodyPr>
          <a:lstStyle/>
          <a:p>
            <a:r>
              <a:rPr lang="es-CO" dirty="0"/>
              <a:t>DISEÑO METODOLÓGICO</a:t>
            </a:r>
          </a:p>
        </p:txBody>
      </p:sp>
      <p:graphicFrame>
        <p:nvGraphicFramePr>
          <p:cNvPr id="4" name="Diagrama 3"/>
          <p:cNvGraphicFramePr/>
          <p:nvPr>
            <p:extLst>
              <p:ext uri="{D42A27DB-BD31-4B8C-83A1-F6EECF244321}">
                <p14:modId xmlns:p14="http://schemas.microsoft.com/office/powerpoint/2010/main" val="788295947"/>
              </p:ext>
            </p:extLst>
          </p:nvPr>
        </p:nvGraphicFramePr>
        <p:xfrm>
          <a:off x="-1" y="1237209"/>
          <a:ext cx="9136347" cy="512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903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113" y="1335476"/>
            <a:ext cx="8775915" cy="4613804"/>
          </a:xfrm>
          <a:solidFill>
            <a:srgbClr val="92D050"/>
          </a:solidFill>
        </p:spPr>
        <p:txBody>
          <a:bodyPr>
            <a:noAutofit/>
          </a:bodyPr>
          <a:lstStyle/>
          <a:p>
            <a:pPr marL="0" indent="0">
              <a:lnSpc>
                <a:spcPct val="120000"/>
              </a:lnSpc>
              <a:buNone/>
            </a:pPr>
            <a:r>
              <a:rPr lang="es-CO" sz="2500" dirty="0" smtClean="0"/>
              <a:t>La </a:t>
            </a:r>
            <a:r>
              <a:rPr lang="es-CO" sz="2500" dirty="0"/>
              <a:t>primera etapa </a:t>
            </a:r>
            <a:r>
              <a:rPr lang="es-CO" sz="2500" b="1" dirty="0" smtClean="0"/>
              <a:t>La descripción.  </a:t>
            </a:r>
          </a:p>
          <a:p>
            <a:pPr marL="0" indent="0" algn="just">
              <a:lnSpc>
                <a:spcPct val="120000"/>
              </a:lnSpc>
              <a:buNone/>
            </a:pPr>
            <a:r>
              <a:rPr lang="es-CO" sz="2500" dirty="0" smtClean="0"/>
              <a:t>Se procedió a  la </a:t>
            </a:r>
            <a:r>
              <a:rPr lang="es-ES" sz="2500" dirty="0" smtClean="0"/>
              <a:t>caracterización de </a:t>
            </a:r>
            <a:r>
              <a:rPr lang="es-ES" sz="2500" dirty="0"/>
              <a:t>los referentes teóricos de la educación infantil en cuanto a Marco Legal, Objetivos de la formación infantil, Organización del nivel, Perfil docente y las Teorías que sustentan la Educación Infantil en el Contexto Nacional e Internacional</a:t>
            </a:r>
            <a:r>
              <a:rPr lang="es-ES" sz="2500" dirty="0" smtClean="0"/>
              <a:t>. En este procedimiento se obtuvo toda la fundamentación teórica de Colombia, </a:t>
            </a:r>
            <a:r>
              <a:rPr lang="es-ES" sz="2500" dirty="0"/>
              <a:t>Argentina, Brasil, Chile, España, México y Venezuela en educación de la primera infancia. </a:t>
            </a:r>
            <a:endParaRPr lang="es-CO" sz="2500"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15</a:t>
            </a:fld>
            <a:endParaRPr lang="es-CO" dirty="0"/>
          </a:p>
        </p:txBody>
      </p:sp>
      <p:sp>
        <p:nvSpPr>
          <p:cNvPr id="2" name="CuadroTexto 1"/>
          <p:cNvSpPr txBox="1"/>
          <p:nvPr/>
        </p:nvSpPr>
        <p:spPr>
          <a:xfrm>
            <a:off x="170113" y="767295"/>
            <a:ext cx="5502468" cy="523220"/>
          </a:xfrm>
          <a:prstGeom prst="rect">
            <a:avLst/>
          </a:prstGeom>
          <a:solidFill>
            <a:schemeClr val="accent2"/>
          </a:solidFill>
        </p:spPr>
        <p:txBody>
          <a:bodyPr wrap="none" rtlCol="0">
            <a:spAutoFit/>
          </a:bodyPr>
          <a:lstStyle/>
          <a:p>
            <a:r>
              <a:rPr lang="es-CO" sz="2800" b="1" dirty="0" smtClean="0"/>
              <a:t>Procedimiento   de la  Investigación</a:t>
            </a:r>
            <a:endParaRPr lang="es-VE" sz="2800" dirty="0"/>
          </a:p>
        </p:txBody>
      </p:sp>
      <p:sp>
        <p:nvSpPr>
          <p:cNvPr id="8" name="Título 1"/>
          <p:cNvSpPr>
            <a:spLocks noGrp="1"/>
          </p:cNvSpPr>
          <p:nvPr>
            <p:ph type="title"/>
          </p:nvPr>
        </p:nvSpPr>
        <p:spPr>
          <a:xfrm>
            <a:off x="29746" y="83368"/>
            <a:ext cx="7886700" cy="983443"/>
          </a:xfrm>
        </p:spPr>
        <p:txBody>
          <a:bodyPr/>
          <a:lstStyle/>
          <a:p>
            <a:r>
              <a:rPr lang="es-CO" dirty="0"/>
              <a:t>DISEÑO METODOLÓGICO</a:t>
            </a:r>
          </a:p>
        </p:txBody>
      </p:sp>
      <p:sp>
        <p:nvSpPr>
          <p:cNvPr id="6" name="Marcador de contenido 2"/>
          <p:cNvSpPr txBox="1">
            <a:spLocks/>
          </p:cNvSpPr>
          <p:nvPr/>
        </p:nvSpPr>
        <p:spPr>
          <a:xfrm>
            <a:off x="6021021" y="561501"/>
            <a:ext cx="2925007" cy="411763"/>
          </a:xfrm>
          <a:prstGeom prst="rect">
            <a:avLst/>
          </a:prstGeom>
          <a:solidFill>
            <a:srgbClr val="92D05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hangingPunct="0">
              <a:spcAft>
                <a:spcPts val="0"/>
              </a:spcAft>
              <a:buFont typeface="Arial" panose="020B0604020202020204" pitchFamily="34" charset="0"/>
              <a:buNone/>
            </a:pPr>
            <a:r>
              <a:rPr lang="es-CO" sz="2000" b="1" smtClean="0"/>
              <a:t>Método Comparativo </a:t>
            </a:r>
            <a:endParaRPr lang="es-CO" sz="2000" dirty="0"/>
          </a:p>
        </p:txBody>
      </p:sp>
    </p:spTree>
    <p:extLst>
      <p:ext uri="{BB962C8B-B14F-4D97-AF65-F5344CB8AC3E}">
        <p14:creationId xmlns:p14="http://schemas.microsoft.com/office/powerpoint/2010/main" val="288295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16</a:t>
            </a:fld>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277742045"/>
              </p:ext>
            </p:extLst>
          </p:nvPr>
        </p:nvGraphicFramePr>
        <p:xfrm>
          <a:off x="206588" y="1163653"/>
          <a:ext cx="8712968" cy="5018131"/>
        </p:xfrm>
        <a:graphic>
          <a:graphicData uri="http://schemas.openxmlformats.org/drawingml/2006/table">
            <a:tbl>
              <a:tblPr>
                <a:tableStyleId>{5C22544A-7EE6-4342-B048-85BDC9FD1C3A}</a:tableStyleId>
              </a:tblPr>
              <a:tblGrid>
                <a:gridCol w="1154399">
                  <a:extLst>
                    <a:ext uri="{9D8B030D-6E8A-4147-A177-3AD203B41FA5}">
                      <a16:colId xmlns:a16="http://schemas.microsoft.com/office/drawing/2014/main" val="20000"/>
                    </a:ext>
                  </a:extLst>
                </a:gridCol>
                <a:gridCol w="7558569">
                  <a:extLst>
                    <a:ext uri="{9D8B030D-6E8A-4147-A177-3AD203B41FA5}">
                      <a16:colId xmlns:a16="http://schemas.microsoft.com/office/drawing/2014/main" val="20001"/>
                    </a:ext>
                  </a:extLst>
                </a:gridCol>
              </a:tblGrid>
              <a:tr h="328545">
                <a:tc>
                  <a:txBody>
                    <a:bodyPr/>
                    <a:lstStyle/>
                    <a:p>
                      <a:pPr>
                        <a:lnSpc>
                          <a:spcPct val="107000"/>
                        </a:lnSpc>
                        <a:spcAft>
                          <a:spcPts val="0"/>
                        </a:spcAft>
                      </a:pPr>
                      <a:r>
                        <a:rPr lang="es-ES" sz="600" dirty="0">
                          <a:effectLst/>
                        </a:rPr>
                        <a:t>Categorías a comparar </a:t>
                      </a:r>
                      <a:endParaRPr lang="es-CO"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tc>
                  <a:txBody>
                    <a:bodyPr/>
                    <a:lstStyle/>
                    <a:p>
                      <a:pPr algn="ctr">
                        <a:lnSpc>
                          <a:spcPct val="107000"/>
                        </a:lnSpc>
                        <a:spcAft>
                          <a:spcPts val="0"/>
                        </a:spcAft>
                      </a:pPr>
                      <a:r>
                        <a:rPr lang="es-ES" sz="1400" b="1" dirty="0">
                          <a:effectLst/>
                        </a:rPr>
                        <a:t>COLOMBIA</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extLst>
                  <a:ext uri="{0D108BD9-81ED-4DB2-BD59-A6C34878D82A}">
                    <a16:rowId xmlns:a16="http://schemas.microsoft.com/office/drawing/2014/main" val="10000"/>
                  </a:ext>
                </a:extLst>
              </a:tr>
              <a:tr h="310522">
                <a:tc>
                  <a:txBody>
                    <a:bodyPr/>
                    <a:lstStyle/>
                    <a:p>
                      <a:pPr>
                        <a:lnSpc>
                          <a:spcPct val="107000"/>
                        </a:lnSpc>
                        <a:spcAft>
                          <a:spcPts val="0"/>
                        </a:spcAft>
                      </a:pPr>
                      <a:r>
                        <a:rPr lang="es-ES" sz="600">
                          <a:effectLst/>
                        </a:rPr>
                        <a:t>Marco legal</a:t>
                      </a:r>
                      <a:endParaRPr lang="es-CO"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tc>
                  <a:txBody>
                    <a:bodyPr/>
                    <a:lstStyle/>
                    <a:p>
                      <a:pPr marL="342900" lvl="0" indent="-342900">
                        <a:lnSpc>
                          <a:spcPct val="107000"/>
                        </a:lnSpc>
                        <a:spcAft>
                          <a:spcPts val="0"/>
                        </a:spcAft>
                        <a:buFont typeface="Arial" panose="020B0604020202020204" pitchFamily="34" charset="0"/>
                        <a:buChar char="●"/>
                        <a:tabLst>
                          <a:tab pos="165100" algn="l"/>
                        </a:tabLst>
                      </a:pPr>
                      <a:r>
                        <a:rPr lang="es-ES" sz="600" u="none" strike="noStrike" dirty="0">
                          <a:effectLst/>
                        </a:rPr>
                        <a:t>La Constitución Política de 1991. Artículo 67.</a:t>
                      </a:r>
                      <a:endParaRPr lang="es-CO" sz="700" u="none" strike="noStrike" dirty="0">
                        <a:effectLst/>
                      </a:endParaRPr>
                    </a:p>
                    <a:p>
                      <a:pPr marL="342900" lvl="0" indent="-342900">
                        <a:lnSpc>
                          <a:spcPct val="107000"/>
                        </a:lnSpc>
                        <a:spcAft>
                          <a:spcPts val="0"/>
                        </a:spcAft>
                        <a:buFont typeface="Arial" panose="020B0604020202020204" pitchFamily="34" charset="0"/>
                        <a:buChar char="●"/>
                        <a:tabLst>
                          <a:tab pos="174625" algn="l"/>
                        </a:tabLst>
                      </a:pPr>
                      <a:r>
                        <a:rPr lang="es-ES" sz="600" u="none" strike="noStrike" dirty="0">
                          <a:effectLst/>
                        </a:rPr>
                        <a:t>La Ley General de Educación (Ley 115 de 1994).</a:t>
                      </a:r>
                      <a:endParaRPr lang="es-CO" sz="7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extLst>
                  <a:ext uri="{0D108BD9-81ED-4DB2-BD59-A6C34878D82A}">
                    <a16:rowId xmlns:a16="http://schemas.microsoft.com/office/drawing/2014/main" val="10001"/>
                  </a:ext>
                </a:extLst>
              </a:tr>
              <a:tr h="1793443">
                <a:tc>
                  <a:txBody>
                    <a:bodyPr/>
                    <a:lstStyle/>
                    <a:p>
                      <a:pPr>
                        <a:lnSpc>
                          <a:spcPct val="107000"/>
                        </a:lnSpc>
                        <a:spcAft>
                          <a:spcPts val="0"/>
                        </a:spcAft>
                      </a:pPr>
                      <a:r>
                        <a:rPr lang="es-ES" sz="600">
                          <a:effectLst/>
                        </a:rPr>
                        <a:t>Objetivos de la educación inicial</a:t>
                      </a:r>
                      <a:endParaRPr lang="es-CO"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tc>
                  <a:txBody>
                    <a:bodyPr/>
                    <a:lstStyle/>
                    <a:p>
                      <a:pPr>
                        <a:lnSpc>
                          <a:spcPct val="107000"/>
                        </a:lnSpc>
                        <a:spcAft>
                          <a:spcPts val="0"/>
                        </a:spcAft>
                      </a:pPr>
                      <a:r>
                        <a:rPr lang="es-ES" sz="500" dirty="0">
                          <a:effectLst/>
                        </a:rPr>
                        <a:t>La educación preescolar busca el desarrollo integral de los niños menores de 6 años, en</a:t>
                      </a:r>
                      <a:endParaRPr lang="es-CO" sz="700" dirty="0">
                        <a:effectLst/>
                      </a:endParaRPr>
                    </a:p>
                    <a:p>
                      <a:pPr>
                        <a:lnSpc>
                          <a:spcPct val="107000"/>
                        </a:lnSpc>
                        <a:spcAft>
                          <a:spcPts val="0"/>
                        </a:spcAft>
                      </a:pPr>
                      <a:r>
                        <a:rPr lang="es-ES" sz="500" dirty="0">
                          <a:effectLst/>
                        </a:rPr>
                        <a:t>sus aspectos biológico, cognitivo, psicomotriz, socio afectivo, espiritual y, en particular, del desarrollo de la comunicación, la autonomía y la creatividad.</a:t>
                      </a:r>
                      <a:endParaRPr lang="es-CO" sz="700" dirty="0">
                        <a:effectLst/>
                      </a:endParaRPr>
                    </a:p>
                    <a:p>
                      <a:pPr>
                        <a:lnSpc>
                          <a:spcPct val="107000"/>
                        </a:lnSpc>
                        <a:spcAft>
                          <a:spcPts val="0"/>
                        </a:spcAft>
                      </a:pPr>
                      <a:r>
                        <a:rPr lang="es-ES" sz="500" dirty="0">
                          <a:effectLst/>
                        </a:rPr>
                        <a:t>Los objetivos específicos de la educación preescolar son:</a:t>
                      </a:r>
                      <a:endParaRPr lang="es-CO" sz="700" dirty="0">
                        <a:effectLst/>
                      </a:endParaRPr>
                    </a:p>
                    <a:p>
                      <a:pPr marL="342900" lvl="0" indent="-342900">
                        <a:lnSpc>
                          <a:spcPct val="107000"/>
                        </a:lnSpc>
                        <a:spcAft>
                          <a:spcPts val="0"/>
                        </a:spcAft>
                        <a:buFont typeface="Symbol" panose="05050102010706020507" pitchFamily="18" charset="2"/>
                        <a:buChar char=""/>
                        <a:tabLst>
                          <a:tab pos="165100" algn="l"/>
                        </a:tabLst>
                      </a:pPr>
                      <a:r>
                        <a:rPr lang="es-ES" sz="500" dirty="0">
                          <a:effectLst/>
                        </a:rPr>
                        <a:t>El conocimiento de su propio cuerpo y de sus posibilidades de acción, así como la adquisición de su identidad y autonomía. </a:t>
                      </a:r>
                      <a:endParaRPr lang="es-CO" sz="700" dirty="0">
                        <a:effectLst/>
                      </a:endParaRPr>
                    </a:p>
                    <a:p>
                      <a:pPr marL="342900" lvl="0" indent="-342900">
                        <a:lnSpc>
                          <a:spcPct val="107000"/>
                        </a:lnSpc>
                        <a:spcAft>
                          <a:spcPts val="0"/>
                        </a:spcAft>
                        <a:buFont typeface="Symbol" panose="05050102010706020507" pitchFamily="18" charset="2"/>
                        <a:buChar char=""/>
                        <a:tabLst>
                          <a:tab pos="212725" algn="l"/>
                        </a:tabLst>
                      </a:pPr>
                      <a:r>
                        <a:rPr lang="es-ES" sz="500" dirty="0">
                          <a:effectLst/>
                        </a:rPr>
                        <a:t>El crecimiento armónico y equilibrado del niño, de tal manera que facilite la motricidad, el aprestamiento y la motivación para la lectoescritura y para las soluciones de problemas que impliquen relaciones y operaciones matemáticas. </a:t>
                      </a:r>
                      <a:endParaRPr lang="es-CO" sz="700" dirty="0">
                        <a:effectLst/>
                      </a:endParaRPr>
                    </a:p>
                    <a:p>
                      <a:pPr marL="342900" lvl="0" indent="-342900">
                        <a:lnSpc>
                          <a:spcPct val="107000"/>
                        </a:lnSpc>
                        <a:spcAft>
                          <a:spcPts val="0"/>
                        </a:spcAft>
                        <a:buFont typeface="Symbol" panose="05050102010706020507" pitchFamily="18" charset="2"/>
                        <a:buChar char=""/>
                        <a:tabLst>
                          <a:tab pos="279400" algn="l"/>
                        </a:tabLst>
                      </a:pPr>
                      <a:r>
                        <a:rPr lang="es-ES" sz="500" dirty="0">
                          <a:effectLst/>
                        </a:rPr>
                        <a:t>El desarrollo de la creatividad, las habilidades y destrezas propias de la edad, como también de su capacidad de aprendizaje.</a:t>
                      </a:r>
                      <a:endParaRPr lang="es-CO" sz="700" dirty="0">
                        <a:effectLst/>
                      </a:endParaRPr>
                    </a:p>
                    <a:p>
                      <a:pPr marL="342900" lvl="0" indent="-342900">
                        <a:lnSpc>
                          <a:spcPct val="107000"/>
                        </a:lnSpc>
                        <a:spcAft>
                          <a:spcPts val="0"/>
                        </a:spcAft>
                        <a:buFont typeface="Symbol" panose="05050102010706020507" pitchFamily="18" charset="2"/>
                        <a:buChar char=""/>
                        <a:tabLst>
                          <a:tab pos="165100" algn="l"/>
                        </a:tabLst>
                      </a:pPr>
                      <a:r>
                        <a:rPr lang="es-ES" sz="500" dirty="0">
                          <a:effectLst/>
                        </a:rPr>
                        <a:t>La ubicación espacio-temporal y el ejercicio de la memoria.</a:t>
                      </a:r>
                      <a:endParaRPr lang="es-CO" sz="700" dirty="0">
                        <a:effectLst/>
                      </a:endParaRPr>
                    </a:p>
                    <a:p>
                      <a:pPr marL="342900" lvl="0" indent="-342900">
                        <a:lnSpc>
                          <a:spcPct val="107000"/>
                        </a:lnSpc>
                        <a:spcAft>
                          <a:spcPts val="0"/>
                        </a:spcAft>
                        <a:buFont typeface="Symbol" panose="05050102010706020507" pitchFamily="18" charset="2"/>
                        <a:buChar char=""/>
                        <a:tabLst>
                          <a:tab pos="165100" algn="l"/>
                        </a:tabLst>
                      </a:pPr>
                      <a:r>
                        <a:rPr lang="es-ES" sz="500" dirty="0">
                          <a:effectLst/>
                        </a:rPr>
                        <a:t>El desarrollo de la capacidad para adquirir formas de expresión, relación y comunicación y para establecer relaciones de reciprocidad y participación, de acuerdo con normas de</a:t>
                      </a:r>
                      <a:endParaRPr lang="es-CO" sz="700" dirty="0">
                        <a:effectLst/>
                      </a:endParaRPr>
                    </a:p>
                    <a:p>
                      <a:pPr marL="342900" lvl="0" indent="-342900">
                        <a:lnSpc>
                          <a:spcPct val="107000"/>
                        </a:lnSpc>
                        <a:spcAft>
                          <a:spcPts val="0"/>
                        </a:spcAft>
                        <a:buFont typeface="Symbol" panose="05050102010706020507" pitchFamily="18" charset="2"/>
                        <a:buChar char=""/>
                      </a:pPr>
                      <a:r>
                        <a:rPr lang="es-ES" sz="500" dirty="0">
                          <a:effectLst/>
                        </a:rPr>
                        <a:t>respeto, solidaridad y convivencia.</a:t>
                      </a:r>
                      <a:endParaRPr lang="es-CO" sz="700" dirty="0">
                        <a:effectLst/>
                      </a:endParaRPr>
                    </a:p>
                    <a:p>
                      <a:pPr marL="342900" lvl="0" indent="-342900">
                        <a:lnSpc>
                          <a:spcPct val="107000"/>
                        </a:lnSpc>
                        <a:spcAft>
                          <a:spcPts val="0"/>
                        </a:spcAft>
                        <a:buFont typeface="Symbol" panose="05050102010706020507" pitchFamily="18" charset="2"/>
                        <a:buChar char=""/>
                        <a:tabLst>
                          <a:tab pos="184150" algn="l"/>
                        </a:tabLst>
                      </a:pPr>
                      <a:r>
                        <a:rPr lang="es-ES" sz="500" dirty="0">
                          <a:effectLst/>
                        </a:rPr>
                        <a:t>La participación en actividades lúdicas con otros niños y adultos.</a:t>
                      </a:r>
                      <a:endParaRPr lang="es-CO" sz="700" dirty="0">
                        <a:effectLst/>
                      </a:endParaRPr>
                    </a:p>
                    <a:p>
                      <a:pPr marL="342900" lvl="0" indent="-342900">
                        <a:lnSpc>
                          <a:spcPct val="107000"/>
                        </a:lnSpc>
                        <a:spcAft>
                          <a:spcPts val="0"/>
                        </a:spcAft>
                        <a:buFont typeface="Symbol" panose="05050102010706020507" pitchFamily="18" charset="2"/>
                        <a:buChar char=""/>
                        <a:tabLst>
                          <a:tab pos="180340" algn="l"/>
                        </a:tabLst>
                      </a:pPr>
                      <a:r>
                        <a:rPr lang="es-ES" sz="500" dirty="0">
                          <a:effectLst/>
                        </a:rPr>
                        <a:t>El estímulo a la curiosidad para observar y explorar el medio natural, familiar y social.</a:t>
                      </a:r>
                      <a:endParaRPr lang="es-CO" sz="700" dirty="0">
                        <a:effectLst/>
                      </a:endParaRPr>
                    </a:p>
                    <a:p>
                      <a:pPr marL="342900" lvl="0" indent="-342900">
                        <a:lnSpc>
                          <a:spcPct val="107000"/>
                        </a:lnSpc>
                        <a:spcAft>
                          <a:spcPts val="0"/>
                        </a:spcAft>
                        <a:buFont typeface="Symbol" panose="05050102010706020507" pitchFamily="18" charset="2"/>
                        <a:buChar char=""/>
                        <a:tabLst>
                          <a:tab pos="180340" algn="l"/>
                        </a:tabLst>
                      </a:pPr>
                      <a:r>
                        <a:rPr lang="es-ES" sz="500" dirty="0">
                          <a:effectLst/>
                        </a:rPr>
                        <a:t>El reconocimiento de su dimensión espiritual para fundamentar criterios de comporta-miento.</a:t>
                      </a:r>
                      <a:endParaRPr lang="es-CO" sz="700" dirty="0">
                        <a:effectLst/>
                      </a:endParaRPr>
                    </a:p>
                    <a:p>
                      <a:pPr marL="342900" lvl="0" indent="-342900">
                        <a:lnSpc>
                          <a:spcPct val="107000"/>
                        </a:lnSpc>
                        <a:spcAft>
                          <a:spcPts val="0"/>
                        </a:spcAft>
                        <a:buFont typeface="Symbol" panose="05050102010706020507" pitchFamily="18" charset="2"/>
                        <a:buChar char=""/>
                        <a:tabLst>
                          <a:tab pos="161290" algn="l"/>
                        </a:tabLst>
                      </a:pPr>
                      <a:r>
                        <a:rPr lang="es-ES" sz="500" dirty="0">
                          <a:effectLst/>
                        </a:rPr>
                        <a:t>La vinculación de la familia y la comunidad al proceso educativo para mejorar la calidad</a:t>
                      </a:r>
                      <a:endParaRPr lang="es-CO" sz="700" dirty="0">
                        <a:effectLst/>
                      </a:endParaRPr>
                    </a:p>
                    <a:p>
                      <a:pPr marL="342900" lvl="0" indent="-342900">
                        <a:lnSpc>
                          <a:spcPct val="107000"/>
                        </a:lnSpc>
                        <a:spcAft>
                          <a:spcPts val="0"/>
                        </a:spcAft>
                        <a:buFont typeface="Symbol" panose="05050102010706020507" pitchFamily="18" charset="2"/>
                        <a:buChar char=""/>
                      </a:pPr>
                      <a:r>
                        <a:rPr lang="es-ES" sz="500" dirty="0">
                          <a:effectLst/>
                        </a:rPr>
                        <a:t>de vida de los niños en su medio.</a:t>
                      </a:r>
                      <a:endParaRPr lang="es-CO" sz="700" dirty="0">
                        <a:effectLst/>
                      </a:endParaRPr>
                    </a:p>
                    <a:p>
                      <a:pPr marL="342900" lvl="0" indent="-342900">
                        <a:lnSpc>
                          <a:spcPct val="107000"/>
                        </a:lnSpc>
                        <a:spcAft>
                          <a:spcPts val="0"/>
                        </a:spcAft>
                        <a:buFont typeface="Symbol" panose="05050102010706020507" pitchFamily="18" charset="2"/>
                        <a:buChar char=""/>
                        <a:tabLst>
                          <a:tab pos="132715" algn="l"/>
                        </a:tabLst>
                      </a:pPr>
                      <a:r>
                        <a:rPr lang="es-ES" sz="500" dirty="0">
                          <a:effectLst/>
                        </a:rPr>
                        <a:t>La formación de hábitos de alimentación, higiene personal, aseo y orden que generen conciencia sobre el valor y la necesidad de la salud.</a:t>
                      </a:r>
                      <a:endParaRPr lang="es-CO"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extLst>
                  <a:ext uri="{0D108BD9-81ED-4DB2-BD59-A6C34878D82A}">
                    <a16:rowId xmlns:a16="http://schemas.microsoft.com/office/drawing/2014/main" val="10002"/>
                  </a:ext>
                </a:extLst>
              </a:tr>
              <a:tr h="559881">
                <a:tc>
                  <a:txBody>
                    <a:bodyPr/>
                    <a:lstStyle/>
                    <a:p>
                      <a:pPr>
                        <a:lnSpc>
                          <a:spcPct val="107000"/>
                        </a:lnSpc>
                        <a:spcAft>
                          <a:spcPts val="0"/>
                        </a:spcAft>
                      </a:pPr>
                      <a:r>
                        <a:rPr lang="es-ES" sz="600">
                          <a:effectLst/>
                        </a:rPr>
                        <a:t>Organización del nivel</a:t>
                      </a:r>
                      <a:endParaRPr lang="es-CO"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tc>
                  <a:txBody>
                    <a:bodyPr/>
                    <a:lstStyle/>
                    <a:p>
                      <a:pPr>
                        <a:lnSpc>
                          <a:spcPct val="107000"/>
                        </a:lnSpc>
                        <a:spcAft>
                          <a:spcPts val="0"/>
                        </a:spcAft>
                      </a:pPr>
                      <a:r>
                        <a:rPr lang="es-ES" sz="500">
                          <a:effectLst/>
                        </a:rPr>
                        <a:t>Intervalo de edad de 3 a 6 años.</a:t>
                      </a:r>
                      <a:endParaRPr lang="es-CO" sz="700">
                        <a:effectLst/>
                      </a:endParaRPr>
                    </a:p>
                    <a:p>
                      <a:pPr>
                        <a:lnSpc>
                          <a:spcPct val="107000"/>
                        </a:lnSpc>
                        <a:spcAft>
                          <a:spcPts val="0"/>
                        </a:spcAft>
                      </a:pPr>
                      <a:r>
                        <a:rPr lang="es-ES" sz="500">
                          <a:effectLst/>
                        </a:rPr>
                        <a:t>La oferta de educación infantil comprende los grados:  </a:t>
                      </a:r>
                      <a:endParaRPr lang="es-CO" sz="700">
                        <a:effectLst/>
                      </a:endParaRPr>
                    </a:p>
                    <a:p>
                      <a:pPr marL="342900" lvl="0" indent="-342900">
                        <a:lnSpc>
                          <a:spcPct val="107000"/>
                        </a:lnSpc>
                        <a:spcAft>
                          <a:spcPts val="0"/>
                        </a:spcAft>
                        <a:buFont typeface="Arial" panose="020B0604020202020204" pitchFamily="34" charset="0"/>
                        <a:buChar char="●"/>
                        <a:tabLst>
                          <a:tab pos="151765" algn="l"/>
                        </a:tabLst>
                      </a:pPr>
                      <a:r>
                        <a:rPr lang="es-ES" sz="500" u="none" strike="noStrike">
                          <a:effectLst/>
                        </a:rPr>
                        <a:t>Pre-jardín: dirigido a niños de 3 años de edad. </a:t>
                      </a:r>
                      <a:endParaRPr lang="es-CO" sz="700" u="none" strike="noStrike">
                        <a:effectLst/>
                      </a:endParaRPr>
                    </a:p>
                    <a:p>
                      <a:pPr marL="342900" lvl="0" indent="-342900">
                        <a:lnSpc>
                          <a:spcPct val="107000"/>
                        </a:lnSpc>
                        <a:spcAft>
                          <a:spcPts val="0"/>
                        </a:spcAft>
                        <a:buFont typeface="Arial" panose="020B0604020202020204" pitchFamily="34" charset="0"/>
                        <a:buChar char="●"/>
                        <a:tabLst>
                          <a:tab pos="180340" algn="l"/>
                        </a:tabLst>
                      </a:pPr>
                      <a:r>
                        <a:rPr lang="es-ES" sz="500" u="none" strike="noStrike">
                          <a:effectLst/>
                        </a:rPr>
                        <a:t>Jardín: dirigido a niños de 4 años de edad.</a:t>
                      </a:r>
                      <a:endParaRPr lang="es-CO" sz="700" u="none" strike="noStrike">
                        <a:effectLst/>
                      </a:endParaRPr>
                    </a:p>
                    <a:p>
                      <a:pPr marL="342900" lvl="0" indent="-342900">
                        <a:lnSpc>
                          <a:spcPct val="107000"/>
                        </a:lnSpc>
                        <a:spcAft>
                          <a:spcPts val="0"/>
                        </a:spcAft>
                        <a:buFont typeface="Arial" panose="020B0604020202020204" pitchFamily="34" charset="0"/>
                        <a:buChar char="●"/>
                        <a:tabLst>
                          <a:tab pos="161290" algn="l"/>
                        </a:tabLst>
                      </a:pPr>
                      <a:r>
                        <a:rPr lang="es-ES" sz="500" u="none" strike="noStrike">
                          <a:effectLst/>
                        </a:rPr>
                        <a:t>Transición: dirigido a niños de 5 años de edad. Es obligatoria durante el último año (de 5 a 6 años de edad).</a:t>
                      </a:r>
                      <a:endParaRPr lang="es-CO" sz="7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extLst>
                  <a:ext uri="{0D108BD9-81ED-4DB2-BD59-A6C34878D82A}">
                    <a16:rowId xmlns:a16="http://schemas.microsoft.com/office/drawing/2014/main" val="10003"/>
                  </a:ext>
                </a:extLst>
              </a:tr>
              <a:tr h="1032328">
                <a:tc>
                  <a:txBody>
                    <a:bodyPr/>
                    <a:lstStyle/>
                    <a:p>
                      <a:pPr>
                        <a:lnSpc>
                          <a:spcPct val="107000"/>
                        </a:lnSpc>
                        <a:spcAft>
                          <a:spcPts val="0"/>
                        </a:spcAft>
                      </a:pPr>
                      <a:r>
                        <a:rPr lang="es-ES" sz="600">
                          <a:effectLst/>
                        </a:rPr>
                        <a:t>Perfil docente </a:t>
                      </a:r>
                      <a:endParaRPr lang="es-CO"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tc>
                  <a:txBody>
                    <a:bodyPr/>
                    <a:lstStyle/>
                    <a:p>
                      <a:pPr>
                        <a:lnSpc>
                          <a:spcPct val="107000"/>
                        </a:lnSpc>
                        <a:spcAft>
                          <a:spcPts val="0"/>
                        </a:spcAft>
                      </a:pPr>
                      <a:r>
                        <a:rPr lang="es-ES" sz="500">
                          <a:effectLst/>
                        </a:rPr>
                        <a:t>Se pretende que los educadores egresen de las instituciones formadoras con dominio de:</a:t>
                      </a:r>
                      <a:endParaRPr lang="es-CO" sz="700">
                        <a:effectLst/>
                      </a:endParaRPr>
                    </a:p>
                    <a:p>
                      <a:pPr>
                        <a:lnSpc>
                          <a:spcPct val="107000"/>
                        </a:lnSpc>
                        <a:spcAft>
                          <a:spcPts val="0"/>
                        </a:spcAft>
                      </a:pPr>
                      <a:r>
                        <a:rPr lang="es-ES" sz="500">
                          <a:effectLst/>
                        </a:rPr>
                        <a:t>• los problemas de la educación y de la enseñanza que van a ser objeto de su intervención,</a:t>
                      </a:r>
                      <a:endParaRPr lang="es-CO" sz="700">
                        <a:effectLst/>
                      </a:endParaRPr>
                    </a:p>
                    <a:p>
                      <a:pPr>
                        <a:lnSpc>
                          <a:spcPct val="107000"/>
                        </a:lnSpc>
                        <a:spcAft>
                          <a:spcPts val="0"/>
                        </a:spcAft>
                      </a:pPr>
                      <a:r>
                        <a:rPr lang="es-ES" sz="500">
                          <a:effectLst/>
                        </a:rPr>
                        <a:t>• las teorías que los explican y ayudan a comprender críticamente, lo mismo que de aquellas que le permitan entenderse a sí mismo y a sus alumnos,</a:t>
                      </a:r>
                      <a:endParaRPr lang="es-CO" sz="700">
                        <a:effectLst/>
                      </a:endParaRPr>
                    </a:p>
                    <a:p>
                      <a:pPr>
                        <a:lnSpc>
                          <a:spcPct val="107000"/>
                        </a:lnSpc>
                        <a:spcAft>
                          <a:spcPts val="0"/>
                        </a:spcAft>
                      </a:pPr>
                      <a:r>
                        <a:rPr lang="es-ES" sz="500">
                          <a:effectLst/>
                        </a:rPr>
                        <a:t>• los saberes con los cuales va a formar a otros y de las competencias didácticas propias del ejercicio de su actividad formativa,</a:t>
                      </a:r>
                      <a:endParaRPr lang="es-CO" sz="700">
                        <a:effectLst/>
                      </a:endParaRPr>
                    </a:p>
                    <a:p>
                      <a:pPr>
                        <a:lnSpc>
                          <a:spcPct val="107000"/>
                        </a:lnSpc>
                        <a:spcAft>
                          <a:spcPts val="0"/>
                        </a:spcAft>
                      </a:pPr>
                      <a:r>
                        <a:rPr lang="es-ES" sz="500">
                          <a:effectLst/>
                        </a:rPr>
                        <a:t>• las fuentes de la realidad y del criterio que contextualizan la profesión en los ámbitos local, nacional e internacional, y un dominio de la historia y de la lógica vinculado con la comprensión y la construcción de teorías pedagógicas, en tanto conocimientos que fundamentan su profesión y le otorgan identidad intelectual,</a:t>
                      </a:r>
                      <a:endParaRPr lang="es-CO" sz="700">
                        <a:effectLst/>
                      </a:endParaRPr>
                    </a:p>
                    <a:p>
                      <a:pPr>
                        <a:lnSpc>
                          <a:spcPct val="107000"/>
                        </a:lnSpc>
                        <a:spcAft>
                          <a:spcPts val="0"/>
                        </a:spcAft>
                      </a:pPr>
                      <a:r>
                        <a:rPr lang="es-ES" sz="500">
                          <a:effectLst/>
                        </a:rPr>
                        <a:t>• Los criterios y las normas que regulan la profesión y su ejercicio ético y responsable.</a:t>
                      </a:r>
                      <a:endParaRPr lang="es-CO" sz="700">
                        <a:effectLst/>
                      </a:endParaRPr>
                    </a:p>
                    <a:p>
                      <a:pPr>
                        <a:lnSpc>
                          <a:spcPct val="107000"/>
                        </a:lnSpc>
                        <a:spcAft>
                          <a:spcPts val="0"/>
                        </a:spcAft>
                      </a:pPr>
                      <a:r>
                        <a:rPr lang="es-ES" sz="500">
                          <a:effectLst/>
                        </a:rPr>
                        <a:t>Estos dominios tendrán que ser siempre actualizados y resignificados a través de la educación continuada y de la actitud investigadora con la que debe asumir el desarrollo del quehacer</a:t>
                      </a:r>
                      <a:r>
                        <a:rPr lang="es-ES" sz="600">
                          <a:effectLst/>
                        </a:rPr>
                        <a:t> profesional. </a:t>
                      </a:r>
                      <a:endParaRPr lang="es-CO"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extLst>
                  <a:ext uri="{0D108BD9-81ED-4DB2-BD59-A6C34878D82A}">
                    <a16:rowId xmlns:a16="http://schemas.microsoft.com/office/drawing/2014/main" val="10004"/>
                  </a:ext>
                </a:extLst>
              </a:tr>
              <a:tr h="993412">
                <a:tc>
                  <a:txBody>
                    <a:bodyPr/>
                    <a:lstStyle/>
                    <a:p>
                      <a:pPr>
                        <a:lnSpc>
                          <a:spcPct val="107000"/>
                        </a:lnSpc>
                        <a:spcAft>
                          <a:spcPts val="0"/>
                        </a:spcAft>
                      </a:pPr>
                      <a:r>
                        <a:rPr lang="es-ES" sz="600">
                          <a:effectLst/>
                        </a:rPr>
                        <a:t>Fundamentación Pedagógica </a:t>
                      </a:r>
                      <a:endParaRPr lang="es-CO"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tc>
                  <a:txBody>
                    <a:bodyPr/>
                    <a:lstStyle/>
                    <a:p>
                      <a:pPr>
                        <a:lnSpc>
                          <a:spcPct val="107000"/>
                        </a:lnSpc>
                        <a:spcAft>
                          <a:spcPts val="0"/>
                        </a:spcAft>
                      </a:pPr>
                      <a:r>
                        <a:rPr lang="es-ES" sz="500" dirty="0">
                          <a:effectLst/>
                        </a:rPr>
                        <a:t>La conceptualización del desarrollo hace énfasis, en un modelo explicativo integrador de los procesos psicológicos. Se considera que, en los contextos naturales de interacción, los compartimientos expresan un funcionamiento psicológico organizado en el cual se integran los componentes motores, cognoscitivo – representativos, afectivos y sociales. Este funcionamiento psicológico estructurado se manifiesta en la forma como el niño y la niña se aproxima e interactúa</a:t>
                      </a:r>
                      <a:r>
                        <a:rPr lang="es-ES" sz="600" dirty="0">
                          <a:effectLst/>
                        </a:rPr>
                        <a:t> con la realidad en cada una de las etapas del desarrollo, así como en la génesis misma de los procesos en la cual se hace evidente una interdependencia mutua entre ellos. Lo anterior no significa que todos los procesos psicológicos se desarrollen de manera completamente simultánea; por el contrario, se observa a sincronía y ritmos diferentes de desarrollo en los diversos procesos y en los distintos niños. De otra parte, la conceptualización del desarrollo, se ubica dentro del planteamiento de modelos interaccionistas del desarrollo (Piaget, Bruner, Vygotsky)</a:t>
                      </a:r>
                      <a:endParaRPr lang="es-CO"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28" marR="38128" marT="38128" marB="38128"/>
                </a:tc>
                <a:extLst>
                  <a:ext uri="{0D108BD9-81ED-4DB2-BD59-A6C34878D82A}">
                    <a16:rowId xmlns:a16="http://schemas.microsoft.com/office/drawing/2014/main" val="10005"/>
                  </a:ext>
                </a:extLst>
              </a:tr>
            </a:tbl>
          </a:graphicData>
        </a:graphic>
      </p:graphicFrame>
      <p:sp>
        <p:nvSpPr>
          <p:cNvPr id="2" name="CuadroTexto 1"/>
          <p:cNvSpPr txBox="1"/>
          <p:nvPr/>
        </p:nvSpPr>
        <p:spPr>
          <a:xfrm>
            <a:off x="458616" y="332656"/>
            <a:ext cx="8208912" cy="830997"/>
          </a:xfrm>
          <a:prstGeom prst="rect">
            <a:avLst/>
          </a:prstGeom>
          <a:noFill/>
        </p:spPr>
        <p:txBody>
          <a:bodyPr wrap="square" rtlCol="0">
            <a:spAutoFit/>
          </a:bodyPr>
          <a:lstStyle/>
          <a:p>
            <a:pPr marL="0" indent="0" algn="just">
              <a:lnSpc>
                <a:spcPct val="120000"/>
              </a:lnSpc>
              <a:buNone/>
            </a:pPr>
            <a:r>
              <a:rPr lang="es-ES" sz="2000" b="1" dirty="0" smtClean="0"/>
              <a:t>Referentes teóricos </a:t>
            </a:r>
            <a:r>
              <a:rPr lang="es-ES" sz="2000" b="1" dirty="0"/>
              <a:t>d</a:t>
            </a:r>
            <a:r>
              <a:rPr lang="es-ES" sz="2000" b="1" dirty="0" smtClean="0"/>
              <a:t>e Colombia, Argentina, Brasil, Chile, España, México Y Venezuela en Educación de La Primera Infantil </a:t>
            </a:r>
            <a:endParaRPr lang="es-CO" sz="1100" b="1" dirty="0"/>
          </a:p>
        </p:txBody>
      </p:sp>
    </p:spTree>
    <p:extLst>
      <p:ext uri="{BB962C8B-B14F-4D97-AF65-F5344CB8AC3E}">
        <p14:creationId xmlns:p14="http://schemas.microsoft.com/office/powerpoint/2010/main" val="1076668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17</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589652505"/>
              </p:ext>
            </p:extLst>
          </p:nvPr>
        </p:nvGraphicFramePr>
        <p:xfrm>
          <a:off x="179512" y="332656"/>
          <a:ext cx="8784976" cy="5688632"/>
        </p:xfrm>
        <a:graphic>
          <a:graphicData uri="http://schemas.openxmlformats.org/drawingml/2006/table">
            <a:tbl>
              <a:tblPr>
                <a:tableStyleId>{5C22544A-7EE6-4342-B048-85BDC9FD1C3A}</a:tableStyleId>
              </a:tblPr>
              <a:tblGrid>
                <a:gridCol w="1223716">
                  <a:extLst>
                    <a:ext uri="{9D8B030D-6E8A-4147-A177-3AD203B41FA5}">
                      <a16:colId xmlns:a16="http://schemas.microsoft.com/office/drawing/2014/main" val="20000"/>
                    </a:ext>
                  </a:extLst>
                </a:gridCol>
                <a:gridCol w="7561260">
                  <a:extLst>
                    <a:ext uri="{9D8B030D-6E8A-4147-A177-3AD203B41FA5}">
                      <a16:colId xmlns:a16="http://schemas.microsoft.com/office/drawing/2014/main" val="20001"/>
                    </a:ext>
                  </a:extLst>
                </a:gridCol>
              </a:tblGrid>
              <a:tr h="344327">
                <a:tc>
                  <a:txBody>
                    <a:bodyPr/>
                    <a:lstStyle/>
                    <a:p>
                      <a:pPr>
                        <a:lnSpc>
                          <a:spcPct val="107000"/>
                        </a:lnSpc>
                        <a:spcAft>
                          <a:spcPts val="0"/>
                        </a:spcAft>
                      </a:pPr>
                      <a:r>
                        <a:rPr lang="es-ES" sz="800" dirty="0">
                          <a:effectLst/>
                        </a:rPr>
                        <a:t>Categorías a comparar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tc>
                  <a:txBody>
                    <a:bodyPr/>
                    <a:lstStyle/>
                    <a:p>
                      <a:pPr algn="ctr">
                        <a:lnSpc>
                          <a:spcPct val="107000"/>
                        </a:lnSpc>
                        <a:spcAft>
                          <a:spcPts val="0"/>
                        </a:spcAft>
                      </a:pPr>
                      <a:r>
                        <a:rPr lang="es-ES" sz="1400" b="1" dirty="0">
                          <a:effectLst/>
                        </a:rPr>
                        <a:t>ARGENTINA</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extLst>
                  <a:ext uri="{0D108BD9-81ED-4DB2-BD59-A6C34878D82A}">
                    <a16:rowId xmlns:a16="http://schemas.microsoft.com/office/drawing/2014/main" val="10000"/>
                  </a:ext>
                </a:extLst>
              </a:tr>
              <a:tr h="338493">
                <a:tc>
                  <a:txBody>
                    <a:bodyPr/>
                    <a:lstStyle/>
                    <a:p>
                      <a:pPr>
                        <a:lnSpc>
                          <a:spcPct val="107000"/>
                        </a:lnSpc>
                        <a:spcAft>
                          <a:spcPts val="0"/>
                        </a:spcAft>
                      </a:pPr>
                      <a:r>
                        <a:rPr lang="es-ES" sz="800">
                          <a:effectLst/>
                        </a:rPr>
                        <a:t>Marco legal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tc>
                  <a:txBody>
                    <a:bodyPr/>
                    <a:lstStyle/>
                    <a:p>
                      <a:pPr marL="342900" lvl="0" indent="-342900">
                        <a:lnSpc>
                          <a:spcPct val="107000"/>
                        </a:lnSpc>
                        <a:spcAft>
                          <a:spcPts val="0"/>
                        </a:spcAft>
                        <a:buFont typeface="Symbol" panose="05050102010706020507" pitchFamily="18" charset="2"/>
                        <a:buChar char=""/>
                        <a:tabLst>
                          <a:tab pos="116205" algn="l"/>
                        </a:tabLst>
                      </a:pPr>
                      <a:r>
                        <a:rPr lang="es-ES" sz="800">
                          <a:effectLst/>
                        </a:rPr>
                        <a:t>Ley Federal de Educación No 24.195/1993</a:t>
                      </a:r>
                      <a:endParaRPr lang="es-CO" sz="800">
                        <a:effectLst/>
                      </a:endParaRPr>
                    </a:p>
                    <a:p>
                      <a:pPr marL="26670">
                        <a:lnSpc>
                          <a:spcPct val="107000"/>
                        </a:lnSpc>
                        <a:spcAft>
                          <a:spcPts val="0"/>
                        </a:spcAft>
                        <a:tabLst>
                          <a:tab pos="116205" algn="l"/>
                          <a:tab pos="174625" algn="l"/>
                        </a:tabLst>
                      </a:pPr>
                      <a:r>
                        <a:rPr lang="es-ES" sz="800">
                          <a:effectLst/>
                        </a:rPr>
                        <a:t>• Ley de Educación Superior No 24.521/1995</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extLst>
                  <a:ext uri="{0D108BD9-81ED-4DB2-BD59-A6C34878D82A}">
                    <a16:rowId xmlns:a16="http://schemas.microsoft.com/office/drawing/2014/main" val="10001"/>
                  </a:ext>
                </a:extLst>
              </a:tr>
              <a:tr h="1198388">
                <a:tc>
                  <a:txBody>
                    <a:bodyPr/>
                    <a:lstStyle/>
                    <a:p>
                      <a:pPr>
                        <a:lnSpc>
                          <a:spcPct val="107000"/>
                        </a:lnSpc>
                        <a:spcAft>
                          <a:spcPts val="0"/>
                        </a:spcAft>
                      </a:pPr>
                      <a:r>
                        <a:rPr lang="es-ES" sz="800">
                          <a:effectLst/>
                        </a:rPr>
                        <a:t>Objetivos de la educación inicial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tc>
                  <a:txBody>
                    <a:bodyPr/>
                    <a:lstStyle/>
                    <a:p>
                      <a:pPr algn="just">
                        <a:lnSpc>
                          <a:spcPct val="107000"/>
                        </a:lnSpc>
                        <a:spcAft>
                          <a:spcPts val="0"/>
                        </a:spcAft>
                      </a:pPr>
                      <a:r>
                        <a:rPr lang="es-ES" sz="800" dirty="0">
                          <a:effectLst/>
                        </a:rPr>
                        <a:t>Los objetivos generales que persigue la educación inicial son:</a:t>
                      </a:r>
                      <a:endParaRPr lang="es-CO" sz="800" dirty="0">
                        <a:effectLst/>
                      </a:endParaRPr>
                    </a:p>
                    <a:p>
                      <a:pPr marL="342900" lvl="0" indent="-342900" algn="just">
                        <a:lnSpc>
                          <a:spcPct val="107000"/>
                        </a:lnSpc>
                        <a:buFont typeface="Symbol" panose="05050102010706020507" pitchFamily="18" charset="2"/>
                        <a:buChar char=""/>
                        <a:tabLst>
                          <a:tab pos="207010" algn="l"/>
                        </a:tabLst>
                      </a:pPr>
                      <a:r>
                        <a:rPr lang="es-ES" sz="800" dirty="0">
                          <a:effectLst/>
                        </a:rPr>
                        <a:t>Incentivar el proceso de estructuración del pensamiento, de la imaginación creadora, de las formas de expresión personal y de comunicación verbal gráfica.</a:t>
                      </a:r>
                      <a:endParaRPr lang="es-CO" sz="800" dirty="0">
                        <a:effectLst/>
                      </a:endParaRPr>
                    </a:p>
                    <a:p>
                      <a:pPr marL="342900" lvl="0" indent="-342900" algn="just">
                        <a:lnSpc>
                          <a:spcPct val="107000"/>
                        </a:lnSpc>
                        <a:buFont typeface="Symbol" panose="05050102010706020507" pitchFamily="18" charset="2"/>
                        <a:buChar char=""/>
                        <a:tabLst>
                          <a:tab pos="207010" algn="l"/>
                        </a:tabLst>
                      </a:pPr>
                      <a:r>
                        <a:rPr lang="es-ES" sz="800" dirty="0">
                          <a:effectLst/>
                        </a:rPr>
                        <a:t>Favorecer el proceso de maduración del niño en lo sensomotriz, la manifestación lúdica y estética, la iniciación deportiva y artística, el crecimiento </a:t>
                      </a:r>
                      <a:r>
                        <a:rPr lang="es-ES" sz="800" dirty="0" smtClean="0">
                          <a:effectLst/>
                        </a:rPr>
                        <a:t>socio afectivo </a:t>
                      </a:r>
                      <a:r>
                        <a:rPr lang="es-ES" sz="800" dirty="0">
                          <a:effectLst/>
                        </a:rPr>
                        <a:t>y los valores éticos.</a:t>
                      </a:r>
                      <a:endParaRPr lang="es-CO" sz="800" dirty="0">
                        <a:effectLst/>
                      </a:endParaRPr>
                    </a:p>
                    <a:p>
                      <a:pPr marL="342900" lvl="0" indent="-342900" algn="just">
                        <a:lnSpc>
                          <a:spcPct val="107000"/>
                        </a:lnSpc>
                        <a:buFont typeface="Symbol" panose="05050102010706020507" pitchFamily="18" charset="2"/>
                        <a:buChar char=""/>
                        <a:tabLst>
                          <a:tab pos="207010" algn="l"/>
                        </a:tabLst>
                      </a:pPr>
                      <a:r>
                        <a:rPr lang="es-ES" sz="800" dirty="0">
                          <a:effectLst/>
                        </a:rPr>
                        <a:t>Estimular hábitos de integración social, de convivencia grupal, de solidaridad y cooperación, y de conservación del medio ambiente.</a:t>
                      </a:r>
                      <a:endParaRPr lang="es-CO" sz="800" dirty="0">
                        <a:effectLst/>
                      </a:endParaRPr>
                    </a:p>
                    <a:p>
                      <a:pPr marL="342900" lvl="0" indent="-342900" algn="just">
                        <a:lnSpc>
                          <a:spcPct val="107000"/>
                        </a:lnSpc>
                        <a:buFont typeface="Symbol" panose="05050102010706020507" pitchFamily="18" charset="2"/>
                        <a:buChar char=""/>
                        <a:tabLst>
                          <a:tab pos="207010" algn="l"/>
                        </a:tabLst>
                      </a:pPr>
                      <a:r>
                        <a:rPr lang="es-ES" sz="800" dirty="0">
                          <a:effectLst/>
                        </a:rPr>
                        <a:t>Fortalecer la vinculación entre la institución educativa y la familia.</a:t>
                      </a:r>
                      <a:endParaRPr lang="es-CO" sz="800" dirty="0">
                        <a:effectLst/>
                      </a:endParaRPr>
                    </a:p>
                    <a:p>
                      <a:pPr marL="342900" lvl="0" indent="-342900" algn="just">
                        <a:lnSpc>
                          <a:spcPct val="107000"/>
                        </a:lnSpc>
                        <a:buFont typeface="Symbol" panose="05050102010706020507" pitchFamily="18" charset="2"/>
                        <a:buChar char=""/>
                        <a:tabLst>
                          <a:tab pos="207010" algn="l"/>
                        </a:tabLst>
                      </a:pPr>
                      <a:r>
                        <a:rPr lang="es-ES" sz="800" dirty="0">
                          <a:effectLst/>
                        </a:rPr>
                        <a:t>Prevenir y atender las desigualdades físicas, psíquicas y sociales originadas en deficiencias de orden biológico, nutricional, familiar y ambiental mediante programas especiales y acciones articuladas con otras instituciones comunitarias.</a:t>
                      </a:r>
                      <a:endParaRPr lang="es-CO" sz="800" dirty="0">
                        <a:effectLst/>
                        <a:latin typeface="Calibri" panose="020F0502020204030204" pitchFamily="34" charset="0"/>
                        <a:cs typeface="Times New Roman" panose="02020603050405020304" pitchFamily="18" charset="0"/>
                      </a:endParaRPr>
                    </a:p>
                  </a:txBody>
                  <a:tcPr marL="37970" marR="37970" marT="37970" marB="37970"/>
                </a:tc>
                <a:extLst>
                  <a:ext uri="{0D108BD9-81ED-4DB2-BD59-A6C34878D82A}">
                    <a16:rowId xmlns:a16="http://schemas.microsoft.com/office/drawing/2014/main" val="10002"/>
                  </a:ext>
                </a:extLst>
              </a:tr>
              <a:tr h="1066638">
                <a:tc>
                  <a:txBody>
                    <a:bodyPr/>
                    <a:lstStyle/>
                    <a:p>
                      <a:pPr>
                        <a:lnSpc>
                          <a:spcPct val="107000"/>
                        </a:lnSpc>
                        <a:spcAft>
                          <a:spcPts val="0"/>
                        </a:spcAft>
                      </a:pPr>
                      <a:r>
                        <a:rPr lang="es-ES" sz="800">
                          <a:effectLst/>
                        </a:rPr>
                        <a:t>Organización del nivel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tc>
                  <a:txBody>
                    <a:bodyPr/>
                    <a:lstStyle/>
                    <a:p>
                      <a:pPr marL="342900" lvl="0" indent="-342900" algn="just">
                        <a:lnSpc>
                          <a:spcPct val="107000"/>
                        </a:lnSpc>
                        <a:buFont typeface="Symbol" panose="05050102010706020507" pitchFamily="18" charset="2"/>
                        <a:buChar char=""/>
                        <a:tabLst>
                          <a:tab pos="177165" algn="l"/>
                          <a:tab pos="272415" algn="l"/>
                          <a:tab pos="462915" algn="l"/>
                        </a:tabLst>
                      </a:pPr>
                      <a:r>
                        <a:rPr lang="es-ES" sz="800">
                          <a:effectLst/>
                        </a:rPr>
                        <a:t>Intervalo de edad de de 0 a 6 años.</a:t>
                      </a:r>
                      <a:endParaRPr lang="es-CO" sz="800">
                        <a:effectLst/>
                      </a:endParaRPr>
                    </a:p>
                    <a:p>
                      <a:pPr marL="342900" lvl="0" indent="-342900" algn="just">
                        <a:lnSpc>
                          <a:spcPct val="107000"/>
                        </a:lnSpc>
                        <a:buFont typeface="Symbol" panose="05050102010706020507" pitchFamily="18" charset="2"/>
                        <a:buChar char=""/>
                        <a:tabLst>
                          <a:tab pos="177165" algn="l"/>
                          <a:tab pos="272415" algn="l"/>
                          <a:tab pos="462915" algn="l"/>
                        </a:tabLst>
                      </a:pPr>
                      <a:r>
                        <a:rPr lang="es-ES" sz="800">
                          <a:effectLst/>
                        </a:rPr>
                        <a:t>Niveles o ciclos: </a:t>
                      </a:r>
                      <a:endParaRPr lang="es-CO" sz="800">
                        <a:effectLst/>
                      </a:endParaRPr>
                    </a:p>
                    <a:p>
                      <a:pPr marL="342900" lvl="0" indent="-342900" algn="just">
                        <a:lnSpc>
                          <a:spcPct val="107000"/>
                        </a:lnSpc>
                        <a:buFont typeface="Symbol" panose="05050102010706020507" pitchFamily="18" charset="2"/>
                        <a:buChar char=""/>
                        <a:tabLst>
                          <a:tab pos="177165" algn="l"/>
                          <a:tab pos="272415" algn="l"/>
                          <a:tab pos="462915" algn="l"/>
                        </a:tabLst>
                      </a:pPr>
                      <a:r>
                        <a:rPr lang="es-ES" sz="800">
                          <a:effectLst/>
                        </a:rPr>
                        <a:t>Primer ciclo: educación materna (jardín maternal), destinada a niños menores de 3 años.</a:t>
                      </a:r>
                      <a:endParaRPr lang="es-CO" sz="800">
                        <a:effectLst/>
                      </a:endParaRPr>
                    </a:p>
                    <a:p>
                      <a:pPr marL="342900" lvl="0" indent="-342900" algn="just">
                        <a:lnSpc>
                          <a:spcPct val="107000"/>
                        </a:lnSpc>
                        <a:buFont typeface="Symbol" panose="05050102010706020507" pitchFamily="18" charset="2"/>
                        <a:buChar char=""/>
                        <a:tabLst>
                          <a:tab pos="177165" algn="l"/>
                          <a:tab pos="272415" algn="l"/>
                          <a:tab pos="462915" algn="l"/>
                        </a:tabLst>
                      </a:pPr>
                      <a:r>
                        <a:rPr lang="es-ES" sz="800">
                          <a:effectLst/>
                        </a:rPr>
                        <a:t>Segundo ciclo: educación inicial (jardín de infantes), destinada a niños de 3 a 5 años de edad, del cual es obligatorio el último año. Estos jardines pueden ser de dependencia nacional, provincial, municipal; de régimen oficial y privado.</a:t>
                      </a:r>
                      <a:endParaRPr lang="es-CO" sz="800">
                        <a:effectLst/>
                      </a:endParaRPr>
                    </a:p>
                    <a:p>
                      <a:pPr marL="342900" lvl="0" indent="-342900">
                        <a:lnSpc>
                          <a:spcPct val="107000"/>
                        </a:lnSpc>
                        <a:buFont typeface="Symbol" panose="05050102010706020507" pitchFamily="18" charset="2"/>
                        <a:buChar char=""/>
                        <a:tabLst>
                          <a:tab pos="177165" algn="l"/>
                          <a:tab pos="272415" algn="l"/>
                          <a:tab pos="462915" algn="l"/>
                        </a:tabLst>
                      </a:pPr>
                      <a:r>
                        <a:rPr lang="es-ES" sz="800">
                          <a:effectLst/>
                        </a:rPr>
                        <a:t>Obligatoriedad: Es obligatoria en el último año (5 a 6 años).</a:t>
                      </a:r>
                      <a:endParaRPr lang="es-CO" sz="800">
                        <a:effectLst/>
                        <a:latin typeface="Calibri" panose="020F0502020204030204" pitchFamily="34" charset="0"/>
                        <a:cs typeface="Times New Roman" panose="02020603050405020304" pitchFamily="18" charset="0"/>
                      </a:endParaRPr>
                    </a:p>
                  </a:txBody>
                  <a:tcPr marL="37970" marR="37970" marT="37970" marB="37970"/>
                </a:tc>
                <a:extLst>
                  <a:ext uri="{0D108BD9-81ED-4DB2-BD59-A6C34878D82A}">
                    <a16:rowId xmlns:a16="http://schemas.microsoft.com/office/drawing/2014/main" val="10003"/>
                  </a:ext>
                </a:extLst>
              </a:tr>
              <a:tr h="2281653">
                <a:tc>
                  <a:txBody>
                    <a:bodyPr/>
                    <a:lstStyle/>
                    <a:p>
                      <a:pPr>
                        <a:lnSpc>
                          <a:spcPct val="107000"/>
                        </a:lnSpc>
                        <a:spcAft>
                          <a:spcPts val="0"/>
                        </a:spcAft>
                      </a:pPr>
                      <a:r>
                        <a:rPr lang="es-ES" sz="800">
                          <a:effectLst/>
                        </a:rPr>
                        <a:t>Perfil docente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tc>
                  <a:txBody>
                    <a:bodyPr/>
                    <a:lstStyle/>
                    <a:p>
                      <a:pPr algn="just">
                        <a:lnSpc>
                          <a:spcPct val="107000"/>
                        </a:lnSpc>
                        <a:spcAft>
                          <a:spcPts val="0"/>
                        </a:spcAft>
                      </a:pPr>
                      <a:r>
                        <a:rPr lang="es-ES" sz="800" dirty="0">
                          <a:effectLst/>
                        </a:rPr>
                        <a:t>Se define en torno a las competencias del docente:</a:t>
                      </a:r>
                      <a:endParaRPr lang="es-CO" sz="800" dirty="0">
                        <a:effectLst/>
                      </a:endParaRPr>
                    </a:p>
                    <a:p>
                      <a:pPr algn="just">
                        <a:lnSpc>
                          <a:spcPct val="107000"/>
                        </a:lnSpc>
                        <a:spcAft>
                          <a:spcPts val="0"/>
                        </a:spcAft>
                      </a:pPr>
                      <a:r>
                        <a:rPr lang="es-ES" sz="800" dirty="0">
                          <a:effectLst/>
                        </a:rPr>
                        <a:t>• Dominar los contenidos básicos comunes y ser capaz de contextualizarlos en su tarea docente.</a:t>
                      </a:r>
                      <a:endParaRPr lang="es-CO" sz="800" dirty="0">
                        <a:effectLst/>
                      </a:endParaRPr>
                    </a:p>
                    <a:p>
                      <a:pPr algn="just">
                        <a:lnSpc>
                          <a:spcPct val="107000"/>
                        </a:lnSpc>
                        <a:spcAft>
                          <a:spcPts val="0"/>
                        </a:spcAft>
                      </a:pPr>
                      <a:r>
                        <a:rPr lang="es-ES" sz="800" dirty="0">
                          <a:effectLst/>
                        </a:rPr>
                        <a:t>• Estar en condiciones de fundamentar teóricamente sus prácticas de enseñanza enmarcadas en concepciones éticas y sociales del conocimiento, en función de la escuela y de la educación.</a:t>
                      </a:r>
                      <a:endParaRPr lang="es-CO" sz="800" dirty="0">
                        <a:effectLst/>
                      </a:endParaRPr>
                    </a:p>
                    <a:p>
                      <a:pPr algn="just">
                        <a:lnSpc>
                          <a:spcPct val="107000"/>
                        </a:lnSpc>
                        <a:spcAft>
                          <a:spcPts val="0"/>
                        </a:spcAft>
                      </a:pPr>
                      <a:r>
                        <a:rPr lang="es-ES" sz="800" dirty="0">
                          <a:effectLst/>
                        </a:rPr>
                        <a:t>• Tener condiciones personales y la formación ética y técnica requerida para establecer relaciones institucionales y personales positivas.</a:t>
                      </a:r>
                      <a:endParaRPr lang="es-CO" sz="800" dirty="0">
                        <a:effectLst/>
                      </a:endParaRPr>
                    </a:p>
                    <a:p>
                      <a:pPr algn="just">
                        <a:lnSpc>
                          <a:spcPct val="107000"/>
                        </a:lnSpc>
                        <a:spcAft>
                          <a:spcPts val="0"/>
                        </a:spcAft>
                      </a:pPr>
                      <a:r>
                        <a:rPr lang="es-ES" sz="800" dirty="0">
                          <a:effectLst/>
                        </a:rPr>
                        <a:t>• Ser capaz de participar, juntamente con otros docentes, en la elaboración y la implementación del Proyecto Educativo Institucional, de acuerdo con el contexto social particular de la escuela.</a:t>
                      </a:r>
                      <a:endParaRPr lang="es-CO" sz="800" dirty="0">
                        <a:effectLst/>
                      </a:endParaRPr>
                    </a:p>
                    <a:p>
                      <a:pPr algn="just">
                        <a:lnSpc>
                          <a:spcPct val="107000"/>
                        </a:lnSpc>
                        <a:spcAft>
                          <a:spcPts val="0"/>
                        </a:spcAft>
                      </a:pPr>
                      <a:r>
                        <a:rPr lang="es-ES" sz="800" dirty="0">
                          <a:effectLst/>
                        </a:rPr>
                        <a:t>• Ser capaz de analizar y de interpretar los resultados de su trabajo, de evaluarlos y de modificarlos para mejorar la calidad de los aprendizajes.</a:t>
                      </a:r>
                      <a:endParaRPr lang="es-CO" sz="800" dirty="0">
                        <a:effectLst/>
                      </a:endParaRPr>
                    </a:p>
                    <a:p>
                      <a:pPr algn="just">
                        <a:lnSpc>
                          <a:spcPct val="107000"/>
                        </a:lnSpc>
                        <a:spcAft>
                          <a:spcPts val="0"/>
                        </a:spcAft>
                      </a:pPr>
                      <a:r>
                        <a:rPr lang="es-ES" sz="800" dirty="0">
                          <a:effectLst/>
                        </a:rPr>
                        <a:t>• Estar en condiciones de efectuar actividades de búsqueda, sistematización y análisis de información de fuentes primarias, de resultados de innovaciones y de investigaciones, así como de bibliografía actualizada sobre temas vinculados con las necesidades de su práctica.</a:t>
                      </a:r>
                      <a:endParaRPr lang="es-CO" sz="800" dirty="0">
                        <a:effectLst/>
                      </a:endParaRPr>
                    </a:p>
                    <a:p>
                      <a:pPr algn="just">
                        <a:lnSpc>
                          <a:spcPct val="107000"/>
                        </a:lnSpc>
                        <a:spcAft>
                          <a:spcPts val="0"/>
                        </a:spcAft>
                      </a:pPr>
                      <a:r>
                        <a:rPr lang="es-ES" sz="800" dirty="0">
                          <a:effectLst/>
                        </a:rPr>
                        <a:t>• Ser capaz de participar en investigaciones educativas. Cooperar activamente en procesos de innovación y de transformación educativa como partes del ejercicio de su rol profesional.</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extLst>
                  <a:ext uri="{0D108BD9-81ED-4DB2-BD59-A6C34878D82A}">
                    <a16:rowId xmlns:a16="http://schemas.microsoft.com/office/drawing/2014/main" val="10004"/>
                  </a:ext>
                </a:extLst>
              </a:tr>
              <a:tr h="459133">
                <a:tc>
                  <a:txBody>
                    <a:bodyPr/>
                    <a:lstStyle/>
                    <a:p>
                      <a:pPr>
                        <a:lnSpc>
                          <a:spcPct val="107000"/>
                        </a:lnSpc>
                        <a:spcAft>
                          <a:spcPts val="0"/>
                        </a:spcAft>
                      </a:pPr>
                      <a:r>
                        <a:rPr lang="es-ES" sz="800" dirty="0">
                          <a:effectLst/>
                        </a:rPr>
                        <a:t>Fundamentación teórica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tc>
                  <a:txBody>
                    <a:bodyPr/>
                    <a:lstStyle/>
                    <a:p>
                      <a:pPr>
                        <a:lnSpc>
                          <a:spcPct val="107000"/>
                        </a:lnSpc>
                        <a:spcAft>
                          <a:spcPts val="0"/>
                        </a:spcAft>
                      </a:pPr>
                      <a:r>
                        <a:rPr lang="es-ES" sz="800" dirty="0">
                          <a:effectLst/>
                        </a:rPr>
                        <a:t>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70" marR="37970" marT="37970" marB="3797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413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18</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018062841"/>
              </p:ext>
            </p:extLst>
          </p:nvPr>
        </p:nvGraphicFramePr>
        <p:xfrm>
          <a:off x="251520" y="188640"/>
          <a:ext cx="8712968" cy="5979852"/>
        </p:xfrm>
        <a:graphic>
          <a:graphicData uri="http://schemas.openxmlformats.org/drawingml/2006/table">
            <a:tbl>
              <a:tblPr>
                <a:tableStyleId>{5C22544A-7EE6-4342-B048-85BDC9FD1C3A}</a:tableStyleId>
              </a:tblPr>
              <a:tblGrid>
                <a:gridCol w="1327053">
                  <a:extLst>
                    <a:ext uri="{9D8B030D-6E8A-4147-A177-3AD203B41FA5}">
                      <a16:colId xmlns:a16="http://schemas.microsoft.com/office/drawing/2014/main" val="20000"/>
                    </a:ext>
                  </a:extLst>
                </a:gridCol>
                <a:gridCol w="7385915">
                  <a:extLst>
                    <a:ext uri="{9D8B030D-6E8A-4147-A177-3AD203B41FA5}">
                      <a16:colId xmlns:a16="http://schemas.microsoft.com/office/drawing/2014/main" val="20001"/>
                    </a:ext>
                  </a:extLst>
                </a:gridCol>
              </a:tblGrid>
              <a:tr h="348071">
                <a:tc>
                  <a:txBody>
                    <a:bodyPr/>
                    <a:lstStyle/>
                    <a:p>
                      <a:pPr>
                        <a:lnSpc>
                          <a:spcPct val="107000"/>
                        </a:lnSpc>
                        <a:spcAft>
                          <a:spcPts val="0"/>
                        </a:spcAft>
                      </a:pPr>
                      <a:r>
                        <a:rPr lang="es-ES" sz="800" dirty="0">
                          <a:effectLst/>
                        </a:rPr>
                        <a:t>Categorías a comparar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tc>
                  <a:txBody>
                    <a:bodyPr/>
                    <a:lstStyle/>
                    <a:p>
                      <a:pPr algn="ctr">
                        <a:lnSpc>
                          <a:spcPct val="107000"/>
                        </a:lnSpc>
                        <a:spcAft>
                          <a:spcPts val="0"/>
                        </a:spcAft>
                      </a:pPr>
                      <a:r>
                        <a:rPr lang="es-ES" sz="1400" b="1" dirty="0">
                          <a:effectLst/>
                        </a:rPr>
                        <a:t>BRASIL</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extLst>
                  <a:ext uri="{0D108BD9-81ED-4DB2-BD59-A6C34878D82A}">
                    <a16:rowId xmlns:a16="http://schemas.microsoft.com/office/drawing/2014/main" val="10000"/>
                  </a:ext>
                </a:extLst>
              </a:tr>
              <a:tr h="323566">
                <a:tc>
                  <a:txBody>
                    <a:bodyPr/>
                    <a:lstStyle/>
                    <a:p>
                      <a:pPr>
                        <a:lnSpc>
                          <a:spcPct val="107000"/>
                        </a:lnSpc>
                        <a:spcAft>
                          <a:spcPts val="0"/>
                        </a:spcAft>
                      </a:pPr>
                      <a:r>
                        <a:rPr lang="es-ES" sz="800">
                          <a:effectLst/>
                        </a:rPr>
                        <a:t>Marco legal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tc>
                  <a:txBody>
                    <a:bodyPr/>
                    <a:lstStyle/>
                    <a:p>
                      <a:pPr marL="342900" lvl="0" indent="-342900">
                        <a:lnSpc>
                          <a:spcPct val="107000"/>
                        </a:lnSpc>
                        <a:spcAft>
                          <a:spcPts val="0"/>
                        </a:spcAft>
                        <a:buFont typeface="Symbol" panose="05050102010706020507" pitchFamily="18" charset="2"/>
                        <a:buChar char=""/>
                        <a:tabLst>
                          <a:tab pos="195580" algn="l"/>
                        </a:tabLst>
                      </a:pPr>
                      <a:r>
                        <a:rPr lang="es-ES" sz="800" dirty="0">
                          <a:effectLst/>
                        </a:rPr>
                        <a:t>La Constitución de la República </a:t>
                      </a:r>
                      <a:r>
                        <a:rPr lang="es-ES" sz="800" b="0" u="none" dirty="0">
                          <a:solidFill>
                            <a:schemeClr val="tx1"/>
                          </a:solidFill>
                          <a:effectLst/>
                        </a:rPr>
                        <a:t>Federativa de </a:t>
                      </a:r>
                      <a:r>
                        <a:rPr lang="es-ES" sz="800" b="0" u="none" strike="noStrike" dirty="0">
                          <a:solidFill>
                            <a:schemeClr val="tx1"/>
                          </a:solidFill>
                          <a:effectLst/>
                          <a:hlinkClick r:id="rId2" tooltip="1988"/>
                        </a:rPr>
                        <a:t>1988</a:t>
                      </a:r>
                      <a:r>
                        <a:rPr lang="es-ES" sz="800" b="0" u="none" dirty="0">
                          <a:solidFill>
                            <a:schemeClr val="tx1"/>
                          </a:solidFill>
                          <a:effectLst/>
                        </a:rPr>
                        <a:t>.</a:t>
                      </a:r>
                      <a:endParaRPr lang="es-CO" sz="800" b="0" u="none" dirty="0">
                        <a:solidFill>
                          <a:schemeClr val="tx1"/>
                        </a:solidFill>
                        <a:effectLst/>
                      </a:endParaRPr>
                    </a:p>
                    <a:p>
                      <a:pPr>
                        <a:lnSpc>
                          <a:spcPct val="107000"/>
                        </a:lnSpc>
                        <a:spcAft>
                          <a:spcPts val="0"/>
                        </a:spcAft>
                        <a:tabLst>
                          <a:tab pos="174625" algn="l"/>
                        </a:tabLst>
                      </a:pPr>
                      <a:r>
                        <a:rPr lang="es-ES" sz="800" dirty="0">
                          <a:effectLst/>
                        </a:rPr>
                        <a:t>Ley de Directrices y bases de la educación Nacional (Ley LDB 9394/1996)</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extLst>
                  <a:ext uri="{0D108BD9-81ED-4DB2-BD59-A6C34878D82A}">
                    <a16:rowId xmlns:a16="http://schemas.microsoft.com/office/drawing/2014/main" val="10001"/>
                  </a:ext>
                </a:extLst>
              </a:tr>
              <a:tr h="1813089">
                <a:tc>
                  <a:txBody>
                    <a:bodyPr/>
                    <a:lstStyle/>
                    <a:p>
                      <a:pPr>
                        <a:lnSpc>
                          <a:spcPct val="107000"/>
                        </a:lnSpc>
                        <a:spcAft>
                          <a:spcPts val="0"/>
                        </a:spcAft>
                      </a:pPr>
                      <a:r>
                        <a:rPr lang="es-ES" sz="800">
                          <a:effectLst/>
                        </a:rPr>
                        <a:t>Objetivos de la educación inicial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tc>
                  <a:txBody>
                    <a:bodyPr/>
                    <a:lstStyle/>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Desarrollar una imagen positiva de sí mismos, actuando cada vez más independientes, con confianza en sus capacidades y percibiendo sus limitaciones. </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Descubrir y conocer progresivamente su propio cuerpo, sus potencialidades y sus límites, desarrollando y valorizando hábitos de cuidado con la propia salud y bienestar.</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Establecer vínculos afectivos y de intercambio con adultos y niños, fortaleciendo su autoestima y ampliando gradualmente sus posibilidades de comunicación e interacción social.</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Establecer y ampliar cada vez más las relaciones sociales, aprendiendo poco a poco a articular sus intereses y puntos de vista con los demás, respetando la diversidad y desarrollando actitudes de ayuda y colaboración.</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Observar y explorar el ambiente con actitud de curiosidad, percibiéndose cada vez más como integrante, dependiente y agente transformador del medio ambiente y valorizando actitudes que contribuyan a su conservación.</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Jugar, expresando emociones, sentimientos, pensamientos, deseos y necesidades.</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a:effectLst/>
                        </a:rPr>
                        <a:t>Utilizar diferentes lenguajes (corporal, musical, plástica, oral y escrita) ajustados a las diferentes intenciones y situaciones de comunicación, a manera de comprender y ser comprendido, expresar sus ideas, sentimientos, necesidades y deseos y avanzar en su proceso de construcción de significados, enriqueciendo cada vez más su capacidad expresiva.</a:t>
                      </a:r>
                      <a:endParaRPr lang="es-CO" sz="800" u="none" strike="noStrike" dirty="0">
                        <a:effectLst/>
                      </a:endParaRPr>
                    </a:p>
                    <a:p>
                      <a:pPr marL="342900" lvl="0" indent="-342900">
                        <a:lnSpc>
                          <a:spcPct val="107000"/>
                        </a:lnSpc>
                        <a:spcAft>
                          <a:spcPts val="0"/>
                        </a:spcAft>
                        <a:buFont typeface="Arial" panose="020B0604020202020204" pitchFamily="34" charset="0"/>
                        <a:buChar char="●"/>
                        <a:tabLst>
                          <a:tab pos="132715" algn="l"/>
                          <a:tab pos="201930" algn="l"/>
                        </a:tabLst>
                      </a:pPr>
                      <a:r>
                        <a:rPr lang="es-ES" sz="800" u="none" strike="noStrike" dirty="0">
                          <a:effectLst/>
                        </a:rPr>
                        <a:t>Conocer algunas manifestaciones culturales, demostrando actitudes de interés, respeto y participación frente a ellas y valoración de la diversidad.</a:t>
                      </a:r>
                      <a:endParaRPr lang="es-CO" sz="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extLst>
                  <a:ext uri="{0D108BD9-81ED-4DB2-BD59-A6C34878D82A}">
                    <a16:rowId xmlns:a16="http://schemas.microsoft.com/office/drawing/2014/main" val="10002"/>
                  </a:ext>
                </a:extLst>
              </a:tr>
              <a:tr h="820074">
                <a:tc>
                  <a:txBody>
                    <a:bodyPr/>
                    <a:lstStyle/>
                    <a:p>
                      <a:pPr>
                        <a:lnSpc>
                          <a:spcPct val="107000"/>
                        </a:lnSpc>
                        <a:spcAft>
                          <a:spcPts val="0"/>
                        </a:spcAft>
                      </a:pPr>
                      <a:r>
                        <a:rPr lang="es-ES" sz="800">
                          <a:effectLst/>
                        </a:rPr>
                        <a:t>Organización del nivel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tc>
                  <a:txBody>
                    <a:bodyPr/>
                    <a:lstStyle/>
                    <a:p>
                      <a:pPr>
                        <a:lnSpc>
                          <a:spcPct val="107000"/>
                        </a:lnSpc>
                        <a:spcAft>
                          <a:spcPts val="0"/>
                        </a:spcAft>
                      </a:pPr>
                      <a:r>
                        <a:rPr lang="es-ES" sz="800" dirty="0">
                          <a:effectLst/>
                        </a:rPr>
                        <a:t>Intervalo de edad De 0 a 6 años.</a:t>
                      </a:r>
                      <a:endParaRPr lang="es-CO" sz="800" dirty="0">
                        <a:effectLst/>
                      </a:endParaRPr>
                    </a:p>
                    <a:p>
                      <a:pPr marL="342900" lvl="0" indent="-342900">
                        <a:lnSpc>
                          <a:spcPct val="107000"/>
                        </a:lnSpc>
                        <a:spcAft>
                          <a:spcPts val="0"/>
                        </a:spcAft>
                        <a:buFont typeface="Arial" panose="020B0604020202020204" pitchFamily="34" charset="0"/>
                        <a:buChar char="●"/>
                      </a:pPr>
                      <a:r>
                        <a:rPr lang="es-ES" sz="800" u="none" strike="noStrike" dirty="0">
                          <a:effectLst/>
                        </a:rPr>
                        <a:t>Atención dirigida a niños de 0 a 3 años de edad, ofrecida en </a:t>
                      </a:r>
                      <a:r>
                        <a:rPr lang="es-ES" sz="800" u="none" strike="noStrike" dirty="0" err="1">
                          <a:effectLst/>
                        </a:rPr>
                        <a:t>creches</a:t>
                      </a:r>
                      <a:r>
                        <a:rPr lang="es-ES" sz="800" u="none" strike="noStrike" dirty="0">
                          <a:effectLst/>
                        </a:rPr>
                        <a:t> y entidades equivalentes.</a:t>
                      </a:r>
                      <a:endParaRPr lang="es-CO" sz="800" u="none" strike="noStrike" dirty="0">
                        <a:effectLst/>
                      </a:endParaRPr>
                    </a:p>
                    <a:p>
                      <a:pPr marL="342900" lvl="0" indent="-342900">
                        <a:lnSpc>
                          <a:spcPct val="107000"/>
                        </a:lnSpc>
                        <a:spcAft>
                          <a:spcPts val="0"/>
                        </a:spcAft>
                        <a:buFont typeface="Arial" panose="020B0604020202020204" pitchFamily="34" charset="0"/>
                        <a:buChar char="●"/>
                      </a:pPr>
                      <a:r>
                        <a:rPr lang="es-ES" sz="800" u="none" strike="noStrike" dirty="0">
                          <a:effectLst/>
                        </a:rPr>
                        <a:t>Atención dirigida a niños de 4 a 6 años de edad, ofrecida en </a:t>
                      </a:r>
                      <a:r>
                        <a:rPr lang="es-ES" sz="800" u="none" strike="noStrike" dirty="0" err="1">
                          <a:effectLst/>
                        </a:rPr>
                        <a:t>pré-escolas</a:t>
                      </a:r>
                      <a:r>
                        <a:rPr lang="es-ES" sz="800" u="none" strike="noStrike" dirty="0">
                          <a:effectLst/>
                        </a:rPr>
                        <a:t>.</a:t>
                      </a:r>
                      <a:endParaRPr lang="es-CO" sz="800" u="none" strike="noStrike" dirty="0">
                        <a:effectLst/>
                      </a:endParaRPr>
                    </a:p>
                    <a:p>
                      <a:pPr>
                        <a:lnSpc>
                          <a:spcPct val="107000"/>
                        </a:lnSpc>
                        <a:spcAft>
                          <a:spcPts val="0"/>
                        </a:spcAft>
                      </a:pPr>
                      <a:r>
                        <a:rPr lang="es-ES" sz="800" dirty="0">
                          <a:effectLst/>
                        </a:rPr>
                        <a:t>No es obligatoria.</a:t>
                      </a:r>
                      <a:endParaRPr lang="es-CO" sz="800" dirty="0">
                        <a:effectLst/>
                      </a:endParaRPr>
                    </a:p>
                    <a:p>
                      <a:pPr>
                        <a:lnSpc>
                          <a:spcPct val="107000"/>
                        </a:lnSpc>
                        <a:spcAft>
                          <a:spcPts val="0"/>
                        </a:spcAft>
                      </a:pPr>
                      <a:r>
                        <a:rPr lang="es-ES" sz="800" dirty="0">
                          <a:effectLst/>
                        </a:rPr>
                        <a:t>Instituciones y programas vigentes</a:t>
                      </a:r>
                      <a:endParaRPr lang="es-CO" sz="800" dirty="0">
                        <a:effectLst/>
                      </a:endParaRPr>
                    </a:p>
                    <a:p>
                      <a:pPr>
                        <a:lnSpc>
                          <a:spcPct val="107000"/>
                        </a:lnSpc>
                        <a:spcAft>
                          <a:spcPts val="0"/>
                        </a:spcAft>
                      </a:pPr>
                      <a:r>
                        <a:rPr lang="es-ES" sz="800" dirty="0">
                          <a:effectLst/>
                        </a:rPr>
                        <a:t>La educación infantil: Es ofrecida en </a:t>
                      </a:r>
                      <a:r>
                        <a:rPr lang="es-ES" sz="800" dirty="0" err="1">
                          <a:effectLst/>
                        </a:rPr>
                        <a:t>creches</a:t>
                      </a:r>
                      <a:r>
                        <a:rPr lang="es-ES" sz="800" dirty="0">
                          <a:effectLst/>
                        </a:rPr>
                        <a:t> y </a:t>
                      </a:r>
                      <a:r>
                        <a:rPr lang="es-ES" sz="800" dirty="0" err="1">
                          <a:effectLst/>
                        </a:rPr>
                        <a:t>pré-escolas</a:t>
                      </a:r>
                      <a:r>
                        <a:rPr lang="es-ES" sz="800" dirty="0">
                          <a:effectLst/>
                        </a:rPr>
                        <a:t>, públicas o privadas.</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extLst>
                  <a:ext uri="{0D108BD9-81ED-4DB2-BD59-A6C34878D82A}">
                    <a16:rowId xmlns:a16="http://schemas.microsoft.com/office/drawing/2014/main" val="10003"/>
                  </a:ext>
                </a:extLst>
              </a:tr>
              <a:tr h="2061343">
                <a:tc>
                  <a:txBody>
                    <a:bodyPr/>
                    <a:lstStyle/>
                    <a:p>
                      <a:pPr>
                        <a:lnSpc>
                          <a:spcPct val="107000"/>
                        </a:lnSpc>
                        <a:spcAft>
                          <a:spcPts val="0"/>
                        </a:spcAft>
                      </a:pPr>
                      <a:r>
                        <a:rPr lang="es-ES" sz="800">
                          <a:effectLst/>
                        </a:rPr>
                        <a:t>Perfil docente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tc>
                  <a:txBody>
                    <a:bodyPr/>
                    <a:lstStyle/>
                    <a:p>
                      <a:pPr>
                        <a:lnSpc>
                          <a:spcPct val="107000"/>
                        </a:lnSpc>
                        <a:spcAft>
                          <a:spcPts val="0"/>
                        </a:spcAft>
                      </a:pPr>
                      <a:r>
                        <a:rPr lang="es-ES" sz="800" dirty="0">
                          <a:effectLst/>
                        </a:rPr>
                        <a:t>Las acciones de formación inicial y continua deben garantizar las condiciones para que</a:t>
                      </a:r>
                      <a:endParaRPr lang="es-CO" sz="800" dirty="0">
                        <a:effectLst/>
                      </a:endParaRPr>
                    </a:p>
                    <a:p>
                      <a:pPr>
                        <a:lnSpc>
                          <a:spcPct val="107000"/>
                        </a:lnSpc>
                        <a:spcAft>
                          <a:spcPts val="0"/>
                        </a:spcAft>
                      </a:pPr>
                      <a:r>
                        <a:rPr lang="es-ES" sz="800" dirty="0">
                          <a:effectLst/>
                        </a:rPr>
                        <a:t>los profesores puedan desarrollar las siguientes competencias:</a:t>
                      </a:r>
                      <a:endParaRPr lang="es-CO" sz="800" dirty="0">
                        <a:effectLst/>
                      </a:endParaRPr>
                    </a:p>
                    <a:p>
                      <a:pPr>
                        <a:lnSpc>
                          <a:spcPct val="107000"/>
                        </a:lnSpc>
                        <a:spcAft>
                          <a:spcPts val="0"/>
                        </a:spcAft>
                      </a:pPr>
                      <a:r>
                        <a:rPr lang="es-ES" sz="800" dirty="0">
                          <a:effectLst/>
                        </a:rPr>
                        <a:t>• Guiarse por principios de la ética democrática.</a:t>
                      </a:r>
                      <a:endParaRPr lang="es-CO" sz="800" dirty="0">
                        <a:effectLst/>
                      </a:endParaRPr>
                    </a:p>
                    <a:p>
                      <a:pPr>
                        <a:lnSpc>
                          <a:spcPct val="107000"/>
                        </a:lnSpc>
                        <a:spcAft>
                          <a:spcPts val="0"/>
                        </a:spcAft>
                      </a:pPr>
                      <a:r>
                        <a:rPr lang="es-ES" sz="800" dirty="0">
                          <a:effectLst/>
                        </a:rPr>
                        <a:t>• Comprender el contexto y las relaciones en las que está inmersa la práctica educativa.</a:t>
                      </a:r>
                      <a:endParaRPr lang="es-CO" sz="800" dirty="0">
                        <a:effectLst/>
                      </a:endParaRPr>
                    </a:p>
                    <a:p>
                      <a:pPr>
                        <a:lnSpc>
                          <a:spcPct val="107000"/>
                        </a:lnSpc>
                        <a:spcAft>
                          <a:spcPts val="0"/>
                        </a:spcAft>
                      </a:pPr>
                      <a:r>
                        <a:rPr lang="es-ES" sz="800" dirty="0">
                          <a:effectLst/>
                        </a:rPr>
                        <a:t>• Orientar las decisiones metodológicas y didácticas por principios éticos y epistemológicos.</a:t>
                      </a:r>
                      <a:endParaRPr lang="es-CO" sz="800" dirty="0">
                        <a:effectLst/>
                      </a:endParaRPr>
                    </a:p>
                    <a:p>
                      <a:pPr>
                        <a:lnSpc>
                          <a:spcPct val="107000"/>
                        </a:lnSpc>
                        <a:spcAft>
                          <a:spcPts val="0"/>
                        </a:spcAft>
                      </a:pPr>
                      <a:r>
                        <a:rPr lang="es-ES" sz="800" dirty="0">
                          <a:effectLst/>
                        </a:rPr>
                        <a:t>• Ser capaces de analizar las situaciones interpersonales en las que estén inmersos.</a:t>
                      </a:r>
                      <a:endParaRPr lang="es-CO" sz="800" dirty="0">
                        <a:effectLst/>
                      </a:endParaRPr>
                    </a:p>
                    <a:p>
                      <a:pPr>
                        <a:lnSpc>
                          <a:spcPct val="107000"/>
                        </a:lnSpc>
                        <a:spcAft>
                          <a:spcPts val="0"/>
                        </a:spcAft>
                      </a:pPr>
                      <a:r>
                        <a:rPr lang="es-ES" sz="800" dirty="0">
                          <a:effectLst/>
                        </a:rPr>
                        <a:t>• Investigar el contexto educativo y tomar la práctica educativa como objeto de reflexión.</a:t>
                      </a:r>
                      <a:endParaRPr lang="es-CO" sz="800" dirty="0">
                        <a:effectLst/>
                      </a:endParaRPr>
                    </a:p>
                    <a:p>
                      <a:pPr>
                        <a:lnSpc>
                          <a:spcPct val="107000"/>
                        </a:lnSpc>
                        <a:spcAft>
                          <a:spcPts val="0"/>
                        </a:spcAft>
                      </a:pPr>
                      <a:r>
                        <a:rPr lang="es-ES" sz="800" dirty="0">
                          <a:effectLst/>
                        </a:rPr>
                        <a:t>• Generar una práctica educativa que tome en cuenta las características de los alumnos y de la comunidad.</a:t>
                      </a:r>
                      <a:endParaRPr lang="es-CO" sz="800" dirty="0">
                        <a:effectLst/>
                      </a:endParaRPr>
                    </a:p>
                    <a:p>
                      <a:pPr>
                        <a:lnSpc>
                          <a:spcPct val="107000"/>
                        </a:lnSpc>
                        <a:spcAft>
                          <a:spcPts val="0"/>
                        </a:spcAft>
                      </a:pPr>
                      <a:r>
                        <a:rPr lang="es-ES" sz="800" dirty="0">
                          <a:effectLst/>
                        </a:rPr>
                        <a:t>• Ser capaces de comprender el proceso de aprendizaje de los alumnos.</a:t>
                      </a:r>
                      <a:endParaRPr lang="es-CO" sz="800" dirty="0">
                        <a:effectLst/>
                      </a:endParaRPr>
                    </a:p>
                    <a:p>
                      <a:pPr>
                        <a:lnSpc>
                          <a:spcPct val="107000"/>
                        </a:lnSpc>
                        <a:spcAft>
                          <a:spcPts val="0"/>
                        </a:spcAft>
                      </a:pPr>
                      <a:r>
                        <a:rPr lang="es-ES" sz="800" dirty="0">
                          <a:effectLst/>
                        </a:rPr>
                        <a:t>• Generar propuestas didácticas que promuevan y potencien el aprendizaje.</a:t>
                      </a:r>
                      <a:endParaRPr lang="es-CO" sz="800" dirty="0">
                        <a:effectLst/>
                      </a:endParaRPr>
                    </a:p>
                    <a:p>
                      <a:pPr>
                        <a:lnSpc>
                          <a:spcPct val="107000"/>
                        </a:lnSpc>
                        <a:spcAft>
                          <a:spcPts val="0"/>
                        </a:spcAft>
                      </a:pPr>
                      <a:r>
                        <a:rPr lang="es-ES" sz="800" dirty="0">
                          <a:effectLst/>
                        </a:rPr>
                        <a:t>• Utilizar diferentes modos de organizar el tiempo y el espacio del aula.</a:t>
                      </a:r>
                      <a:endParaRPr lang="es-CO" sz="800" dirty="0">
                        <a:effectLst/>
                      </a:endParaRPr>
                    </a:p>
                    <a:p>
                      <a:pPr>
                        <a:lnSpc>
                          <a:spcPct val="107000"/>
                        </a:lnSpc>
                        <a:spcAft>
                          <a:spcPts val="0"/>
                        </a:spcAft>
                      </a:pPr>
                      <a:r>
                        <a:rPr lang="es-ES" sz="800" dirty="0">
                          <a:effectLst/>
                        </a:rPr>
                        <a:t>• Manejar distintas estrategias de comunicación.</a:t>
                      </a:r>
                      <a:endParaRPr lang="es-CO" sz="800" dirty="0">
                        <a:effectLst/>
                      </a:endParaRPr>
                    </a:p>
                    <a:p>
                      <a:pPr>
                        <a:lnSpc>
                          <a:spcPct val="107000"/>
                        </a:lnSpc>
                        <a:spcAft>
                          <a:spcPts val="0"/>
                        </a:spcAft>
                      </a:pPr>
                      <a:r>
                        <a:rPr lang="es-ES" sz="800" dirty="0">
                          <a:effectLst/>
                        </a:rPr>
                        <a:t>• Emplear diferentes materiales y recursos didácticos.</a:t>
                      </a:r>
                      <a:endParaRPr lang="es-CO" sz="800" dirty="0">
                        <a:effectLst/>
                      </a:endParaRPr>
                    </a:p>
                    <a:p>
                      <a:pPr>
                        <a:lnSpc>
                          <a:spcPct val="107000"/>
                        </a:lnSpc>
                        <a:spcAft>
                          <a:spcPts val="0"/>
                        </a:spcAft>
                      </a:pPr>
                      <a:r>
                        <a:rPr lang="es-ES" sz="800" dirty="0">
                          <a:effectLst/>
                        </a:rPr>
                        <a:t>• Utilizar diversas estrategias de evaluación.</a:t>
                      </a:r>
                      <a:endParaRPr lang="es-CO" sz="800" dirty="0">
                        <a:effectLst/>
                      </a:endParaRPr>
                    </a:p>
                    <a:p>
                      <a:pPr>
                        <a:lnSpc>
                          <a:spcPct val="107000"/>
                        </a:lnSpc>
                        <a:spcAft>
                          <a:spcPts val="0"/>
                        </a:spcAft>
                      </a:pPr>
                      <a:r>
                        <a:rPr lang="es-ES" sz="800" dirty="0">
                          <a:effectLst/>
                        </a:rPr>
                        <a:t>• Establecer relaciones de colaboración con los padres.</a:t>
                      </a:r>
                      <a:endParaRPr lang="es-CO" sz="800" dirty="0">
                        <a:effectLst/>
                      </a:endParaRPr>
                    </a:p>
                    <a:p>
                      <a:pPr>
                        <a:lnSpc>
                          <a:spcPct val="107000"/>
                        </a:lnSpc>
                        <a:spcAft>
                          <a:spcPts val="0"/>
                        </a:spcAft>
                      </a:pPr>
                      <a:r>
                        <a:rPr lang="es-ES" sz="800" dirty="0">
                          <a:effectLst/>
                        </a:rPr>
                        <a:t>• Proponer y realizar proyectos personales de estudio y de trabajo.</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extLst>
                  <a:ext uri="{0D108BD9-81ED-4DB2-BD59-A6C34878D82A}">
                    <a16:rowId xmlns:a16="http://schemas.microsoft.com/office/drawing/2014/main" val="10004"/>
                  </a:ext>
                </a:extLst>
              </a:tr>
              <a:tr h="394495">
                <a:tc>
                  <a:txBody>
                    <a:bodyPr/>
                    <a:lstStyle/>
                    <a:p>
                      <a:pPr>
                        <a:lnSpc>
                          <a:spcPct val="107000"/>
                        </a:lnSpc>
                        <a:spcAft>
                          <a:spcPts val="0"/>
                        </a:spcAft>
                      </a:pPr>
                      <a:r>
                        <a:rPr lang="es-ES" sz="800">
                          <a:effectLst/>
                        </a:rPr>
                        <a:t>Fundamentación Pedagógico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tc>
                  <a:txBody>
                    <a:bodyPr/>
                    <a:lstStyle/>
                    <a:p>
                      <a:pPr>
                        <a:lnSpc>
                          <a:spcPct val="107000"/>
                        </a:lnSpc>
                        <a:spcAft>
                          <a:spcPts val="0"/>
                        </a:spcAft>
                      </a:pPr>
                      <a:r>
                        <a:rPr lang="es-ES" sz="800" dirty="0">
                          <a:effectLst/>
                        </a:rPr>
                        <a:t>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68" marR="39568" marT="39568" marB="3956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728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19</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2183515809"/>
              </p:ext>
            </p:extLst>
          </p:nvPr>
        </p:nvGraphicFramePr>
        <p:xfrm>
          <a:off x="179512" y="404663"/>
          <a:ext cx="8784976" cy="5688633"/>
        </p:xfrm>
        <a:graphic>
          <a:graphicData uri="http://schemas.openxmlformats.org/drawingml/2006/table">
            <a:tbl>
              <a:tblPr>
                <a:tableStyleId>{5C22544A-7EE6-4342-B048-85BDC9FD1C3A}</a:tableStyleId>
              </a:tblPr>
              <a:tblGrid>
                <a:gridCol w="1189756">
                  <a:extLst>
                    <a:ext uri="{9D8B030D-6E8A-4147-A177-3AD203B41FA5}">
                      <a16:colId xmlns:a16="http://schemas.microsoft.com/office/drawing/2014/main" val="20000"/>
                    </a:ext>
                  </a:extLst>
                </a:gridCol>
                <a:gridCol w="7595220">
                  <a:extLst>
                    <a:ext uri="{9D8B030D-6E8A-4147-A177-3AD203B41FA5}">
                      <a16:colId xmlns:a16="http://schemas.microsoft.com/office/drawing/2014/main" val="20001"/>
                    </a:ext>
                  </a:extLst>
                </a:gridCol>
              </a:tblGrid>
              <a:tr h="384590">
                <a:tc>
                  <a:txBody>
                    <a:bodyPr/>
                    <a:lstStyle/>
                    <a:p>
                      <a:pPr>
                        <a:lnSpc>
                          <a:spcPct val="107000"/>
                        </a:lnSpc>
                        <a:spcAft>
                          <a:spcPts val="0"/>
                        </a:spcAft>
                      </a:pPr>
                      <a:r>
                        <a:rPr lang="es-ES" sz="800" dirty="0">
                          <a:effectLst/>
                        </a:rPr>
                        <a:t>Categorías a comparar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tc>
                  <a:txBody>
                    <a:bodyPr/>
                    <a:lstStyle/>
                    <a:p>
                      <a:pPr algn="ctr">
                        <a:lnSpc>
                          <a:spcPct val="107000"/>
                        </a:lnSpc>
                        <a:spcAft>
                          <a:spcPts val="0"/>
                        </a:spcAft>
                      </a:pPr>
                      <a:r>
                        <a:rPr lang="es-ES" sz="1400" b="1" dirty="0">
                          <a:effectLst/>
                        </a:rPr>
                        <a:t>CHILE</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extLst>
                  <a:ext uri="{0D108BD9-81ED-4DB2-BD59-A6C34878D82A}">
                    <a16:rowId xmlns:a16="http://schemas.microsoft.com/office/drawing/2014/main" val="10000"/>
                  </a:ext>
                </a:extLst>
              </a:tr>
              <a:tr h="833664">
                <a:tc>
                  <a:txBody>
                    <a:bodyPr/>
                    <a:lstStyle/>
                    <a:p>
                      <a:pPr>
                        <a:lnSpc>
                          <a:spcPct val="107000"/>
                        </a:lnSpc>
                        <a:spcAft>
                          <a:spcPts val="0"/>
                        </a:spcAft>
                      </a:pPr>
                      <a:r>
                        <a:rPr lang="es-ES" sz="800">
                          <a:effectLst/>
                        </a:rPr>
                        <a:t>Marco legal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tc>
                  <a:txBody>
                    <a:bodyPr/>
                    <a:lstStyle/>
                    <a:p>
                      <a:pPr>
                        <a:lnSpc>
                          <a:spcPct val="107000"/>
                        </a:lnSpc>
                        <a:spcAft>
                          <a:spcPts val="0"/>
                        </a:spcAft>
                      </a:pPr>
                      <a:r>
                        <a:rPr lang="es-ES" sz="800">
                          <a:effectLst/>
                        </a:rPr>
                        <a:t>La Ley N.° 5291 de 1920, de Instrucción Primaria Obligatoria ·</a:t>
                      </a:r>
                      <a:endParaRPr lang="es-CO" sz="800">
                        <a:effectLst/>
                      </a:endParaRPr>
                    </a:p>
                    <a:p>
                      <a:pPr>
                        <a:lnSpc>
                          <a:spcPct val="107000"/>
                        </a:lnSpc>
                        <a:spcAft>
                          <a:spcPts val="0"/>
                        </a:spcAft>
                      </a:pPr>
                      <a:r>
                        <a:rPr lang="es-ES" sz="800">
                          <a:effectLst/>
                        </a:rPr>
                        <a:t>El D.S. N.° 27952 de 1965, que incluye a la educación de los párvulos como un nivel constituyente del sistema educativo. </a:t>
                      </a:r>
                      <a:endParaRPr lang="es-CO" sz="800">
                        <a:effectLst/>
                      </a:endParaRPr>
                    </a:p>
                    <a:p>
                      <a:pPr>
                        <a:lnSpc>
                          <a:spcPct val="107000"/>
                        </a:lnSpc>
                        <a:spcAft>
                          <a:spcPts val="0"/>
                        </a:spcAft>
                      </a:pPr>
                      <a:r>
                        <a:rPr lang="es-ES" sz="800">
                          <a:effectLst/>
                        </a:rPr>
                        <a:t>Ley 17.301 de 1970 de creación de la Junta Nacional de Jardines Infantiles (JUNJI). · </a:t>
                      </a:r>
                      <a:endParaRPr lang="es-CO" sz="800">
                        <a:effectLst/>
                      </a:endParaRPr>
                    </a:p>
                    <a:p>
                      <a:pPr>
                        <a:lnSpc>
                          <a:spcPct val="107000"/>
                        </a:lnSpc>
                        <a:spcAft>
                          <a:spcPts val="0"/>
                        </a:spcAft>
                        <a:tabLst>
                          <a:tab pos="174625" algn="l"/>
                        </a:tabLst>
                      </a:pPr>
                      <a:r>
                        <a:rPr lang="es-ES" sz="800">
                          <a:effectLst/>
                        </a:rPr>
                        <a:t>Ley Orgánica Constitucional de Educación 18962 de 1990.</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extLst>
                  <a:ext uri="{0D108BD9-81ED-4DB2-BD59-A6C34878D82A}">
                    <a16:rowId xmlns:a16="http://schemas.microsoft.com/office/drawing/2014/main" val="10001"/>
                  </a:ext>
                </a:extLst>
              </a:tr>
              <a:tr h="1507954">
                <a:tc>
                  <a:txBody>
                    <a:bodyPr/>
                    <a:lstStyle/>
                    <a:p>
                      <a:pPr>
                        <a:lnSpc>
                          <a:spcPct val="107000"/>
                        </a:lnSpc>
                        <a:spcAft>
                          <a:spcPts val="0"/>
                        </a:spcAft>
                      </a:pPr>
                      <a:r>
                        <a:rPr lang="es-ES" sz="800">
                          <a:effectLst/>
                        </a:rPr>
                        <a:t>Objetivos de la educación inicial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tc>
                  <a:txBody>
                    <a:bodyPr/>
                    <a:lstStyle/>
                    <a:p>
                      <a:pPr>
                        <a:lnSpc>
                          <a:spcPct val="107000"/>
                        </a:lnSpc>
                        <a:spcAft>
                          <a:spcPts val="0"/>
                        </a:spcAft>
                      </a:pPr>
                      <a:r>
                        <a:rPr lang="es-ES" sz="800">
                          <a:effectLst/>
                        </a:rPr>
                        <a:t>La educación preescolar tiene como objetivo fundamental el desarrollo integral de la personalidad del niño y su adaptación inteligente al medio social y natural. En función de este objetivo se propone establecer un vínculo con los padres y la comunidad, con el fin de orientarlos y apoyarlos en su misión educativa. A través de su acción, aspira a lograr los siguientes objetivos: </a:t>
                      </a:r>
                      <a:endParaRPr lang="es-CO" sz="800">
                        <a:effectLst/>
                      </a:endParaRPr>
                    </a:p>
                    <a:p>
                      <a:pPr>
                        <a:lnSpc>
                          <a:spcPct val="107000"/>
                        </a:lnSpc>
                        <a:spcAft>
                          <a:spcPts val="0"/>
                        </a:spcAft>
                      </a:pPr>
                      <a:r>
                        <a:rPr lang="es-ES" sz="800">
                          <a:effectLst/>
                        </a:rPr>
                        <a:t>Promover el desarrollo integral y desarrollar la oportunidad de los niños.</a:t>
                      </a:r>
                      <a:endParaRPr lang="es-CO" sz="800">
                        <a:effectLst/>
                      </a:endParaRPr>
                    </a:p>
                    <a:p>
                      <a:pPr>
                        <a:lnSpc>
                          <a:spcPct val="107000"/>
                        </a:lnSpc>
                        <a:spcAft>
                          <a:spcPts val="0"/>
                        </a:spcAft>
                      </a:pPr>
                      <a:r>
                        <a:rPr lang="es-ES" sz="800">
                          <a:effectLst/>
                        </a:rPr>
                        <a:t>Fomentar la educación de los padres y de las familias, enfatizando aspectos que inciden en una mejor compresión del niño menor de 6 años.</a:t>
                      </a:r>
                      <a:endParaRPr lang="es-CO" sz="800">
                        <a:effectLst/>
                      </a:endParaRPr>
                    </a:p>
                    <a:p>
                      <a:pPr>
                        <a:lnSpc>
                          <a:spcPct val="107000"/>
                        </a:lnSpc>
                        <a:spcAft>
                          <a:spcPts val="0"/>
                        </a:spcAft>
                      </a:pPr>
                      <a:r>
                        <a:rPr lang="es-ES" sz="800">
                          <a:effectLst/>
                        </a:rPr>
                        <a:t>Procurar una socialización temprana de los niños y niñas. </a:t>
                      </a:r>
                      <a:endParaRPr lang="es-CO" sz="800">
                        <a:effectLst/>
                      </a:endParaRPr>
                    </a:p>
                    <a:p>
                      <a:pPr>
                        <a:lnSpc>
                          <a:spcPct val="107000"/>
                        </a:lnSpc>
                        <a:spcAft>
                          <a:spcPts val="0"/>
                        </a:spcAft>
                      </a:pPr>
                      <a:r>
                        <a:rPr lang="es-ES" sz="800">
                          <a:effectLst/>
                        </a:rPr>
                        <a:t>Detectar en el niño anomalías de orden físico, psíquico y social, y procurar su diagnóstico y tratamiento precoces.</a:t>
                      </a:r>
                      <a:endParaRPr lang="es-CO" sz="800">
                        <a:effectLst/>
                      </a:endParaRPr>
                    </a:p>
                    <a:p>
                      <a:pPr>
                        <a:lnSpc>
                          <a:spcPct val="107000"/>
                        </a:lnSpc>
                        <a:spcAft>
                          <a:spcPts val="0"/>
                        </a:spcAft>
                        <a:tabLst>
                          <a:tab pos="132715" algn="l"/>
                        </a:tabLst>
                      </a:pPr>
                      <a:r>
                        <a:rPr lang="es-ES" sz="800">
                          <a:effectLst/>
                        </a:rPr>
                        <a:t>Ayudar a solucionar el problema social de la madre que trabaja y otros problemas derivados de las condiciones en que crecen y se desarrollan los niños, tales como la desnutrición, la privación cultural y otros.</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extLst>
                  <a:ext uri="{0D108BD9-81ED-4DB2-BD59-A6C34878D82A}">
                    <a16:rowId xmlns:a16="http://schemas.microsoft.com/office/drawing/2014/main" val="10002"/>
                  </a:ext>
                </a:extLst>
              </a:tr>
              <a:tr h="1266448">
                <a:tc>
                  <a:txBody>
                    <a:bodyPr/>
                    <a:lstStyle/>
                    <a:p>
                      <a:pPr>
                        <a:lnSpc>
                          <a:spcPct val="107000"/>
                        </a:lnSpc>
                        <a:spcAft>
                          <a:spcPts val="0"/>
                        </a:spcAft>
                      </a:pPr>
                      <a:r>
                        <a:rPr lang="es-ES" sz="800">
                          <a:effectLst/>
                        </a:rPr>
                        <a:t>Organización del nivel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tc>
                  <a:txBody>
                    <a:bodyPr/>
                    <a:lstStyle/>
                    <a:p>
                      <a:pPr>
                        <a:lnSpc>
                          <a:spcPct val="107000"/>
                        </a:lnSpc>
                        <a:spcAft>
                          <a:spcPts val="0"/>
                        </a:spcAft>
                      </a:pPr>
                      <a:r>
                        <a:rPr lang="es-ES" sz="800">
                          <a:effectLst/>
                        </a:rPr>
                        <a:t>Intervalo de edad : De 0 a 6 años. La educación preescolar comprende tres niveles:</a:t>
                      </a:r>
                      <a:endParaRPr lang="es-CO" sz="800">
                        <a:effectLst/>
                      </a:endParaRPr>
                    </a:p>
                    <a:p>
                      <a:pPr>
                        <a:lnSpc>
                          <a:spcPct val="107000"/>
                        </a:lnSpc>
                        <a:spcAft>
                          <a:spcPts val="0"/>
                        </a:spcAft>
                      </a:pPr>
                      <a:r>
                        <a:rPr lang="es-ES" sz="800">
                          <a:effectLst/>
                        </a:rPr>
                        <a:t>· Sala-cuna: atiende al grupo de edad de 0 a 2 años y comprende dos subniveles: sala- cuna menor, donde permanecen durante el primer año de vida, y sala-cuna mayor, para el período entre 1 y 2 años.</a:t>
                      </a:r>
                      <a:endParaRPr lang="es-CO" sz="800">
                        <a:effectLst/>
                      </a:endParaRPr>
                    </a:p>
                    <a:p>
                      <a:pPr>
                        <a:lnSpc>
                          <a:spcPct val="107000"/>
                        </a:lnSpc>
                        <a:spcAft>
                          <a:spcPts val="0"/>
                        </a:spcAft>
                      </a:pPr>
                      <a:r>
                        <a:rPr lang="es-ES" sz="800">
                          <a:effectLst/>
                        </a:rPr>
                        <a:t>· Nivel medio: grupo entre 2 y 4 años de edad, dividido en dos subniveles, el menor y el mayor, que corresponden a las edades entre 2-3 y 3-4 años, respectivamente</a:t>
                      </a:r>
                      <a:endParaRPr lang="es-CO" sz="800">
                        <a:effectLst/>
                      </a:endParaRPr>
                    </a:p>
                    <a:p>
                      <a:pPr>
                        <a:lnSpc>
                          <a:spcPct val="107000"/>
                        </a:lnSpc>
                        <a:spcAft>
                          <a:spcPts val="0"/>
                        </a:spcAft>
                      </a:pPr>
                      <a:r>
                        <a:rPr lang="es-ES" sz="800">
                          <a:effectLst/>
                        </a:rPr>
                        <a:t>· Nivel transición: comprende los niños de 4 a 6 años, dividido en primer nivel y segundo nivel, atendiendo al grupo de edad de 4-5 y 5-6 años, respectivamente. No es obligatorio.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extLst>
                  <a:ext uri="{0D108BD9-81ED-4DB2-BD59-A6C34878D82A}">
                    <a16:rowId xmlns:a16="http://schemas.microsoft.com/office/drawing/2014/main" val="10003"/>
                  </a:ext>
                </a:extLst>
              </a:tr>
              <a:tr h="1150838">
                <a:tc>
                  <a:txBody>
                    <a:bodyPr/>
                    <a:lstStyle/>
                    <a:p>
                      <a:pPr>
                        <a:lnSpc>
                          <a:spcPct val="107000"/>
                        </a:lnSpc>
                        <a:spcAft>
                          <a:spcPts val="0"/>
                        </a:spcAft>
                      </a:pPr>
                      <a:r>
                        <a:rPr lang="es-ES" sz="800">
                          <a:effectLst/>
                        </a:rPr>
                        <a:t>Perfil docente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tc>
                  <a:txBody>
                    <a:bodyPr/>
                    <a:lstStyle/>
                    <a:p>
                      <a:pPr>
                        <a:lnSpc>
                          <a:spcPct val="107000"/>
                        </a:lnSpc>
                        <a:spcAft>
                          <a:spcPts val="0"/>
                        </a:spcAft>
                      </a:pPr>
                      <a:r>
                        <a:rPr lang="es-ES" sz="800">
                          <a:effectLst/>
                        </a:rPr>
                        <a:t>De acuerdo a las políticas educacionales del país, los docentes constituyen el factor más importante en el proceso educativo y en la implementación de la reforma educacional iniciada en 1990. Para desempeñar la función docente, los educadores de párvulos deben contar con título universitario, esto es, ser profesionales titulados en universidades, institutos profesionales de educación superior, o escuelas normales. Desde 1990, es de exclusiva competencia de las universidades. El título profesional correspondiente requiere previamente el grado académico de licenciado de Educación. La licenciatura en Educación Parvularia dura 5 años. Además de los educadores, existen auxiliares que constituyen el personal técnico titulado en los centros de formación técnica, liceos técnico- profesionales y establecimientos educacionales reconocidos por el Estado. Además, se cuenta frecuentemente con personas de la comunidad, con preparación previa, para colaborar en la educación de los niños.</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extLst>
                  <a:ext uri="{0D108BD9-81ED-4DB2-BD59-A6C34878D82A}">
                    <a16:rowId xmlns:a16="http://schemas.microsoft.com/office/drawing/2014/main" val="10004"/>
                  </a:ext>
                </a:extLst>
              </a:tr>
              <a:tr h="545139">
                <a:tc>
                  <a:txBody>
                    <a:bodyPr/>
                    <a:lstStyle/>
                    <a:p>
                      <a:pPr>
                        <a:lnSpc>
                          <a:spcPct val="107000"/>
                        </a:lnSpc>
                        <a:spcAft>
                          <a:spcPts val="0"/>
                        </a:spcAft>
                      </a:pPr>
                      <a:r>
                        <a:rPr lang="es-ES" sz="800">
                          <a:effectLst/>
                        </a:rPr>
                        <a:t>Fundamentación Pedagógica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tc>
                  <a:txBody>
                    <a:bodyPr/>
                    <a:lstStyle/>
                    <a:p>
                      <a:pPr>
                        <a:lnSpc>
                          <a:spcPct val="107000"/>
                        </a:lnSpc>
                        <a:spcAft>
                          <a:spcPts val="0"/>
                        </a:spcAft>
                      </a:pPr>
                      <a:r>
                        <a:rPr lang="es-ES" sz="800" dirty="0">
                          <a:effectLst/>
                        </a:rPr>
                        <a:t>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9" marR="44409" marT="44409" marB="4440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7531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149080"/>
            <a:ext cx="8341022" cy="2016224"/>
          </a:xfrm>
        </p:spPr>
        <p:txBody>
          <a:bodyPr>
            <a:noAutofit/>
          </a:bodyPr>
          <a:lstStyle/>
          <a:p>
            <a:pPr algn="ctr"/>
            <a:r>
              <a:rPr lang="es-ES" sz="2400" b="1" dirty="0"/>
              <a:t>Análisis Comparativo de la Práctica Pedagógica en el Contexto Nacional e Internacional de la Educación </a:t>
            </a:r>
            <a:r>
              <a:rPr lang="es-ES" sz="2400" b="1" dirty="0" smtClean="0"/>
              <a:t>Infantil </a:t>
            </a:r>
            <a:r>
              <a:rPr lang="es-VE" sz="2400" dirty="0" smtClean="0">
                <a:latin typeface="+mn-lt"/>
              </a:rPr>
              <a:t/>
            </a:r>
            <a:br>
              <a:rPr lang="es-VE" sz="2400" dirty="0" smtClean="0">
                <a:latin typeface="+mn-lt"/>
              </a:rPr>
            </a:br>
            <a:r>
              <a:rPr lang="es-ES" sz="1400" b="1" dirty="0" smtClean="0">
                <a:latin typeface="+mn-lt"/>
              </a:rPr>
              <a:t>Socialización de avances</a:t>
            </a:r>
            <a:endParaRPr lang="es-CO" sz="1400" dirty="0">
              <a:latin typeface="+mn-lt"/>
            </a:endParaRPr>
          </a:p>
        </p:txBody>
      </p:sp>
    </p:spTree>
    <p:extLst>
      <p:ext uri="{BB962C8B-B14F-4D97-AF65-F5344CB8AC3E}">
        <p14:creationId xmlns:p14="http://schemas.microsoft.com/office/powerpoint/2010/main" val="47613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20</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212764226"/>
              </p:ext>
            </p:extLst>
          </p:nvPr>
        </p:nvGraphicFramePr>
        <p:xfrm>
          <a:off x="268741" y="188640"/>
          <a:ext cx="8623739" cy="5976664"/>
        </p:xfrm>
        <a:graphic>
          <a:graphicData uri="http://schemas.openxmlformats.org/drawingml/2006/table">
            <a:tbl>
              <a:tblPr>
                <a:tableStyleId>{5C22544A-7EE6-4342-B048-85BDC9FD1C3A}</a:tableStyleId>
              </a:tblPr>
              <a:tblGrid>
                <a:gridCol w="1201256">
                  <a:extLst>
                    <a:ext uri="{9D8B030D-6E8A-4147-A177-3AD203B41FA5}">
                      <a16:colId xmlns:a16="http://schemas.microsoft.com/office/drawing/2014/main" val="20000"/>
                    </a:ext>
                  </a:extLst>
                </a:gridCol>
                <a:gridCol w="7422483">
                  <a:extLst>
                    <a:ext uri="{9D8B030D-6E8A-4147-A177-3AD203B41FA5}">
                      <a16:colId xmlns:a16="http://schemas.microsoft.com/office/drawing/2014/main" val="20001"/>
                    </a:ext>
                  </a:extLst>
                </a:gridCol>
              </a:tblGrid>
              <a:tr h="400161">
                <a:tc>
                  <a:txBody>
                    <a:bodyPr/>
                    <a:lstStyle/>
                    <a:p>
                      <a:pPr>
                        <a:lnSpc>
                          <a:spcPct val="107000"/>
                        </a:lnSpc>
                        <a:spcAft>
                          <a:spcPts val="0"/>
                        </a:spcAft>
                      </a:pPr>
                      <a:r>
                        <a:rPr lang="es-ES" sz="800" dirty="0">
                          <a:effectLst/>
                        </a:rPr>
                        <a:t>Categorías a comparar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tc>
                  <a:txBody>
                    <a:bodyPr/>
                    <a:lstStyle/>
                    <a:p>
                      <a:pPr algn="ctr">
                        <a:lnSpc>
                          <a:spcPct val="107000"/>
                        </a:lnSpc>
                        <a:spcAft>
                          <a:spcPts val="0"/>
                        </a:spcAft>
                      </a:pPr>
                      <a:r>
                        <a:rPr lang="es-ES" sz="1400" b="1" dirty="0">
                          <a:effectLst/>
                        </a:rPr>
                        <a:t>ESPAÑA</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extLst>
                  <a:ext uri="{0D108BD9-81ED-4DB2-BD59-A6C34878D82A}">
                    <a16:rowId xmlns:a16="http://schemas.microsoft.com/office/drawing/2014/main" val="10000"/>
                  </a:ext>
                </a:extLst>
              </a:tr>
              <a:tr h="1018618">
                <a:tc>
                  <a:txBody>
                    <a:bodyPr/>
                    <a:lstStyle/>
                    <a:p>
                      <a:pPr>
                        <a:lnSpc>
                          <a:spcPct val="107000"/>
                        </a:lnSpc>
                        <a:spcAft>
                          <a:spcPts val="0"/>
                        </a:spcAft>
                      </a:pPr>
                      <a:r>
                        <a:rPr lang="es-ES" sz="800" dirty="0">
                          <a:effectLst/>
                        </a:rPr>
                        <a:t>Marco legal</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tc>
                  <a:txBody>
                    <a:bodyPr/>
                    <a:lstStyle/>
                    <a:p>
                      <a:pPr marL="342900" lvl="0" indent="-342900" algn="just">
                        <a:lnSpc>
                          <a:spcPct val="107000"/>
                        </a:lnSpc>
                        <a:spcAft>
                          <a:spcPts val="800"/>
                        </a:spcAft>
                        <a:buFont typeface="Symbol" panose="05050102010706020507" pitchFamily="18" charset="2"/>
                        <a:buChar char=""/>
                      </a:pPr>
                      <a:r>
                        <a:rPr lang="es-ES" sz="800" dirty="0">
                          <a:effectLst/>
                        </a:rPr>
                        <a:t>Constitución Nacional. </a:t>
                      </a:r>
                      <a:endParaRPr lang="es-CO" sz="800" dirty="0">
                        <a:effectLst/>
                      </a:endParaRPr>
                    </a:p>
                    <a:p>
                      <a:pPr marL="342900" lvl="0" indent="-342900">
                        <a:lnSpc>
                          <a:spcPct val="107000"/>
                        </a:lnSpc>
                        <a:spcAft>
                          <a:spcPts val="800"/>
                        </a:spcAft>
                        <a:buFont typeface="Symbol" panose="05050102010706020507" pitchFamily="18" charset="2"/>
                        <a:buChar char=""/>
                      </a:pPr>
                      <a:r>
                        <a:rPr lang="es-ES" sz="800" dirty="0">
                          <a:effectLst/>
                        </a:rPr>
                        <a:t>Ley Orgánica de Reforma Universitaria -LRU- (Ley 11/1983). </a:t>
                      </a:r>
                      <a:endParaRPr lang="es-CO" sz="800" dirty="0">
                        <a:effectLst/>
                      </a:endParaRPr>
                    </a:p>
                    <a:p>
                      <a:pPr>
                        <a:lnSpc>
                          <a:spcPct val="107000"/>
                        </a:lnSpc>
                        <a:spcAft>
                          <a:spcPts val="0"/>
                        </a:spcAft>
                      </a:pPr>
                      <a:r>
                        <a:rPr lang="es-ES" sz="800" dirty="0">
                          <a:effectLst/>
                        </a:rPr>
                        <a:t>• Ley Orgánica de Ordenación General del Sistema Educativo -LOGSE- (Ley 1/1990).</a:t>
                      </a:r>
                      <a:endParaRPr lang="es-CO" sz="800" dirty="0">
                        <a:effectLst/>
                      </a:endParaRPr>
                    </a:p>
                    <a:p>
                      <a:pPr>
                        <a:lnSpc>
                          <a:spcPct val="107000"/>
                        </a:lnSpc>
                        <a:spcAft>
                          <a:spcPts val="0"/>
                        </a:spcAft>
                      </a:pPr>
                      <a:r>
                        <a:rPr lang="es-ES" sz="800" dirty="0">
                          <a:effectLst/>
                        </a:rPr>
                        <a:t>• Ley Orgánica de la Participación, la Evaluación y el Gobierno de los Centros - LOPEG- (Ley 9/1995).</a:t>
                      </a:r>
                      <a:endParaRPr lang="es-CO" sz="800" dirty="0">
                        <a:effectLst/>
                      </a:endParaRPr>
                    </a:p>
                    <a:p>
                      <a:pPr>
                        <a:lnSpc>
                          <a:spcPct val="107000"/>
                        </a:lnSpc>
                        <a:spcAft>
                          <a:spcPts val="0"/>
                        </a:spcAft>
                      </a:pPr>
                      <a:r>
                        <a:rPr lang="es-ES" sz="800" dirty="0">
                          <a:effectLst/>
                        </a:rPr>
                        <a:t>• Ley Orgánica de Universidades -LOU- (Ley 6/2001). (Tomado de la OEI).</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extLst>
                  <a:ext uri="{0D108BD9-81ED-4DB2-BD59-A6C34878D82A}">
                    <a16:rowId xmlns:a16="http://schemas.microsoft.com/office/drawing/2014/main" val="10001"/>
                  </a:ext>
                </a:extLst>
              </a:tr>
              <a:tr h="1145550">
                <a:tc>
                  <a:txBody>
                    <a:bodyPr/>
                    <a:lstStyle/>
                    <a:p>
                      <a:pPr>
                        <a:lnSpc>
                          <a:spcPct val="107000"/>
                        </a:lnSpc>
                        <a:spcAft>
                          <a:spcPts val="0"/>
                        </a:spcAft>
                      </a:pPr>
                      <a:r>
                        <a:rPr lang="es-ES" sz="800">
                          <a:effectLst/>
                        </a:rPr>
                        <a:t>Objetivos de la educación inicial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tc>
                  <a:txBody>
                    <a:bodyPr/>
                    <a:lstStyle/>
                    <a:p>
                      <a:pPr>
                        <a:lnSpc>
                          <a:spcPct val="107000"/>
                        </a:lnSpc>
                        <a:spcAft>
                          <a:spcPts val="0"/>
                        </a:spcAft>
                      </a:pPr>
                      <a:r>
                        <a:rPr lang="es-ES" sz="800" dirty="0">
                          <a:effectLst/>
                        </a:rPr>
                        <a:t>Según la Ley, la educación infantil debe contribuir a desarrollar en los niños las siguientes capacidades:</a:t>
                      </a:r>
                      <a:endParaRPr lang="es-CO" sz="800" dirty="0">
                        <a:effectLst/>
                      </a:endParaRPr>
                    </a:p>
                    <a:p>
                      <a:pPr marL="342900" lvl="0" indent="-342900">
                        <a:lnSpc>
                          <a:spcPct val="107000"/>
                        </a:lnSpc>
                        <a:spcAft>
                          <a:spcPts val="800"/>
                        </a:spcAft>
                        <a:buFont typeface="Symbol" panose="05050102010706020507" pitchFamily="18" charset="2"/>
                        <a:buChar char=""/>
                      </a:pPr>
                      <a:r>
                        <a:rPr lang="es-ES" sz="800" dirty="0">
                          <a:effectLst/>
                        </a:rPr>
                        <a:t>Conocer su propio cuerpo y sus posibilidades de acción. </a:t>
                      </a:r>
                      <a:endParaRPr lang="es-CO" sz="800" dirty="0">
                        <a:effectLst/>
                      </a:endParaRPr>
                    </a:p>
                    <a:p>
                      <a:pPr marL="342900" lvl="0" indent="-342900">
                        <a:lnSpc>
                          <a:spcPct val="107000"/>
                        </a:lnSpc>
                        <a:spcAft>
                          <a:spcPts val="800"/>
                        </a:spcAft>
                        <a:buFont typeface="Symbol" panose="05050102010706020507" pitchFamily="18" charset="2"/>
                        <a:buChar char=""/>
                      </a:pPr>
                      <a:r>
                        <a:rPr lang="es-ES" sz="800" dirty="0">
                          <a:effectLst/>
                        </a:rPr>
                        <a:t>Relacionarse con los demás a través de las distintas formas de expresión y de comunicación. </a:t>
                      </a:r>
                      <a:endParaRPr lang="es-CO" sz="800" dirty="0">
                        <a:effectLst/>
                      </a:endParaRPr>
                    </a:p>
                    <a:p>
                      <a:pPr marL="342900" lvl="0" indent="-342900">
                        <a:lnSpc>
                          <a:spcPct val="107000"/>
                        </a:lnSpc>
                        <a:spcAft>
                          <a:spcPts val="800"/>
                        </a:spcAft>
                        <a:buFont typeface="Symbol" panose="05050102010706020507" pitchFamily="18" charset="2"/>
                        <a:buChar char=""/>
                      </a:pPr>
                      <a:r>
                        <a:rPr lang="es-ES" sz="800" dirty="0">
                          <a:effectLst/>
                        </a:rPr>
                        <a:t>Observar y explorar su entorno natural, familiar y social. Hasta Adquirir progresivamente una autonomía en sus actividades habituales.</a:t>
                      </a:r>
                      <a:endParaRPr lang="es-CO" sz="800" dirty="0">
                        <a:effectLst/>
                        <a:latin typeface="Calibri" panose="020F0502020204030204" pitchFamily="34" charset="0"/>
                        <a:cs typeface="Times New Roman" panose="02020603050405020304" pitchFamily="18" charset="0"/>
                      </a:endParaRPr>
                    </a:p>
                  </a:txBody>
                  <a:tcPr marL="37449" marR="37449" marT="37449" marB="37449"/>
                </a:tc>
                <a:extLst>
                  <a:ext uri="{0D108BD9-81ED-4DB2-BD59-A6C34878D82A}">
                    <a16:rowId xmlns:a16="http://schemas.microsoft.com/office/drawing/2014/main" val="10002"/>
                  </a:ext>
                </a:extLst>
              </a:tr>
              <a:tr h="1920095">
                <a:tc>
                  <a:txBody>
                    <a:bodyPr/>
                    <a:lstStyle/>
                    <a:p>
                      <a:pPr>
                        <a:lnSpc>
                          <a:spcPct val="107000"/>
                        </a:lnSpc>
                        <a:spcAft>
                          <a:spcPts val="0"/>
                        </a:spcAft>
                      </a:pPr>
                      <a:r>
                        <a:rPr lang="es-ES" sz="800">
                          <a:effectLst/>
                        </a:rPr>
                        <a:t>Organización del nivel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tc>
                  <a:txBody>
                    <a:bodyPr/>
                    <a:lstStyle/>
                    <a:p>
                      <a:pPr>
                        <a:lnSpc>
                          <a:spcPct val="107000"/>
                        </a:lnSpc>
                        <a:spcAft>
                          <a:spcPts val="0"/>
                        </a:spcAft>
                      </a:pPr>
                      <a:r>
                        <a:rPr lang="es-ES" sz="800" dirty="0">
                          <a:effectLst/>
                        </a:rPr>
                        <a:t>Intervalo de edad - De 0 a 6 años.</a:t>
                      </a:r>
                      <a:endParaRPr lang="es-CO" sz="800" dirty="0">
                        <a:effectLst/>
                      </a:endParaRPr>
                    </a:p>
                    <a:p>
                      <a:pPr>
                        <a:lnSpc>
                          <a:spcPct val="107000"/>
                        </a:lnSpc>
                        <a:spcAft>
                          <a:spcPts val="0"/>
                        </a:spcAft>
                      </a:pPr>
                      <a:r>
                        <a:rPr lang="es-ES" sz="800" dirty="0">
                          <a:effectLst/>
                        </a:rPr>
                        <a:t>Niveles o ciclos La educación infantil está dividida en dos ciclos: </a:t>
                      </a:r>
                      <a:endParaRPr lang="es-CO" sz="800" dirty="0">
                        <a:effectLst/>
                      </a:endParaRPr>
                    </a:p>
                    <a:p>
                      <a:pPr>
                        <a:lnSpc>
                          <a:spcPct val="107000"/>
                        </a:lnSpc>
                        <a:spcAft>
                          <a:spcPts val="0"/>
                        </a:spcAft>
                      </a:pPr>
                      <a:r>
                        <a:rPr lang="es-ES" sz="800" dirty="0">
                          <a:effectLst/>
                        </a:rPr>
                        <a:t>· El primero para los niños de hasta 3 años de edad. Aquí se acentúan el desarrollo del movimiento, el control corporal, las primeras manifestaciones de la comunicación y del lenguaje. </a:t>
                      </a:r>
                      <a:endParaRPr lang="es-CO" sz="800" dirty="0">
                        <a:effectLst/>
                      </a:endParaRPr>
                    </a:p>
                    <a:p>
                      <a:pPr>
                        <a:lnSpc>
                          <a:spcPct val="107000"/>
                        </a:lnSpc>
                        <a:spcAft>
                          <a:spcPts val="0"/>
                        </a:spcAft>
                      </a:pPr>
                      <a:r>
                        <a:rPr lang="es-ES" sz="800" dirty="0">
                          <a:effectLst/>
                        </a:rPr>
                        <a:t>· El segundo para los niños de 3 a 6 años de edad: Este ciclo atiende al desarrollo del lenguaje como instrumento de conocimiento e inserción en el mundo en el que el niño vive y de hábitos de convivencia encaminados a la consecución de la autonomía personal.</a:t>
                      </a:r>
                      <a:endParaRPr lang="es-CO" sz="800" dirty="0">
                        <a:effectLst/>
                      </a:endParaRPr>
                    </a:p>
                    <a:p>
                      <a:pPr>
                        <a:lnSpc>
                          <a:spcPct val="107000"/>
                        </a:lnSpc>
                        <a:spcAft>
                          <a:spcPts val="0"/>
                        </a:spcAft>
                      </a:pPr>
                      <a:r>
                        <a:rPr lang="es-ES" sz="800" dirty="0">
                          <a:effectLst/>
                        </a:rPr>
                        <a:t>Obligatoriedad </a:t>
                      </a:r>
                      <a:endParaRPr lang="es-CO" sz="800" dirty="0">
                        <a:effectLst/>
                      </a:endParaRPr>
                    </a:p>
                    <a:p>
                      <a:pPr>
                        <a:lnSpc>
                          <a:spcPct val="107000"/>
                        </a:lnSpc>
                        <a:spcAft>
                          <a:spcPts val="0"/>
                        </a:spcAft>
                      </a:pPr>
                      <a:r>
                        <a:rPr lang="es-ES" sz="800" dirty="0">
                          <a:effectLst/>
                        </a:rPr>
                        <a:t>No es obligatoria.</a:t>
                      </a:r>
                      <a:endParaRPr lang="es-CO" sz="800" dirty="0">
                        <a:effectLst/>
                      </a:endParaRPr>
                    </a:p>
                    <a:p>
                      <a:pPr>
                        <a:lnSpc>
                          <a:spcPct val="107000"/>
                        </a:lnSpc>
                        <a:spcAft>
                          <a:spcPts val="0"/>
                        </a:spcAft>
                      </a:pPr>
                      <a:r>
                        <a:rPr lang="es-ES" sz="800" dirty="0">
                          <a:effectLst/>
                        </a:rPr>
                        <a:t>Instituciones y programas vigentes </a:t>
                      </a:r>
                      <a:endParaRPr lang="es-CO" sz="800" dirty="0">
                        <a:effectLst/>
                      </a:endParaRPr>
                    </a:p>
                    <a:p>
                      <a:pPr>
                        <a:lnSpc>
                          <a:spcPct val="107000"/>
                        </a:lnSpc>
                        <a:spcAft>
                          <a:spcPts val="0"/>
                        </a:spcAft>
                      </a:pPr>
                      <a:r>
                        <a:rPr lang="es-ES" sz="800" dirty="0">
                          <a:effectLst/>
                        </a:rPr>
                        <a:t>Estos centros de educación infantil pueden ser:</a:t>
                      </a:r>
                      <a:endParaRPr lang="es-CO" sz="800" dirty="0">
                        <a:effectLst/>
                      </a:endParaRPr>
                    </a:p>
                    <a:p>
                      <a:pPr>
                        <a:lnSpc>
                          <a:spcPct val="107000"/>
                        </a:lnSpc>
                        <a:spcAft>
                          <a:spcPts val="0"/>
                        </a:spcAft>
                      </a:pPr>
                      <a:r>
                        <a:rPr lang="es-ES" sz="800" dirty="0">
                          <a:effectLst/>
                        </a:rPr>
                        <a:t>· Públicos: se denominan escuelas de educación infantil. El titular es una administración pública. </a:t>
                      </a:r>
                      <a:endParaRPr lang="es-CO" sz="800" dirty="0">
                        <a:effectLst/>
                      </a:endParaRPr>
                    </a:p>
                    <a:p>
                      <a:pPr>
                        <a:lnSpc>
                          <a:spcPct val="107000"/>
                        </a:lnSpc>
                        <a:spcAft>
                          <a:spcPts val="0"/>
                        </a:spcAft>
                      </a:pPr>
                      <a:r>
                        <a:rPr lang="es-ES" sz="800" dirty="0">
                          <a:effectLst/>
                        </a:rPr>
                        <a:t>· Privados: están autorizados por las administraciones competentes, denominados centros de educación infantil, y los que no están autorizados como centros educativos. Estos últimos son denominados habitualmente guarderías.</a:t>
                      </a:r>
                      <a:endParaRPr lang="es-CO" sz="800" dirty="0">
                        <a:effectLst/>
                      </a:endParaRPr>
                    </a:p>
                    <a:p>
                      <a:pPr>
                        <a:lnSpc>
                          <a:spcPct val="107000"/>
                        </a:lnSpc>
                        <a:spcAft>
                          <a:spcPts val="0"/>
                        </a:spcAft>
                      </a:pPr>
                      <a:r>
                        <a:rPr lang="es-ES" sz="800" dirty="0">
                          <a:effectLst/>
                        </a:rPr>
                        <a:t>(Tomado de la OEI)</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extLst>
                  <a:ext uri="{0D108BD9-81ED-4DB2-BD59-A6C34878D82A}">
                    <a16:rowId xmlns:a16="http://schemas.microsoft.com/office/drawing/2014/main" val="10003"/>
                  </a:ext>
                </a:extLst>
              </a:tr>
              <a:tr h="352720">
                <a:tc>
                  <a:txBody>
                    <a:bodyPr/>
                    <a:lstStyle/>
                    <a:p>
                      <a:pPr>
                        <a:lnSpc>
                          <a:spcPct val="107000"/>
                        </a:lnSpc>
                        <a:spcAft>
                          <a:spcPts val="0"/>
                        </a:spcAft>
                      </a:pPr>
                      <a:r>
                        <a:rPr lang="es-ES" sz="800">
                          <a:effectLst/>
                        </a:rPr>
                        <a:t>Perfil docente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tc>
                  <a:txBody>
                    <a:bodyPr/>
                    <a:lstStyle/>
                    <a:p>
                      <a:pPr>
                        <a:lnSpc>
                          <a:spcPct val="107000"/>
                        </a:lnSpc>
                        <a:spcAft>
                          <a:spcPts val="0"/>
                        </a:spcAft>
                      </a:pPr>
                      <a:r>
                        <a:rPr lang="es-ES" sz="800">
                          <a:effectLst/>
                        </a:rPr>
                        <a:t>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extLst>
                  <a:ext uri="{0D108BD9-81ED-4DB2-BD59-A6C34878D82A}">
                    <a16:rowId xmlns:a16="http://schemas.microsoft.com/office/drawing/2014/main" val="10004"/>
                  </a:ext>
                </a:extLst>
              </a:tr>
              <a:tr h="1139520">
                <a:tc>
                  <a:txBody>
                    <a:bodyPr/>
                    <a:lstStyle/>
                    <a:p>
                      <a:pPr>
                        <a:lnSpc>
                          <a:spcPct val="107000"/>
                        </a:lnSpc>
                        <a:spcAft>
                          <a:spcPts val="0"/>
                        </a:spcAft>
                      </a:pPr>
                      <a:r>
                        <a:rPr lang="es-ES" sz="800">
                          <a:effectLst/>
                        </a:rPr>
                        <a:t>Fundamentación teórica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tc>
                  <a:txBody>
                    <a:bodyPr/>
                    <a:lstStyle/>
                    <a:p>
                      <a:pPr>
                        <a:lnSpc>
                          <a:spcPct val="107000"/>
                        </a:lnSpc>
                        <a:spcAft>
                          <a:spcPts val="0"/>
                        </a:spcAft>
                      </a:pPr>
                      <a:r>
                        <a:rPr lang="es-ES" sz="800" dirty="0">
                          <a:effectLst/>
                        </a:rPr>
                        <a:t>La </a:t>
                      </a:r>
                      <a:r>
                        <a:rPr lang="es-ES" sz="800" dirty="0"/>
                        <a:t>Educación Infantil es el primer nivel en el </a:t>
                      </a:r>
                      <a:r>
                        <a:rPr lang="es-ES" sz="800" dirty="0">
                          <a:hlinkClick r:id="rId3" tooltip="Sistema educativo de España"/>
                        </a:rPr>
                        <a:t>sistema educativo español</a:t>
                      </a:r>
                      <a:r>
                        <a:rPr lang="es-ES" sz="800" dirty="0"/>
                        <a:t>.</a:t>
                      </a:r>
                      <a:r>
                        <a:rPr lang="es-ES" sz="800" dirty="0">
                          <a:hlinkClick r:id="rId4"/>
                        </a:rPr>
                        <a:t>1</a:t>
                      </a:r>
                      <a:r>
                        <a:rPr lang="es-ES" sz="800" dirty="0"/>
                        <a:t>​ Precede a la </a:t>
                      </a:r>
                      <a:r>
                        <a:rPr lang="es-ES" sz="800" dirty="0">
                          <a:hlinkClick r:id="rId5" tooltip="Educación primaria"/>
                        </a:rPr>
                        <a:t>Educación Primaria</a:t>
                      </a:r>
                      <a:r>
                        <a:rPr lang="es-ES" sz="800" dirty="0"/>
                        <a:t>, también llamada educación básica. Se legislan sus enseñanzas a partir de la </a:t>
                      </a:r>
                      <a:r>
                        <a:rPr lang="es-ES" sz="800" dirty="0">
                          <a:hlinkClick r:id="rId6" tooltip="Ley Orgánica de Educación (España)"/>
                        </a:rPr>
                        <a:t>Ley Orgánica 2/2006, de 3 de mayo, de Educación</a:t>
                      </a:r>
                      <a:r>
                        <a:rPr lang="es-ES" sz="800" dirty="0"/>
                        <a:t>, conocida popularmente como LOE.</a:t>
                      </a:r>
                      <a:endParaRPr lang="es-CO" sz="800" dirty="0"/>
                    </a:p>
                    <a:p>
                      <a:pPr>
                        <a:lnSpc>
                          <a:spcPct val="107000"/>
                        </a:lnSpc>
                        <a:spcAft>
                          <a:spcPts val="0"/>
                        </a:spcAft>
                      </a:pPr>
                      <a:r>
                        <a:rPr lang="es-ES" sz="800" dirty="0"/>
                        <a:t>Surgió en la década de 1990, cuando las nuevas reformas de la </a:t>
                      </a:r>
                      <a:r>
                        <a:rPr lang="es-ES" sz="800" dirty="0">
                          <a:hlinkClick r:id="rId7" tooltip="Ley Orgánica de Ordenación General del Sistema Educativo de España"/>
                        </a:rPr>
                        <a:t>LOGSE</a:t>
                      </a:r>
                      <a:r>
                        <a:rPr lang="es-ES" sz="800" dirty="0"/>
                        <a:t> establecieron la necesidad de ampliar la </a:t>
                      </a:r>
                      <a:r>
                        <a:rPr lang="es-ES" sz="800" dirty="0">
                          <a:hlinkClick r:id="rId8" tooltip="Educación formal"/>
                        </a:rPr>
                        <a:t>educación formal</a:t>
                      </a:r>
                      <a:r>
                        <a:rPr lang="es-ES" sz="800" dirty="0"/>
                        <a:t> a la población de hasta seis años de edad, aunque esta no fuese de carácter obligatorio. Para ello, se sustentó en la </a:t>
                      </a:r>
                      <a:r>
                        <a:rPr lang="es-ES" sz="800" dirty="0">
                          <a:hlinkClick r:id="rId9" tooltip="Pedagogía progresista"/>
                        </a:rPr>
                        <a:t>pedagogía progresista</a:t>
                      </a:r>
                      <a:r>
                        <a:rPr lang="es-ES" sz="800" dirty="0"/>
                        <a:t> de autores como </a:t>
                      </a:r>
                      <a:r>
                        <a:rPr lang="es-ES" sz="800" dirty="0" err="1">
                          <a:hlinkClick r:id="rId10" tooltip="Célestin Freinet"/>
                        </a:rPr>
                        <a:t>Célestin</a:t>
                      </a:r>
                      <a:r>
                        <a:rPr lang="es-ES" sz="800" dirty="0">
                          <a:hlinkClick r:id="rId10" tooltip="Célestin Freinet"/>
                        </a:rPr>
                        <a:t> </a:t>
                      </a:r>
                      <a:r>
                        <a:rPr lang="es-ES" sz="800" dirty="0" err="1">
                          <a:hlinkClick r:id="rId10" tooltip="Célestin Freinet"/>
                        </a:rPr>
                        <a:t>Freinet</a:t>
                      </a:r>
                      <a:r>
                        <a:rPr lang="es-ES" sz="800" dirty="0"/>
                        <a:t>​ u </a:t>
                      </a:r>
                      <a:r>
                        <a:rPr lang="es-ES" sz="800" dirty="0" err="1">
                          <a:hlinkClick r:id="rId11" tooltip="Ovide Decroly"/>
                        </a:rPr>
                        <a:t>Ovide</a:t>
                      </a:r>
                      <a:r>
                        <a:rPr lang="es-ES" sz="800" dirty="0">
                          <a:hlinkClick r:id="rId11" tooltip="Ovide Decroly"/>
                        </a:rPr>
                        <a:t> Decroly</a:t>
                      </a:r>
                      <a:r>
                        <a:rPr lang="es-ES" sz="800" dirty="0"/>
                        <a:t> conocida como </a:t>
                      </a:r>
                      <a:r>
                        <a:rPr lang="es-ES" sz="800" dirty="0">
                          <a:hlinkClick r:id="rId12" tooltip="Escuela Nueva"/>
                        </a:rPr>
                        <a:t>Escuela Nueva</a:t>
                      </a:r>
                      <a:r>
                        <a:rPr lang="es-ES" sz="800" dirty="0"/>
                        <a:t>. Su objetivo principal es «contribuir al desarrollo físico, afectivo, social e intelectual de los niños» (LOE Art. 12.2) y parte de una serie de principios elementales, cuya importancia queda señalada en el Artículo 14 de LOE</a:t>
                      </a:r>
                      <a:r>
                        <a:rPr lang="es-ES" sz="800" dirty="0">
                          <a:effectLst/>
                        </a:rPr>
                        <a:t>.</a:t>
                      </a:r>
                      <a:endParaRPr lang="es-CO" sz="800" dirty="0">
                        <a:effectLst/>
                      </a:endParaRPr>
                    </a:p>
                    <a:p>
                      <a:pPr>
                        <a:lnSpc>
                          <a:spcPct val="107000"/>
                        </a:lnSpc>
                        <a:spcAft>
                          <a:spcPts val="0"/>
                        </a:spcAft>
                      </a:pPr>
                      <a:r>
                        <a:rPr lang="es-ES" sz="800" dirty="0">
                          <a:effectLst/>
                        </a:rPr>
                        <a:t>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49" marR="37449" marT="37449" marB="3744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2432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21</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966492105"/>
              </p:ext>
            </p:extLst>
          </p:nvPr>
        </p:nvGraphicFramePr>
        <p:xfrm>
          <a:off x="179512" y="116632"/>
          <a:ext cx="8640960" cy="5976664"/>
        </p:xfrm>
        <a:graphic>
          <a:graphicData uri="http://schemas.openxmlformats.org/drawingml/2006/table">
            <a:tbl>
              <a:tblPr>
                <a:tableStyleId>{5C22544A-7EE6-4342-B048-85BDC9FD1C3A}</a:tableStyleId>
              </a:tblPr>
              <a:tblGrid>
                <a:gridCol w="1154571">
                  <a:extLst>
                    <a:ext uri="{9D8B030D-6E8A-4147-A177-3AD203B41FA5}">
                      <a16:colId xmlns:a16="http://schemas.microsoft.com/office/drawing/2014/main" val="20000"/>
                    </a:ext>
                  </a:extLst>
                </a:gridCol>
                <a:gridCol w="7486389">
                  <a:extLst>
                    <a:ext uri="{9D8B030D-6E8A-4147-A177-3AD203B41FA5}">
                      <a16:colId xmlns:a16="http://schemas.microsoft.com/office/drawing/2014/main" val="20001"/>
                    </a:ext>
                  </a:extLst>
                </a:gridCol>
              </a:tblGrid>
              <a:tr h="422232">
                <a:tc>
                  <a:txBody>
                    <a:bodyPr/>
                    <a:lstStyle/>
                    <a:p>
                      <a:pPr>
                        <a:lnSpc>
                          <a:spcPct val="107000"/>
                        </a:lnSpc>
                        <a:spcAft>
                          <a:spcPts val="0"/>
                        </a:spcAft>
                      </a:pPr>
                      <a:r>
                        <a:rPr lang="es-ES" sz="800" dirty="0">
                          <a:effectLst/>
                        </a:rPr>
                        <a:t>Categorías a comparar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tc>
                  <a:txBody>
                    <a:bodyPr/>
                    <a:lstStyle/>
                    <a:p>
                      <a:pPr algn="ctr">
                        <a:lnSpc>
                          <a:spcPct val="107000"/>
                        </a:lnSpc>
                        <a:spcAft>
                          <a:spcPts val="0"/>
                        </a:spcAft>
                      </a:pPr>
                      <a:r>
                        <a:rPr lang="es-ES" sz="1400" b="1" dirty="0">
                          <a:effectLst/>
                        </a:rPr>
                        <a:t>MÉXICO</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extLst>
                  <a:ext uri="{0D108BD9-81ED-4DB2-BD59-A6C34878D82A}">
                    <a16:rowId xmlns:a16="http://schemas.microsoft.com/office/drawing/2014/main" val="10000"/>
                  </a:ext>
                </a:extLst>
              </a:tr>
              <a:tr h="376840">
                <a:tc>
                  <a:txBody>
                    <a:bodyPr/>
                    <a:lstStyle/>
                    <a:p>
                      <a:pPr>
                        <a:lnSpc>
                          <a:spcPct val="107000"/>
                        </a:lnSpc>
                        <a:spcAft>
                          <a:spcPts val="0"/>
                        </a:spcAft>
                      </a:pPr>
                      <a:r>
                        <a:rPr lang="es-ES" sz="800">
                          <a:effectLst/>
                        </a:rPr>
                        <a:t>Marco legal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tc>
                  <a:txBody>
                    <a:bodyPr/>
                    <a:lstStyle/>
                    <a:p>
                      <a:pPr>
                        <a:lnSpc>
                          <a:spcPct val="107000"/>
                        </a:lnSpc>
                        <a:spcAft>
                          <a:spcPts val="0"/>
                        </a:spcAft>
                      </a:pPr>
                      <a:r>
                        <a:rPr lang="es-ES" sz="800">
                          <a:effectLst/>
                        </a:rPr>
                        <a:t>• Constitución Política de los Estados Unidos Mexicanos. </a:t>
                      </a:r>
                      <a:endParaRPr lang="es-CO" sz="800">
                        <a:effectLst/>
                      </a:endParaRPr>
                    </a:p>
                    <a:p>
                      <a:pPr>
                        <a:lnSpc>
                          <a:spcPct val="107000"/>
                        </a:lnSpc>
                        <a:spcAft>
                          <a:spcPts val="0"/>
                        </a:spcAft>
                      </a:pPr>
                      <a:r>
                        <a:rPr lang="es-ES" sz="800">
                          <a:effectLst/>
                        </a:rPr>
                        <a:t>• Ley General de Educación (13 de julio de 1993, reformada el 12 de junio de 2000).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extLst>
                  <a:ext uri="{0D108BD9-81ED-4DB2-BD59-A6C34878D82A}">
                    <a16:rowId xmlns:a16="http://schemas.microsoft.com/office/drawing/2014/main" val="10001"/>
                  </a:ext>
                </a:extLst>
              </a:tr>
              <a:tr h="1577562">
                <a:tc>
                  <a:txBody>
                    <a:bodyPr/>
                    <a:lstStyle/>
                    <a:p>
                      <a:pPr>
                        <a:lnSpc>
                          <a:spcPct val="107000"/>
                        </a:lnSpc>
                        <a:spcAft>
                          <a:spcPts val="0"/>
                        </a:spcAft>
                      </a:pPr>
                      <a:r>
                        <a:rPr lang="es-ES" sz="800" dirty="0">
                          <a:effectLst/>
                        </a:rPr>
                        <a:t>Objetivos de la educación inicial</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tc>
                  <a:txBody>
                    <a:bodyPr/>
                    <a:lstStyle/>
                    <a:p>
                      <a:pPr>
                        <a:lnSpc>
                          <a:spcPct val="107000"/>
                        </a:lnSpc>
                        <a:spcAft>
                          <a:spcPts val="0"/>
                        </a:spcAft>
                      </a:pPr>
                      <a:r>
                        <a:rPr lang="es-ES" sz="800" dirty="0">
                          <a:effectLst/>
                        </a:rPr>
                        <a:t>Educación inicial </a:t>
                      </a:r>
                      <a:endParaRPr lang="es-CO" sz="800" dirty="0">
                        <a:effectLst/>
                      </a:endParaRPr>
                    </a:p>
                    <a:p>
                      <a:pPr>
                        <a:lnSpc>
                          <a:spcPct val="107000"/>
                        </a:lnSpc>
                        <a:spcAft>
                          <a:spcPts val="0"/>
                        </a:spcAft>
                      </a:pPr>
                      <a:r>
                        <a:rPr lang="es-ES" sz="800" dirty="0">
                          <a:effectLst/>
                        </a:rPr>
                        <a:t>El objetivo de la educación inicial es contribuir a la formación armónica y al desarrollo equilibrado de los niños desde su nacimiento hasta los 4 años de edad.</a:t>
                      </a:r>
                      <a:endParaRPr lang="es-CO" sz="800" dirty="0">
                        <a:effectLst/>
                      </a:endParaRPr>
                    </a:p>
                    <a:p>
                      <a:pPr>
                        <a:lnSpc>
                          <a:spcPct val="107000"/>
                        </a:lnSpc>
                        <a:spcAft>
                          <a:spcPts val="0"/>
                        </a:spcAft>
                      </a:pPr>
                      <a:r>
                        <a:rPr lang="es-ES" sz="800" dirty="0">
                          <a:effectLst/>
                        </a:rPr>
                        <a:t>Educación preescolar </a:t>
                      </a:r>
                      <a:endParaRPr lang="es-CO" sz="800" dirty="0">
                        <a:effectLst/>
                      </a:endParaRPr>
                    </a:p>
                    <a:p>
                      <a:pPr>
                        <a:lnSpc>
                          <a:spcPct val="107000"/>
                        </a:lnSpc>
                        <a:spcAft>
                          <a:spcPts val="0"/>
                        </a:spcAft>
                      </a:pPr>
                      <a:r>
                        <a:rPr lang="es-ES" sz="800" dirty="0">
                          <a:effectLst/>
                        </a:rPr>
                        <a:t>La educación preescolar desempeña un papel fundamental en el desarrollo integral y equilibrado de las niñas y los niños.</a:t>
                      </a:r>
                      <a:endParaRPr lang="es-CO" sz="800" dirty="0">
                        <a:effectLst/>
                      </a:endParaRPr>
                    </a:p>
                    <a:p>
                      <a:pPr>
                        <a:lnSpc>
                          <a:spcPct val="107000"/>
                        </a:lnSpc>
                        <a:spcAft>
                          <a:spcPts val="0"/>
                        </a:spcAft>
                      </a:pPr>
                      <a:r>
                        <a:rPr lang="es-ES" sz="800" dirty="0">
                          <a:effectLst/>
                        </a:rPr>
                        <a:t>-Lo anterior implica que el alumno desarrolle: Su autonomía e identidad personal, requisitos indispensables para que progresivamente se reconozca su identidad cultural y nacional. </a:t>
                      </a:r>
                      <a:endParaRPr lang="es-CO" sz="800" dirty="0">
                        <a:effectLst/>
                      </a:endParaRPr>
                    </a:p>
                    <a:p>
                      <a:pPr>
                        <a:lnSpc>
                          <a:spcPct val="107000"/>
                        </a:lnSpc>
                        <a:spcAft>
                          <a:spcPts val="0"/>
                        </a:spcAft>
                      </a:pPr>
                      <a:r>
                        <a:rPr lang="es-ES" sz="800" dirty="0">
                          <a:effectLst/>
                        </a:rPr>
                        <a:t>· Formas sensibles de relación con la naturaleza que lo preparen para el cuidado de la vida en sus diversas manifestaciones. </a:t>
                      </a:r>
                      <a:endParaRPr lang="es-CO" sz="800" dirty="0">
                        <a:effectLst/>
                      </a:endParaRPr>
                    </a:p>
                    <a:p>
                      <a:pPr>
                        <a:lnSpc>
                          <a:spcPct val="107000"/>
                        </a:lnSpc>
                        <a:spcAft>
                          <a:spcPts val="0"/>
                        </a:spcAft>
                      </a:pPr>
                      <a:r>
                        <a:rPr lang="es-ES" sz="800" dirty="0">
                          <a:effectLst/>
                        </a:rPr>
                        <a:t>· Su socialización a través del trabajo grupal y la cooperación con otros niños y adultos.</a:t>
                      </a:r>
                      <a:endParaRPr lang="es-CO" sz="800" dirty="0">
                        <a:effectLst/>
                      </a:endParaRPr>
                    </a:p>
                    <a:p>
                      <a:pPr>
                        <a:lnSpc>
                          <a:spcPct val="107000"/>
                        </a:lnSpc>
                        <a:spcAft>
                          <a:spcPts val="0"/>
                        </a:spcAft>
                      </a:pPr>
                      <a:r>
                        <a:rPr lang="es-ES" sz="800" dirty="0">
                          <a:effectLst/>
                        </a:rPr>
                        <a:t>-Formas de expresión creativas a través del lenguaje, de su pensamiento y de su cuerpo, lo cual le permitirá adquirir aprendizajes formales, así como un acercamiento sensible a los distintos campos del arte y la cultura.</a:t>
                      </a:r>
                      <a:endParaRPr lang="es-CO" sz="800" dirty="0">
                        <a:effectLst/>
                      </a:endParaRPr>
                    </a:p>
                    <a:p>
                      <a:pPr>
                        <a:lnSpc>
                          <a:spcPct val="107000"/>
                        </a:lnSpc>
                        <a:spcAft>
                          <a:spcPts val="0"/>
                        </a:spcAft>
                        <a:tabLst>
                          <a:tab pos="132715" algn="l"/>
                        </a:tabLst>
                      </a:pPr>
                      <a:r>
                        <a:rPr lang="es-ES" sz="800" dirty="0">
                          <a:effectLst/>
                        </a:rPr>
                        <a:t>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extLst>
                  <a:ext uri="{0D108BD9-81ED-4DB2-BD59-A6C34878D82A}">
                    <a16:rowId xmlns:a16="http://schemas.microsoft.com/office/drawing/2014/main" val="10002"/>
                  </a:ext>
                </a:extLst>
              </a:tr>
              <a:tr h="1331918">
                <a:tc>
                  <a:txBody>
                    <a:bodyPr/>
                    <a:lstStyle/>
                    <a:p>
                      <a:pPr>
                        <a:lnSpc>
                          <a:spcPct val="107000"/>
                        </a:lnSpc>
                        <a:spcAft>
                          <a:spcPts val="0"/>
                        </a:spcAft>
                      </a:pPr>
                      <a:r>
                        <a:rPr lang="es-ES" sz="800">
                          <a:effectLst/>
                        </a:rPr>
                        <a:t>Organización del nivel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tc>
                  <a:txBody>
                    <a:bodyPr/>
                    <a:lstStyle/>
                    <a:p>
                      <a:pPr>
                        <a:lnSpc>
                          <a:spcPct val="107000"/>
                        </a:lnSpc>
                        <a:spcAft>
                          <a:spcPts val="0"/>
                        </a:spcAft>
                      </a:pPr>
                      <a:r>
                        <a:rPr lang="es-ES" sz="800">
                          <a:effectLst/>
                        </a:rPr>
                        <a:t>Intervalo de edad :  De 0 a 6 años.</a:t>
                      </a:r>
                      <a:endParaRPr lang="es-CO" sz="800">
                        <a:effectLst/>
                      </a:endParaRPr>
                    </a:p>
                    <a:p>
                      <a:pPr>
                        <a:lnSpc>
                          <a:spcPct val="107000"/>
                        </a:lnSpc>
                        <a:spcAft>
                          <a:spcPts val="0"/>
                        </a:spcAft>
                      </a:pPr>
                      <a:r>
                        <a:rPr lang="es-ES" sz="800">
                          <a:effectLst/>
                        </a:rPr>
                        <a:t>Niveles o ciclos.  Está dividida en dos niveles: </a:t>
                      </a:r>
                      <a:endParaRPr lang="es-CO" sz="800">
                        <a:effectLst/>
                      </a:endParaRPr>
                    </a:p>
                    <a:p>
                      <a:pPr>
                        <a:lnSpc>
                          <a:spcPct val="107000"/>
                        </a:lnSpc>
                        <a:spcAft>
                          <a:spcPts val="0"/>
                        </a:spcAft>
                      </a:pPr>
                      <a:r>
                        <a:rPr lang="es-ES" sz="800">
                          <a:effectLst/>
                        </a:rPr>
                        <a:t>· Educación inicial: proporciona educación y asistencia a los niños de 0 a 3 años de edad y se imparte en los Centros de Desarrollo Infantil (CENDI) y en numerosos centros privados de atención infantil inicial o maternal. La educación inicial no es obligatoria </a:t>
                      </a:r>
                      <a:endParaRPr lang="es-CO" sz="800">
                        <a:effectLst/>
                      </a:endParaRPr>
                    </a:p>
                    <a:p>
                      <a:pPr>
                        <a:lnSpc>
                          <a:spcPct val="107000"/>
                        </a:lnSpc>
                        <a:spcAft>
                          <a:spcPts val="0"/>
                        </a:spcAft>
                      </a:pPr>
                      <a:r>
                        <a:rPr lang="es-ES" sz="800">
                          <a:effectLst/>
                        </a:rPr>
                        <a:t>· Educación preescolar: pertenece al nivel de educación básica y atiende a niños de 3 a 5 años 11 meses de edad. Se imparte generalmente en tres grados escolares. La educación preescolar no es obligatoria y para cursar el segundo o tercer grado no es condición indispensable haber cursado el grado o grados anteriores, pero esta en proceso la aprobación para la obligatoriedad de 3 a 6.</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extLst>
                  <a:ext uri="{0D108BD9-81ED-4DB2-BD59-A6C34878D82A}">
                    <a16:rowId xmlns:a16="http://schemas.microsoft.com/office/drawing/2014/main" val="10003"/>
                  </a:ext>
                </a:extLst>
              </a:tr>
              <a:tr h="1801170">
                <a:tc>
                  <a:txBody>
                    <a:bodyPr/>
                    <a:lstStyle/>
                    <a:p>
                      <a:pPr>
                        <a:lnSpc>
                          <a:spcPct val="107000"/>
                        </a:lnSpc>
                        <a:spcAft>
                          <a:spcPts val="0"/>
                        </a:spcAft>
                      </a:pPr>
                      <a:r>
                        <a:rPr lang="es-ES" sz="800">
                          <a:effectLst/>
                        </a:rPr>
                        <a:t>Perfil docente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tc>
                  <a:txBody>
                    <a:bodyPr/>
                    <a:lstStyle/>
                    <a:p>
                      <a:pPr>
                        <a:lnSpc>
                          <a:spcPct val="107000"/>
                        </a:lnSpc>
                        <a:spcAft>
                          <a:spcPts val="0"/>
                        </a:spcAft>
                      </a:pPr>
                      <a:r>
                        <a:rPr lang="es-ES" sz="800">
                          <a:effectLst/>
                        </a:rPr>
                        <a:t>De acuerdo con el Programa Nacional de Educación 2001-2006, el profesional de la docencia en educación básica se caracterizará por un dominio cabal de su materia de trabajo, por haber logrado una autonomía profesional que le permita tomar decisiones informadas, por comprometerse con los resultados de su acción docente, por evaluarla críticamente, por trabajar en conjunto con sus colegas, y por manejar su propia formación permanente.</a:t>
                      </a:r>
                      <a:endParaRPr lang="es-CO" sz="800">
                        <a:effectLst/>
                      </a:endParaRPr>
                    </a:p>
                    <a:p>
                      <a:pPr>
                        <a:lnSpc>
                          <a:spcPct val="107000"/>
                        </a:lnSpc>
                        <a:spcAft>
                          <a:spcPts val="0"/>
                        </a:spcAft>
                      </a:pPr>
                      <a:r>
                        <a:rPr lang="es-ES" sz="800">
                          <a:effectLst/>
                        </a:rPr>
                        <a:t>El maestro de educación básica dispondrá de las capacidades que le permitan organizar el trabajo educativo, de diseñar y poner en práctica estrategias y actividades didácticas con el fin de que todos sus educandos alcancen los propósitos de la educación; de reconocer la diversidad de los niños que forman el grupo a su cargo, y de atender a su enseñanza por medio de una variedad de estrategias didácticas que desarrollará de manera creativa.</a:t>
                      </a:r>
                      <a:endParaRPr lang="es-CO" sz="800">
                        <a:effectLst/>
                      </a:endParaRPr>
                    </a:p>
                    <a:p>
                      <a:pPr>
                        <a:lnSpc>
                          <a:spcPct val="107000"/>
                        </a:lnSpc>
                        <a:spcAft>
                          <a:spcPts val="0"/>
                        </a:spcAft>
                      </a:pPr>
                      <a:r>
                        <a:rPr lang="es-ES" sz="800">
                          <a:effectLst/>
                        </a:rPr>
                        <a:t>Además, reconocerá la importancia de tratar con dignidad y afecto a sus alumnos; apoyará el establecimiento de normas de convivencia en el aula y fuera de ella que permitan a los educandos la vivencia de estos valores; dará prioridad y cuidará la autoestima de cada uno de los estudiantes bajo su cargo; aprovechará los contenidos curriculares y las experiencias y conductas cotidianas en el aula y en la escuela para promover la reflexión y el diálogo sobre asuntos éticos y sobre problemas ambientales que disminuyen la calidad de vida de la población; propiciará el desarrollo moral autónomo de sus alumnos, y favorecerá la reflexión y el análisis del grupo sobre los perniciosos efectos de cualquier forma de maltrato y de discriminación (por ejemplo, por razones de género, de apariencia física, de edad, de credo, de condición socioeconómica y de grupo cultural de origen o pertenencia).</a:t>
                      </a:r>
                      <a:endParaRPr lang="es-CO" sz="800">
                        <a:effectLst/>
                      </a:endParaRPr>
                    </a:p>
                    <a:p>
                      <a:pPr indent="449580">
                        <a:lnSpc>
                          <a:spcPct val="107000"/>
                        </a:lnSpc>
                        <a:spcAft>
                          <a:spcPts val="0"/>
                        </a:spcAft>
                      </a:pPr>
                      <a:r>
                        <a:rPr lang="es-ES" sz="800">
                          <a:effectLst/>
                        </a:rPr>
                        <a:t>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extLst>
                  <a:ext uri="{0D108BD9-81ED-4DB2-BD59-A6C34878D82A}">
                    <a16:rowId xmlns:a16="http://schemas.microsoft.com/office/drawing/2014/main" val="10004"/>
                  </a:ext>
                </a:extLst>
              </a:tr>
              <a:tr h="466942">
                <a:tc>
                  <a:txBody>
                    <a:bodyPr/>
                    <a:lstStyle/>
                    <a:p>
                      <a:pPr>
                        <a:lnSpc>
                          <a:spcPct val="107000"/>
                        </a:lnSpc>
                        <a:spcAft>
                          <a:spcPts val="0"/>
                        </a:spcAft>
                      </a:pPr>
                      <a:r>
                        <a:rPr lang="es-ES" sz="800">
                          <a:effectLst/>
                        </a:rPr>
                        <a:t>Fundamentación Pedagógico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tc>
                  <a:txBody>
                    <a:bodyPr/>
                    <a:lstStyle/>
                    <a:p>
                      <a:pPr>
                        <a:lnSpc>
                          <a:spcPct val="107000"/>
                        </a:lnSpc>
                        <a:spcAft>
                          <a:spcPts val="0"/>
                        </a:spcAft>
                      </a:pPr>
                      <a:r>
                        <a:rPr lang="es-ES" sz="800" dirty="0">
                          <a:effectLst/>
                        </a:rPr>
                        <a:t>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0" marR="37370" marT="37370" marB="3737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473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22</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66814049"/>
              </p:ext>
            </p:extLst>
          </p:nvPr>
        </p:nvGraphicFramePr>
        <p:xfrm>
          <a:off x="179512" y="260648"/>
          <a:ext cx="8712968" cy="5832648"/>
        </p:xfrm>
        <a:graphic>
          <a:graphicData uri="http://schemas.openxmlformats.org/drawingml/2006/table">
            <a:tbl>
              <a:tblPr>
                <a:tableStyleId>{5C22544A-7EE6-4342-B048-85BDC9FD1C3A}</a:tableStyleId>
              </a:tblPr>
              <a:tblGrid>
                <a:gridCol w="1834539">
                  <a:extLst>
                    <a:ext uri="{9D8B030D-6E8A-4147-A177-3AD203B41FA5}">
                      <a16:colId xmlns:a16="http://schemas.microsoft.com/office/drawing/2014/main" val="20000"/>
                    </a:ext>
                  </a:extLst>
                </a:gridCol>
                <a:gridCol w="6878429">
                  <a:extLst>
                    <a:ext uri="{9D8B030D-6E8A-4147-A177-3AD203B41FA5}">
                      <a16:colId xmlns:a16="http://schemas.microsoft.com/office/drawing/2014/main" val="20001"/>
                    </a:ext>
                  </a:extLst>
                </a:gridCol>
              </a:tblGrid>
              <a:tr h="436150">
                <a:tc>
                  <a:txBody>
                    <a:bodyPr/>
                    <a:lstStyle/>
                    <a:p>
                      <a:pPr>
                        <a:lnSpc>
                          <a:spcPct val="107000"/>
                        </a:lnSpc>
                        <a:spcAft>
                          <a:spcPts val="0"/>
                        </a:spcAft>
                      </a:pPr>
                      <a:r>
                        <a:rPr lang="es-ES" sz="800" dirty="0">
                          <a:effectLst/>
                        </a:rPr>
                        <a:t>Categorías a comparar </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tc>
                  <a:txBody>
                    <a:bodyPr/>
                    <a:lstStyle/>
                    <a:p>
                      <a:pPr algn="ctr">
                        <a:lnSpc>
                          <a:spcPct val="107000"/>
                        </a:lnSpc>
                        <a:spcAft>
                          <a:spcPts val="0"/>
                        </a:spcAft>
                      </a:pPr>
                      <a:r>
                        <a:rPr lang="es-ES" sz="1400" b="1" dirty="0">
                          <a:effectLst/>
                        </a:rPr>
                        <a:t>VENEZUELA</a:t>
                      </a:r>
                      <a:endParaRPr lang="es-C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extLst>
                  <a:ext uri="{0D108BD9-81ED-4DB2-BD59-A6C34878D82A}">
                    <a16:rowId xmlns:a16="http://schemas.microsoft.com/office/drawing/2014/main" val="10000"/>
                  </a:ext>
                </a:extLst>
              </a:tr>
              <a:tr h="754313">
                <a:tc>
                  <a:txBody>
                    <a:bodyPr/>
                    <a:lstStyle/>
                    <a:p>
                      <a:pPr>
                        <a:lnSpc>
                          <a:spcPct val="107000"/>
                        </a:lnSpc>
                        <a:spcAft>
                          <a:spcPts val="0"/>
                        </a:spcAft>
                      </a:pPr>
                      <a:r>
                        <a:rPr lang="es-ES" sz="800">
                          <a:effectLst/>
                        </a:rPr>
                        <a:t>Marco legal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tc>
                  <a:txBody>
                    <a:bodyPr/>
                    <a:lstStyle/>
                    <a:p>
                      <a:pPr>
                        <a:lnSpc>
                          <a:spcPct val="107000"/>
                        </a:lnSpc>
                        <a:spcAft>
                          <a:spcPts val="0"/>
                        </a:spcAft>
                      </a:pPr>
                      <a:r>
                        <a:rPr lang="es-ES" sz="800" dirty="0">
                          <a:effectLst/>
                        </a:rPr>
                        <a:t>• Constitución de la República Bolivariana de Venezuela (del 15 de diciembre de 1999).</a:t>
                      </a:r>
                      <a:endParaRPr lang="es-CO" sz="800" dirty="0">
                        <a:effectLst/>
                      </a:endParaRPr>
                    </a:p>
                    <a:p>
                      <a:pPr>
                        <a:lnSpc>
                          <a:spcPct val="107000"/>
                        </a:lnSpc>
                        <a:spcAft>
                          <a:spcPts val="0"/>
                        </a:spcAft>
                      </a:pPr>
                      <a:r>
                        <a:rPr lang="es-ES" sz="800" dirty="0">
                          <a:effectLst/>
                        </a:rPr>
                        <a:t>• Ley Orgánica de Educación (del 9 de julio de 1980).</a:t>
                      </a:r>
                      <a:endParaRPr lang="es-CO" sz="800" dirty="0">
                        <a:effectLst/>
                      </a:endParaRPr>
                    </a:p>
                    <a:p>
                      <a:pPr>
                        <a:lnSpc>
                          <a:spcPct val="107000"/>
                        </a:lnSpc>
                        <a:spcAft>
                          <a:spcPts val="0"/>
                        </a:spcAft>
                      </a:pPr>
                      <a:r>
                        <a:rPr lang="es-ES" sz="800" dirty="0">
                          <a:effectLst/>
                        </a:rPr>
                        <a:t>• Resolución 12/1983.</a:t>
                      </a:r>
                      <a:endParaRPr lang="es-CO" sz="800" dirty="0">
                        <a:effectLst/>
                      </a:endParaRPr>
                    </a:p>
                    <a:p>
                      <a:pPr>
                        <a:lnSpc>
                          <a:spcPct val="107000"/>
                        </a:lnSpc>
                        <a:spcAft>
                          <a:spcPts val="0"/>
                        </a:spcAft>
                        <a:tabLst>
                          <a:tab pos="174625" algn="l"/>
                        </a:tabLst>
                      </a:pPr>
                      <a:r>
                        <a:rPr lang="es-ES" sz="800" dirty="0">
                          <a:effectLst/>
                        </a:rPr>
                        <a:t>• Reglamento del Ejercicio de la Profesión Docente (Decreto 1.011/2000).</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extLst>
                  <a:ext uri="{0D108BD9-81ED-4DB2-BD59-A6C34878D82A}">
                    <a16:rowId xmlns:a16="http://schemas.microsoft.com/office/drawing/2014/main" val="10001"/>
                  </a:ext>
                </a:extLst>
              </a:tr>
              <a:tr h="866901">
                <a:tc>
                  <a:txBody>
                    <a:bodyPr/>
                    <a:lstStyle/>
                    <a:p>
                      <a:pPr>
                        <a:lnSpc>
                          <a:spcPct val="107000"/>
                        </a:lnSpc>
                        <a:spcAft>
                          <a:spcPts val="0"/>
                        </a:spcAft>
                      </a:pPr>
                      <a:r>
                        <a:rPr lang="es-ES" sz="800">
                          <a:effectLst/>
                        </a:rPr>
                        <a:t>Objetivos de la educación inicial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tc>
                  <a:txBody>
                    <a:bodyPr/>
                    <a:lstStyle/>
                    <a:p>
                      <a:pPr>
                        <a:lnSpc>
                          <a:spcPct val="107000"/>
                        </a:lnSpc>
                        <a:spcAft>
                          <a:spcPts val="0"/>
                        </a:spcAft>
                      </a:pPr>
                      <a:r>
                        <a:rPr lang="es-ES" sz="800">
                          <a:effectLst/>
                        </a:rPr>
                        <a:t>Contribuir al aprendizaje y al desarrollo integral de niños y niñas, desde su gestación hasta los 6</a:t>
                      </a:r>
                      <a:endParaRPr lang="es-CO" sz="800">
                        <a:effectLst/>
                      </a:endParaRPr>
                    </a:p>
                    <a:p>
                      <a:pPr>
                        <a:lnSpc>
                          <a:spcPct val="107000"/>
                        </a:lnSpc>
                        <a:spcAft>
                          <a:spcPts val="0"/>
                        </a:spcAft>
                      </a:pPr>
                      <a:r>
                        <a:rPr lang="es-ES" sz="800">
                          <a:effectLst/>
                        </a:rPr>
                        <a:t>años o su ingreso a la Educación Básica, como sujetos de derechos y garantías, en función de</a:t>
                      </a:r>
                      <a:endParaRPr lang="es-CO" sz="800">
                        <a:effectLst/>
                      </a:endParaRPr>
                    </a:p>
                    <a:p>
                      <a:pPr>
                        <a:lnSpc>
                          <a:spcPct val="107000"/>
                        </a:lnSpc>
                        <a:spcAft>
                          <a:spcPts val="0"/>
                        </a:spcAft>
                      </a:pPr>
                      <a:r>
                        <a:rPr lang="es-ES" sz="800">
                          <a:effectLst/>
                        </a:rPr>
                        <a:t>sus intereses, sus potencialidades y el contexto social y cultural en el cual se desenvuelven.</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extLst>
                  <a:ext uri="{0D108BD9-81ED-4DB2-BD59-A6C34878D82A}">
                    <a16:rowId xmlns:a16="http://schemas.microsoft.com/office/drawing/2014/main" val="10002"/>
                  </a:ext>
                </a:extLst>
              </a:tr>
              <a:tr h="611134">
                <a:tc>
                  <a:txBody>
                    <a:bodyPr/>
                    <a:lstStyle/>
                    <a:p>
                      <a:pPr>
                        <a:lnSpc>
                          <a:spcPct val="107000"/>
                        </a:lnSpc>
                        <a:spcAft>
                          <a:spcPts val="0"/>
                        </a:spcAft>
                      </a:pPr>
                      <a:r>
                        <a:rPr lang="es-ES" sz="800">
                          <a:effectLst/>
                        </a:rPr>
                        <a:t>Organización del nivel</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tc>
                  <a:txBody>
                    <a:bodyPr/>
                    <a:lstStyle/>
                    <a:p>
                      <a:pPr>
                        <a:lnSpc>
                          <a:spcPct val="107000"/>
                        </a:lnSpc>
                        <a:spcAft>
                          <a:spcPts val="0"/>
                        </a:spcAft>
                        <a:tabLst>
                          <a:tab pos="3677285" algn="l"/>
                        </a:tabLst>
                      </a:pPr>
                      <a:r>
                        <a:rPr lang="es-ES" sz="800" dirty="0">
                          <a:effectLst/>
                        </a:rPr>
                        <a:t>está dirigida a la población entre 0 y 6 años o hasta que ingrese al primer grado de Educación Básica, con el fin de garantizar sus derechos a un desarrollo pleno, conforme al ciudadano y ciudadana. Que se quiere formar en una sociedad democrática, participativa y protagónica, multiétnica y pluricultural.</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extLst>
                  <a:ext uri="{0D108BD9-81ED-4DB2-BD59-A6C34878D82A}">
                    <a16:rowId xmlns:a16="http://schemas.microsoft.com/office/drawing/2014/main" val="10003"/>
                  </a:ext>
                </a:extLst>
              </a:tr>
              <a:tr h="277199">
                <a:tc>
                  <a:txBody>
                    <a:bodyPr/>
                    <a:lstStyle/>
                    <a:p>
                      <a:pPr>
                        <a:lnSpc>
                          <a:spcPct val="107000"/>
                        </a:lnSpc>
                        <a:spcAft>
                          <a:spcPts val="0"/>
                        </a:spcAft>
                      </a:pPr>
                      <a:r>
                        <a:rPr lang="es-ES" sz="800">
                          <a:effectLst/>
                        </a:rPr>
                        <a:t>Perfil docente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tc>
                  <a:txBody>
                    <a:bodyPr/>
                    <a:lstStyle/>
                    <a:p>
                      <a:pPr>
                        <a:lnSpc>
                          <a:spcPct val="107000"/>
                        </a:lnSpc>
                        <a:spcAft>
                          <a:spcPts val="0"/>
                        </a:spcAft>
                      </a:pPr>
                      <a:r>
                        <a:rPr lang="es-ES" sz="800">
                          <a:effectLst/>
                        </a:rPr>
                        <a:t>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extLst>
                  <a:ext uri="{0D108BD9-81ED-4DB2-BD59-A6C34878D82A}">
                    <a16:rowId xmlns:a16="http://schemas.microsoft.com/office/drawing/2014/main" val="10004"/>
                  </a:ext>
                </a:extLst>
              </a:tr>
              <a:tr h="2886951">
                <a:tc>
                  <a:txBody>
                    <a:bodyPr/>
                    <a:lstStyle/>
                    <a:p>
                      <a:pPr>
                        <a:lnSpc>
                          <a:spcPct val="107000"/>
                        </a:lnSpc>
                        <a:spcAft>
                          <a:spcPts val="0"/>
                        </a:spcAft>
                      </a:pPr>
                      <a:r>
                        <a:rPr lang="es-ES" sz="800">
                          <a:effectLst/>
                        </a:rPr>
                        <a:t>Fundamentación teórica </a:t>
                      </a:r>
                      <a:endParaRPr lang="es-CO"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tc>
                  <a:txBody>
                    <a:bodyPr/>
                    <a:lstStyle/>
                    <a:p>
                      <a:pPr>
                        <a:lnSpc>
                          <a:spcPct val="107000"/>
                        </a:lnSpc>
                        <a:spcAft>
                          <a:spcPts val="0"/>
                        </a:spcAft>
                      </a:pPr>
                      <a:r>
                        <a:rPr lang="es-ES" sz="800" dirty="0">
                          <a:effectLst/>
                        </a:rPr>
                        <a:t>VISION HUMANISTA SOCIAL: se entiende el desarrollo como un proceso que se produce a lo largo de toda la vida y que se origina por la combinación de estructuras biológicas (lo genético) y las condiciones sociales y culturales ( medio ambiente) . </a:t>
                      </a:r>
                      <a:endParaRPr lang="es-CO" sz="800" dirty="0">
                        <a:effectLst/>
                      </a:endParaRPr>
                    </a:p>
                    <a:p>
                      <a:pPr>
                        <a:lnSpc>
                          <a:spcPct val="107000"/>
                        </a:lnSpc>
                        <a:spcAft>
                          <a:spcPts val="0"/>
                        </a:spcAft>
                      </a:pPr>
                      <a:r>
                        <a:rPr lang="es-ES" sz="800" dirty="0">
                          <a:effectLst/>
                        </a:rPr>
                        <a:t> </a:t>
                      </a:r>
                      <a:endParaRPr lang="es-CO" sz="800" dirty="0">
                        <a:effectLst/>
                      </a:endParaRPr>
                    </a:p>
                    <a:p>
                      <a:pPr>
                        <a:lnSpc>
                          <a:spcPct val="107000"/>
                        </a:lnSpc>
                        <a:spcAft>
                          <a:spcPts val="0"/>
                        </a:spcAft>
                      </a:pPr>
                      <a:r>
                        <a:rPr lang="es-ES" sz="800" dirty="0">
                          <a:effectLst/>
                        </a:rPr>
                        <a:t>Orienta la mediación educativa tomando en cuenta el orden de sucesión de las adquisiciones. Para ciertos contenidos, el logro de lagunas habilidades  más elementales. El conocimiento se logra a partir de la acción, lo que implica favorecer  la interacción del sujeto como su medio, el aprendizaje activo, favorecer el espíritu investigativ0, critico, creativo y autónomo.</a:t>
                      </a:r>
                      <a:endParaRPr lang="es-CO" sz="800" dirty="0">
                        <a:effectLst/>
                      </a:endParaRPr>
                    </a:p>
                    <a:p>
                      <a:pPr>
                        <a:lnSpc>
                          <a:spcPct val="107000"/>
                        </a:lnSpc>
                        <a:spcAft>
                          <a:spcPts val="0"/>
                        </a:spcAft>
                      </a:pPr>
                      <a:r>
                        <a:rPr lang="es-ES" sz="800" dirty="0">
                          <a:effectLst/>
                        </a:rPr>
                        <a:t>Se fundamenta en la afirmación de que todas las estructuras que conforman el desarrollo cognitivo tiene la génesis de una estructura  que aborda </a:t>
                      </a:r>
                      <a:r>
                        <a:rPr lang="es-ES" sz="800" dirty="0" err="1">
                          <a:effectLst/>
                        </a:rPr>
                        <a:t>aborda</a:t>
                      </a:r>
                      <a:r>
                        <a:rPr lang="es-ES" sz="800" dirty="0">
                          <a:effectLst/>
                        </a:rPr>
                        <a:t> los dos primeros periodos de la vida: el sensomotor (0 a 2 años) y el operacional concreto (2 a 7años) (Jean Piaget, 1980).</a:t>
                      </a:r>
                      <a:endParaRPr lang="es-CO" sz="800" dirty="0">
                        <a:effectLst/>
                      </a:endParaRPr>
                    </a:p>
                    <a:p>
                      <a:pPr>
                        <a:lnSpc>
                          <a:spcPct val="107000"/>
                        </a:lnSpc>
                        <a:spcAft>
                          <a:spcPts val="0"/>
                        </a:spcAft>
                      </a:pPr>
                      <a:r>
                        <a:rPr lang="es-ES" sz="800" dirty="0">
                          <a:effectLst/>
                        </a:rPr>
                        <a:t>Considera la teoría cognitiva sociocultural parte del análisis del desarrollo, enfatiza el papel del lenguaje y de las relaciones sociales en sí mismo. Las ideas principales de las teorías son: comprender las habilidades cognitivas de los niños y niñas significa comprender a interpretar su desarrollo: el lenguaje y especialmente las palabras y el discurso cumple como un papel mediador en las habilidades cognitivas como un instrumento para facilitar y transformar la actividad mental (Vygotsky ,1981).</a:t>
                      </a:r>
                      <a:endParaRPr lang="es-CO" sz="800" dirty="0">
                        <a:effectLst/>
                      </a:endParaRPr>
                    </a:p>
                    <a:p>
                      <a:pPr>
                        <a:lnSpc>
                          <a:spcPct val="107000"/>
                        </a:lnSpc>
                        <a:spcAft>
                          <a:spcPts val="0"/>
                        </a:spcAft>
                      </a:pPr>
                      <a:r>
                        <a:rPr lang="es-ES" sz="800" dirty="0">
                          <a:effectLst/>
                        </a:rPr>
                        <a:t>Vygotsky plantea que para conocer el desarrollo del niño y la niña, es necesario comprobar primero el nivel efectivo y real que consiste en el “nivel” de desarrollo de las funciones </a:t>
                      </a:r>
                      <a:r>
                        <a:rPr lang="es-ES" sz="800" dirty="0" err="1">
                          <a:effectLst/>
                        </a:rPr>
                        <a:t>psicointelectivas</a:t>
                      </a:r>
                      <a:r>
                        <a:rPr lang="es-ES" sz="800" dirty="0">
                          <a:effectLst/>
                        </a:rPr>
                        <a:t>, luego se analiza el nivel de zona de desarrollo próximo o potencial, este nivel de desarrollo permite estimar nivel de desarrollo y capacidad para resolver independientemente un problema. </a:t>
                      </a:r>
                      <a:endParaRPr lang="es-CO" sz="800" dirty="0">
                        <a:effectLst/>
                      </a:endParaRPr>
                    </a:p>
                    <a:p>
                      <a:pPr>
                        <a:lnSpc>
                          <a:spcPct val="107000"/>
                        </a:lnSpc>
                        <a:spcAft>
                          <a:spcPts val="0"/>
                        </a:spcAft>
                      </a:pPr>
                      <a:r>
                        <a:rPr lang="es-ES" sz="800" dirty="0">
                          <a:effectLst/>
                        </a:rPr>
                        <a:t>Considera que el desarrollo humano se da en la fase psicosocial destacando la relación de padre-hijos es fundamental en el desarrollo de la personalidad considerando que en la infancia es conveniente que el niño y la niña sientan que sus necesidades y deseos son compatible con los de la sociedad  adquiriendo un sentido de identidad.</a:t>
                      </a:r>
                      <a:endParaRPr lang="es-CO" sz="800" dirty="0">
                        <a:effectLst/>
                      </a:endParaRPr>
                    </a:p>
                    <a:p>
                      <a:pPr>
                        <a:lnSpc>
                          <a:spcPct val="107000"/>
                        </a:lnSpc>
                        <a:spcAft>
                          <a:spcPts val="0"/>
                        </a:spcAft>
                      </a:pPr>
                      <a:r>
                        <a:rPr lang="es-ES" sz="800" dirty="0">
                          <a:effectLst/>
                        </a:rPr>
                        <a:t>Erikson plantea que el desarrollo social y emocional, que constituye la base del desarrollo integral del niño y la niña, así como la importancia del contacto con los seres humanos (Erikson 1998</a:t>
                      </a:r>
                      <a:r>
                        <a:rPr lang="es-ES" sz="800" dirty="0" smtClean="0">
                          <a:effectLst/>
                        </a:rPr>
                        <a:t>).</a:t>
                      </a:r>
                      <a:endParaRPr lang="es-CO"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14" marR="42414" marT="42414" marB="4241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1491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6251" y="1791080"/>
            <a:ext cx="8437280" cy="3641056"/>
          </a:xfrm>
          <a:solidFill>
            <a:srgbClr val="92D050"/>
          </a:solidFill>
        </p:spPr>
        <p:txBody>
          <a:bodyPr>
            <a:normAutofit fontScale="55000" lnSpcReduction="20000"/>
          </a:bodyPr>
          <a:lstStyle/>
          <a:p>
            <a:pPr marL="0" indent="0" fontAlgn="base" hangingPunct="0">
              <a:buNone/>
            </a:pPr>
            <a:r>
              <a:rPr lang="es-CO" sz="4800" dirty="0" smtClean="0"/>
              <a:t>  </a:t>
            </a:r>
          </a:p>
          <a:p>
            <a:pPr marL="0" indent="0" fontAlgn="base" hangingPunct="0">
              <a:buNone/>
            </a:pPr>
            <a:r>
              <a:rPr lang="es-CO" sz="4800" dirty="0" smtClean="0"/>
              <a:t>La </a:t>
            </a:r>
            <a:r>
              <a:rPr lang="es-CO" sz="4800" dirty="0"/>
              <a:t>segunda etapa </a:t>
            </a:r>
            <a:r>
              <a:rPr lang="es-CO" sz="4800" b="1" dirty="0" smtClean="0"/>
              <a:t>La Interpretación.</a:t>
            </a:r>
          </a:p>
          <a:p>
            <a:pPr marL="0" indent="0" fontAlgn="base" hangingPunct="0">
              <a:buNone/>
            </a:pPr>
            <a:r>
              <a:rPr lang="es-CO" sz="4800" dirty="0"/>
              <a:t>C</a:t>
            </a:r>
            <a:r>
              <a:rPr lang="es-CO" sz="4800" dirty="0" smtClean="0"/>
              <a:t>onsiste </a:t>
            </a:r>
            <a:r>
              <a:rPr lang="es-CO" sz="4800" dirty="0"/>
              <a:t>en el análisis efectuado con la metodología  de las ciencias sociales, obtener unos resultados  claros y reales sobre las diferentes relaciones entre los factores. Esto debe realizarse  para cada uno de los países cuyos sistemas pedagógicos se estén estudiando</a:t>
            </a:r>
            <a:r>
              <a:rPr lang="es-CO" sz="4800" dirty="0" smtClean="0"/>
              <a:t>. Se procedió a la </a:t>
            </a:r>
            <a:r>
              <a:rPr lang="es-ES" sz="4800" dirty="0" smtClean="0"/>
              <a:t>Identificación de </a:t>
            </a:r>
            <a:r>
              <a:rPr lang="es-ES" sz="4800" dirty="0"/>
              <a:t>los momentos significativos de la historia de la educación en la primera infancia a nivel nacional e internacional. </a:t>
            </a:r>
            <a:endParaRPr lang="es-CO" sz="4800" dirty="0"/>
          </a:p>
          <a:p>
            <a:pPr fontAlgn="base" hangingPunct="0"/>
            <a:endParaRPr lang="es-CO" sz="4800" dirty="0"/>
          </a:p>
          <a:p>
            <a:pPr fontAlgn="base" hangingPunct="0"/>
            <a:endParaRPr lang="es-CO" sz="4800"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23</a:t>
            </a:fld>
            <a:endParaRPr lang="es-CO" dirty="0"/>
          </a:p>
        </p:txBody>
      </p:sp>
      <p:sp>
        <p:nvSpPr>
          <p:cNvPr id="8" name="Título 1"/>
          <p:cNvSpPr>
            <a:spLocks noGrp="1"/>
          </p:cNvSpPr>
          <p:nvPr>
            <p:ph type="title"/>
          </p:nvPr>
        </p:nvSpPr>
        <p:spPr>
          <a:xfrm>
            <a:off x="628650" y="116633"/>
            <a:ext cx="7886700" cy="983443"/>
          </a:xfrm>
        </p:spPr>
        <p:txBody>
          <a:bodyPr/>
          <a:lstStyle/>
          <a:p>
            <a:r>
              <a:rPr lang="es-CO" dirty="0"/>
              <a:t>DISEÑO METODOLÓGICO</a:t>
            </a:r>
          </a:p>
        </p:txBody>
      </p:sp>
      <p:sp>
        <p:nvSpPr>
          <p:cNvPr id="6" name="CuadroTexto 5"/>
          <p:cNvSpPr txBox="1"/>
          <p:nvPr/>
        </p:nvSpPr>
        <p:spPr>
          <a:xfrm>
            <a:off x="302767" y="953857"/>
            <a:ext cx="5502468" cy="523220"/>
          </a:xfrm>
          <a:prstGeom prst="rect">
            <a:avLst/>
          </a:prstGeom>
          <a:solidFill>
            <a:schemeClr val="accent2"/>
          </a:solidFill>
        </p:spPr>
        <p:txBody>
          <a:bodyPr wrap="none" rtlCol="0">
            <a:spAutoFit/>
          </a:bodyPr>
          <a:lstStyle/>
          <a:p>
            <a:r>
              <a:rPr lang="es-CO" sz="2800" b="1" dirty="0" smtClean="0"/>
              <a:t>Procedimiento   de La  Investigación</a:t>
            </a:r>
            <a:endParaRPr lang="es-VE" sz="2800" dirty="0"/>
          </a:p>
        </p:txBody>
      </p:sp>
      <p:sp>
        <p:nvSpPr>
          <p:cNvPr id="7" name="Marcador de contenido 2"/>
          <p:cNvSpPr txBox="1">
            <a:spLocks/>
          </p:cNvSpPr>
          <p:nvPr/>
        </p:nvSpPr>
        <p:spPr>
          <a:xfrm>
            <a:off x="5916226" y="747975"/>
            <a:ext cx="2925007" cy="411763"/>
          </a:xfrm>
          <a:prstGeom prst="rect">
            <a:avLst/>
          </a:prstGeom>
          <a:solidFill>
            <a:srgbClr val="92D05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hangingPunct="0">
              <a:spcAft>
                <a:spcPts val="0"/>
              </a:spcAft>
              <a:buFont typeface="Arial" panose="020B0604020202020204" pitchFamily="34" charset="0"/>
              <a:buNone/>
            </a:pPr>
            <a:r>
              <a:rPr lang="es-CO" sz="2000" b="1" smtClean="0"/>
              <a:t>Método Comparativo </a:t>
            </a:r>
            <a:endParaRPr lang="es-CO" sz="2000" dirty="0"/>
          </a:p>
        </p:txBody>
      </p:sp>
      <p:sp>
        <p:nvSpPr>
          <p:cNvPr id="2" name="CuadroTexto 1"/>
          <p:cNvSpPr txBox="1"/>
          <p:nvPr/>
        </p:nvSpPr>
        <p:spPr>
          <a:xfrm>
            <a:off x="2245232" y="5974615"/>
            <a:ext cx="6103915" cy="338554"/>
          </a:xfrm>
          <a:prstGeom prst="rect">
            <a:avLst/>
          </a:prstGeom>
          <a:noFill/>
        </p:spPr>
        <p:txBody>
          <a:bodyPr wrap="none" rtlCol="0">
            <a:spAutoFit/>
          </a:bodyPr>
          <a:lstStyle/>
          <a:p>
            <a:r>
              <a:rPr lang="es-ES" sz="1600" dirty="0"/>
              <a:t>Juan   José   Fuentes   – Romero y </a:t>
            </a:r>
            <a:r>
              <a:rPr lang="es-CO" sz="1600" dirty="0"/>
              <a:t>Vanesa   Rodríguez  Fernández (2009</a:t>
            </a:r>
            <a:r>
              <a:rPr lang="es-CO" sz="1600" dirty="0" smtClean="0"/>
              <a:t>)</a:t>
            </a:r>
            <a:endParaRPr lang="es-CO" sz="1600" dirty="0"/>
          </a:p>
        </p:txBody>
      </p:sp>
    </p:spTree>
    <p:extLst>
      <p:ext uri="{BB962C8B-B14F-4D97-AF65-F5344CB8AC3E}">
        <p14:creationId xmlns:p14="http://schemas.microsoft.com/office/powerpoint/2010/main" val="3425323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24</a:t>
            </a:fld>
            <a:endParaRPr lang="es-CO" dirty="0"/>
          </a:p>
        </p:txBody>
      </p:sp>
      <p:sp>
        <p:nvSpPr>
          <p:cNvPr id="6" name="CuadroTexto 5"/>
          <p:cNvSpPr txBox="1"/>
          <p:nvPr/>
        </p:nvSpPr>
        <p:spPr>
          <a:xfrm>
            <a:off x="1187624" y="404664"/>
            <a:ext cx="6192688" cy="523220"/>
          </a:xfrm>
          <a:prstGeom prst="rect">
            <a:avLst/>
          </a:prstGeom>
          <a:noFill/>
        </p:spPr>
        <p:txBody>
          <a:bodyPr wrap="square" rtlCol="0">
            <a:spAutoFit/>
          </a:bodyPr>
          <a:lstStyle/>
          <a:p>
            <a:pPr algn="ctr"/>
            <a:r>
              <a:rPr lang="es-CO" sz="2800" b="1" dirty="0" smtClean="0">
                <a:latin typeface="Arial" panose="020B0604020202020204" pitchFamily="34" charset="0"/>
              </a:rPr>
              <a:t>Colombia</a:t>
            </a:r>
            <a:r>
              <a:rPr lang="es-CO" dirty="0" smtClean="0"/>
              <a:t> </a:t>
            </a:r>
            <a:endParaRPr lang="es-CO" dirty="0"/>
          </a:p>
        </p:txBody>
      </p:sp>
      <p:pic>
        <p:nvPicPr>
          <p:cNvPr id="7" name="Imagen 6"/>
          <p:cNvPicPr/>
          <p:nvPr/>
        </p:nvPicPr>
        <p:blipFill rotWithShape="1">
          <a:blip r:embed="rId2">
            <a:extLst>
              <a:ext uri="{28A0092B-C50C-407E-A947-70E740481C1C}">
                <a14:useLocalDpi xmlns:a14="http://schemas.microsoft.com/office/drawing/2010/main" val="0"/>
              </a:ext>
            </a:extLst>
          </a:blip>
          <a:srcRect t="9081"/>
          <a:stretch/>
        </p:blipFill>
        <p:spPr bwMode="auto">
          <a:xfrm>
            <a:off x="323528" y="1484784"/>
            <a:ext cx="8712968" cy="4211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284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6633"/>
            <a:ext cx="7886700" cy="504055"/>
          </a:xfrm>
        </p:spPr>
        <p:txBody>
          <a:bodyPr>
            <a:noAutofit/>
          </a:bodyPr>
          <a:lstStyle/>
          <a:p>
            <a:r>
              <a:rPr lang="es-CO" sz="2800" b="1" dirty="0" smtClean="0">
                <a:solidFill>
                  <a:schemeClr val="bg2">
                    <a:lumMod val="10000"/>
                  </a:schemeClr>
                </a:solidFill>
                <a:latin typeface="Arial" panose="020B0604020202020204" pitchFamily="34" charset="0"/>
                <a:cs typeface="Arial" panose="020B0604020202020204" pitchFamily="34" charset="0"/>
              </a:rPr>
              <a:t>España </a:t>
            </a:r>
            <a:endParaRPr lang="es-CO" sz="2800" b="1" dirty="0">
              <a:solidFill>
                <a:schemeClr val="bg2">
                  <a:lumMod val="10000"/>
                </a:schemeClr>
              </a:solidFill>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25</a:t>
            </a:fld>
            <a:endParaRPr lang="es-CO"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815320910"/>
              </p:ext>
            </p:extLst>
          </p:nvPr>
        </p:nvGraphicFramePr>
        <p:xfrm>
          <a:off x="628650" y="764704"/>
          <a:ext cx="7886700" cy="5412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491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6898" y="1628718"/>
            <a:ext cx="8665649" cy="3524217"/>
          </a:xfrm>
          <a:solidFill>
            <a:srgbClr val="92D050"/>
          </a:solidFill>
        </p:spPr>
        <p:txBody>
          <a:bodyPr>
            <a:normAutofit/>
          </a:bodyPr>
          <a:lstStyle/>
          <a:p>
            <a:pPr marL="0" indent="0" fontAlgn="base" hangingPunct="0">
              <a:buNone/>
            </a:pPr>
            <a:r>
              <a:rPr lang="es-CO" sz="3100" dirty="0" smtClean="0"/>
              <a:t>La </a:t>
            </a:r>
            <a:r>
              <a:rPr lang="es-CO" sz="3100" dirty="0"/>
              <a:t>tercera etapa </a:t>
            </a:r>
            <a:r>
              <a:rPr lang="es-CO" sz="3100" dirty="0" smtClean="0"/>
              <a:t>La </a:t>
            </a:r>
            <a:r>
              <a:rPr lang="es-CO" sz="3100" b="1" dirty="0" smtClean="0"/>
              <a:t>yuxtaposición</a:t>
            </a:r>
            <a:r>
              <a:rPr lang="es-CO" sz="3100" dirty="0" smtClean="0"/>
              <a:t>.</a:t>
            </a:r>
          </a:p>
          <a:p>
            <a:pPr marL="0" indent="0" fontAlgn="base" hangingPunct="0">
              <a:buNone/>
            </a:pPr>
            <a:r>
              <a:rPr lang="es-CO" sz="3100" dirty="0" smtClean="0"/>
              <a:t>Se </a:t>
            </a:r>
            <a:r>
              <a:rPr lang="es-CO" sz="3100" dirty="0"/>
              <a:t>procede a la comparación, </a:t>
            </a:r>
            <a:r>
              <a:rPr lang="es-ES" sz="3100" dirty="0" smtClean="0"/>
              <a:t>describir las </a:t>
            </a:r>
            <a:r>
              <a:rPr lang="es-CO" sz="3100" dirty="0"/>
              <a:t>diferencias y semejanzas que hay entre las </a:t>
            </a:r>
            <a:r>
              <a:rPr lang="es-ES" sz="3100" dirty="0"/>
              <a:t>prácticas pedagógicas de Colombia con el contexto internacional: Argentina, Brasil, Chile, España, México y Venezuela en educación de la primera infancia. </a:t>
            </a:r>
            <a:endParaRPr lang="es-CO" sz="3100"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26</a:t>
            </a:fld>
            <a:endParaRPr lang="es-CO" dirty="0"/>
          </a:p>
        </p:txBody>
      </p:sp>
      <p:sp>
        <p:nvSpPr>
          <p:cNvPr id="8" name="Título 1"/>
          <p:cNvSpPr>
            <a:spLocks noGrp="1"/>
          </p:cNvSpPr>
          <p:nvPr>
            <p:ph type="title"/>
          </p:nvPr>
        </p:nvSpPr>
        <p:spPr>
          <a:xfrm>
            <a:off x="628650" y="116633"/>
            <a:ext cx="4519414" cy="721833"/>
          </a:xfrm>
        </p:spPr>
        <p:txBody>
          <a:bodyPr/>
          <a:lstStyle/>
          <a:p>
            <a:r>
              <a:rPr lang="es-CO" dirty="0"/>
              <a:t>DISEÑO METODOLÓGICO</a:t>
            </a:r>
          </a:p>
        </p:txBody>
      </p:sp>
      <p:sp>
        <p:nvSpPr>
          <p:cNvPr id="6" name="CuadroTexto 5"/>
          <p:cNvSpPr txBox="1"/>
          <p:nvPr/>
        </p:nvSpPr>
        <p:spPr>
          <a:xfrm>
            <a:off x="226898" y="695117"/>
            <a:ext cx="5502468" cy="523220"/>
          </a:xfrm>
          <a:prstGeom prst="rect">
            <a:avLst/>
          </a:prstGeom>
          <a:solidFill>
            <a:schemeClr val="accent2"/>
          </a:solidFill>
        </p:spPr>
        <p:txBody>
          <a:bodyPr wrap="none" rtlCol="0">
            <a:spAutoFit/>
          </a:bodyPr>
          <a:lstStyle/>
          <a:p>
            <a:r>
              <a:rPr lang="es-CO" sz="2800" b="1" dirty="0" smtClean="0"/>
              <a:t>Procedimiento   de La  Investigación</a:t>
            </a:r>
            <a:endParaRPr lang="es-VE" sz="2800" dirty="0"/>
          </a:p>
        </p:txBody>
      </p:sp>
      <p:sp>
        <p:nvSpPr>
          <p:cNvPr id="7" name="Marcador de contenido 2"/>
          <p:cNvSpPr txBox="1">
            <a:spLocks/>
          </p:cNvSpPr>
          <p:nvPr/>
        </p:nvSpPr>
        <p:spPr>
          <a:xfrm>
            <a:off x="5729366" y="306023"/>
            <a:ext cx="2925007" cy="411763"/>
          </a:xfrm>
          <a:prstGeom prst="rect">
            <a:avLst/>
          </a:prstGeom>
          <a:solidFill>
            <a:srgbClr val="92D05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hangingPunct="0">
              <a:spcAft>
                <a:spcPts val="0"/>
              </a:spcAft>
              <a:buFont typeface="Arial" panose="020B0604020202020204" pitchFamily="34" charset="0"/>
              <a:buNone/>
            </a:pPr>
            <a:r>
              <a:rPr lang="es-CO" sz="2000" b="1" smtClean="0"/>
              <a:t>Método Comparativo </a:t>
            </a:r>
            <a:endParaRPr lang="es-CO" sz="2000" dirty="0"/>
          </a:p>
        </p:txBody>
      </p:sp>
      <p:sp>
        <p:nvSpPr>
          <p:cNvPr id="9" name="CuadroTexto 8"/>
          <p:cNvSpPr txBox="1"/>
          <p:nvPr/>
        </p:nvSpPr>
        <p:spPr>
          <a:xfrm>
            <a:off x="2245232" y="5974615"/>
            <a:ext cx="6103915" cy="338554"/>
          </a:xfrm>
          <a:prstGeom prst="rect">
            <a:avLst/>
          </a:prstGeom>
          <a:noFill/>
        </p:spPr>
        <p:txBody>
          <a:bodyPr wrap="none" rtlCol="0">
            <a:spAutoFit/>
          </a:bodyPr>
          <a:lstStyle/>
          <a:p>
            <a:r>
              <a:rPr lang="es-ES" sz="1600" dirty="0"/>
              <a:t>Juan   José   Fuentes   – Romero y </a:t>
            </a:r>
            <a:r>
              <a:rPr lang="es-CO" sz="1600" dirty="0"/>
              <a:t>Vanesa   Rodríguez  Fernández (2009</a:t>
            </a:r>
            <a:r>
              <a:rPr lang="es-CO" sz="1600" dirty="0" smtClean="0"/>
              <a:t>)</a:t>
            </a:r>
            <a:endParaRPr lang="es-CO" sz="1600" dirty="0"/>
          </a:p>
        </p:txBody>
      </p:sp>
    </p:spTree>
    <p:extLst>
      <p:ext uri="{BB962C8B-B14F-4D97-AF65-F5344CB8AC3E}">
        <p14:creationId xmlns:p14="http://schemas.microsoft.com/office/powerpoint/2010/main" val="1173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6633"/>
            <a:ext cx="8263830" cy="983443"/>
          </a:xfrm>
        </p:spPr>
        <p:txBody>
          <a:bodyPr>
            <a:normAutofit fontScale="90000"/>
          </a:bodyPr>
          <a:lstStyle/>
          <a:p>
            <a:pPr algn="r"/>
            <a:r>
              <a:rPr lang="es-CO" sz="2700" dirty="0" smtClean="0"/>
              <a:t>REFERENTES TEÓRICOS</a:t>
            </a:r>
            <a:br>
              <a:rPr lang="es-CO" sz="2700" dirty="0" smtClean="0"/>
            </a:br>
            <a:r>
              <a:rPr lang="es-ES" b="1" dirty="0"/>
              <a:t>1.Marco </a:t>
            </a:r>
            <a:r>
              <a:rPr lang="es-ES" b="1" dirty="0" smtClean="0"/>
              <a:t>Legal</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27</a:t>
            </a:fld>
            <a:endParaRPr lang="es-CO" dirty="0"/>
          </a:p>
        </p:txBody>
      </p:sp>
      <p:sp>
        <p:nvSpPr>
          <p:cNvPr id="6" name="Rectángulo 5"/>
          <p:cNvSpPr/>
          <p:nvPr/>
        </p:nvSpPr>
        <p:spPr>
          <a:xfrm>
            <a:off x="323528" y="5957337"/>
            <a:ext cx="5455340" cy="369332"/>
          </a:xfrm>
          <a:prstGeom prst="rect">
            <a:avLst/>
          </a:prstGeom>
        </p:spPr>
        <p:txBody>
          <a:bodyPr wrap="none">
            <a:spAutoFit/>
          </a:bodyPr>
          <a:lstStyle/>
          <a:p>
            <a:r>
              <a:rPr lang="es-CO" dirty="0" smtClean="0">
                <a:latin typeface="Arial" panose="020B0604020202020204" pitchFamily="34" charset="0"/>
                <a:ea typeface="Calibri" panose="020F0502020204030204" pitchFamily="34" charset="0"/>
              </a:rPr>
              <a:t>Fuente: Organización de Estados Iberoamericanos.</a:t>
            </a:r>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2620688097"/>
              </p:ext>
            </p:extLst>
          </p:nvPr>
        </p:nvGraphicFramePr>
        <p:xfrm>
          <a:off x="30802" y="1390147"/>
          <a:ext cx="9108505" cy="4091560"/>
        </p:xfrm>
        <a:graphic>
          <a:graphicData uri="http://schemas.openxmlformats.org/drawingml/2006/table">
            <a:tbl>
              <a:tblPr firstRow="1" firstCol="1" bandRow="1">
                <a:tableStyleId>{21E4AEA4-8DFA-4A89-87EB-49C32662AFE0}</a:tableStyleId>
              </a:tblPr>
              <a:tblGrid>
                <a:gridCol w="1270802">
                  <a:extLst>
                    <a:ext uri="{9D8B030D-6E8A-4147-A177-3AD203B41FA5}">
                      <a16:colId xmlns:a16="http://schemas.microsoft.com/office/drawing/2014/main" val="20000"/>
                    </a:ext>
                  </a:extLst>
                </a:gridCol>
                <a:gridCol w="1270802">
                  <a:extLst>
                    <a:ext uri="{9D8B030D-6E8A-4147-A177-3AD203B41FA5}">
                      <a16:colId xmlns:a16="http://schemas.microsoft.com/office/drawing/2014/main" val="20001"/>
                    </a:ext>
                  </a:extLst>
                </a:gridCol>
                <a:gridCol w="1270802">
                  <a:extLst>
                    <a:ext uri="{9D8B030D-6E8A-4147-A177-3AD203B41FA5}">
                      <a16:colId xmlns:a16="http://schemas.microsoft.com/office/drawing/2014/main" val="20002"/>
                    </a:ext>
                  </a:extLst>
                </a:gridCol>
                <a:gridCol w="1267063">
                  <a:extLst>
                    <a:ext uri="{9D8B030D-6E8A-4147-A177-3AD203B41FA5}">
                      <a16:colId xmlns:a16="http://schemas.microsoft.com/office/drawing/2014/main" val="20003"/>
                    </a:ext>
                  </a:extLst>
                </a:gridCol>
                <a:gridCol w="1270802">
                  <a:extLst>
                    <a:ext uri="{9D8B030D-6E8A-4147-A177-3AD203B41FA5}">
                      <a16:colId xmlns:a16="http://schemas.microsoft.com/office/drawing/2014/main" val="20004"/>
                    </a:ext>
                  </a:extLst>
                </a:gridCol>
                <a:gridCol w="1270802">
                  <a:extLst>
                    <a:ext uri="{9D8B030D-6E8A-4147-A177-3AD203B41FA5}">
                      <a16:colId xmlns:a16="http://schemas.microsoft.com/office/drawing/2014/main" val="20005"/>
                    </a:ext>
                  </a:extLst>
                </a:gridCol>
                <a:gridCol w="1487432">
                  <a:extLst>
                    <a:ext uri="{9D8B030D-6E8A-4147-A177-3AD203B41FA5}">
                      <a16:colId xmlns:a16="http://schemas.microsoft.com/office/drawing/2014/main" val="20006"/>
                    </a:ext>
                  </a:extLst>
                </a:gridCol>
              </a:tblGrid>
              <a:tr h="249741">
                <a:tc>
                  <a:txBody>
                    <a:bodyPr/>
                    <a:lstStyle/>
                    <a:p>
                      <a:pPr>
                        <a:lnSpc>
                          <a:spcPct val="150000"/>
                        </a:lnSpc>
                        <a:spcAft>
                          <a:spcPts val="0"/>
                        </a:spcAft>
                      </a:pPr>
                      <a:r>
                        <a:rPr lang="es-ES" sz="1400" dirty="0">
                          <a:effectLst/>
                        </a:rPr>
                        <a:t>Colombia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Argentina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Brasil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Chile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España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México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Venezuela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46639">
                <a:tc>
                  <a:txBody>
                    <a:bodyPr/>
                    <a:lstStyle/>
                    <a:p>
                      <a:pPr>
                        <a:lnSpc>
                          <a:spcPct val="150000"/>
                        </a:lnSpc>
                        <a:spcAft>
                          <a:spcPts val="0"/>
                        </a:spcAft>
                      </a:pPr>
                      <a:r>
                        <a:rPr lang="es-CO" sz="1400" dirty="0">
                          <a:effectLst/>
                        </a:rPr>
                        <a:t>Constitución Política de 1991.</a:t>
                      </a:r>
                    </a:p>
                    <a:p>
                      <a:pPr>
                        <a:lnSpc>
                          <a:spcPct val="150000"/>
                        </a:lnSpc>
                        <a:spcAft>
                          <a:spcPts val="0"/>
                        </a:spcAft>
                      </a:pPr>
                      <a:r>
                        <a:rPr lang="es-CO" sz="1400" dirty="0">
                          <a:effectLst/>
                        </a:rPr>
                        <a:t> </a:t>
                      </a:r>
                    </a:p>
                    <a:p>
                      <a:pPr>
                        <a:lnSpc>
                          <a:spcPct val="150000"/>
                        </a:lnSpc>
                        <a:spcAft>
                          <a:spcPts val="0"/>
                        </a:spcAft>
                      </a:pPr>
                      <a:r>
                        <a:rPr lang="es-CO" sz="1400" dirty="0">
                          <a:effectLst/>
                        </a:rPr>
                        <a:t>La Ley General de Educación (Ley 115 de 1994).</a:t>
                      </a:r>
                    </a:p>
                    <a:p>
                      <a:pPr>
                        <a:lnSpc>
                          <a:spcPct val="150000"/>
                        </a:lnSpc>
                        <a:spcAft>
                          <a:spcPts val="0"/>
                        </a:spcAft>
                      </a:pPr>
                      <a:r>
                        <a:rPr lang="es-ES" sz="1400" dirty="0">
                          <a:effectLst/>
                        </a:rPr>
                        <a:t>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CO" sz="1400" dirty="0">
                          <a:effectLst/>
                        </a:rPr>
                        <a:t>Ley Federal de Educación Nº 24.195/1993</a:t>
                      </a:r>
                    </a:p>
                    <a:p>
                      <a:pPr algn="just">
                        <a:lnSpc>
                          <a:spcPct val="150000"/>
                        </a:lnSpc>
                        <a:spcAft>
                          <a:spcPts val="0"/>
                        </a:spcAft>
                      </a:pPr>
                      <a:r>
                        <a:rPr lang="es-ES" sz="1400" dirty="0">
                          <a:effectLst/>
                        </a:rPr>
                        <a:t>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CO" sz="1400" dirty="0" smtClean="0">
                          <a:effectLst/>
                        </a:rPr>
                        <a:t>Constitución de la República Federativa de </a:t>
                      </a:r>
                      <a:r>
                        <a:rPr lang="es-CO" sz="1400" u="none" strike="noStrike" dirty="0" smtClean="0">
                          <a:effectLst/>
                        </a:rPr>
                        <a:t>1988</a:t>
                      </a:r>
                      <a:endParaRPr lang="es-CO" sz="1400" dirty="0" smtClean="0">
                        <a:effectLst/>
                      </a:endParaRPr>
                    </a:p>
                    <a:p>
                      <a:pPr>
                        <a:lnSpc>
                          <a:spcPct val="150000"/>
                        </a:lnSpc>
                        <a:spcAft>
                          <a:spcPts val="0"/>
                        </a:spcAft>
                      </a:pPr>
                      <a:r>
                        <a:rPr lang="es-CO" sz="1400" dirty="0" smtClean="0">
                          <a:effectLst/>
                        </a:rPr>
                        <a:t> </a:t>
                      </a:r>
                    </a:p>
                    <a:p>
                      <a:pPr>
                        <a:lnSpc>
                          <a:spcPct val="150000"/>
                        </a:lnSpc>
                        <a:spcAft>
                          <a:spcPts val="0"/>
                        </a:spcAft>
                      </a:pPr>
                      <a:r>
                        <a:rPr lang="es-CO" sz="1400" dirty="0" smtClean="0">
                          <a:effectLst/>
                        </a:rPr>
                        <a:t>Ley </a:t>
                      </a:r>
                      <a:r>
                        <a:rPr lang="es-CO" sz="1400" dirty="0">
                          <a:effectLst/>
                        </a:rPr>
                        <a:t>de Directrices Y Bases de la educación Nacional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CO" sz="1400" dirty="0">
                          <a:effectLst/>
                        </a:rPr>
                        <a:t>Ley Orgánica Constitucional de Educación de 1990.</a:t>
                      </a:r>
                    </a:p>
                    <a:p>
                      <a:pPr algn="ctr">
                        <a:lnSpc>
                          <a:spcPct val="150000"/>
                        </a:lnSpc>
                        <a:spcAft>
                          <a:spcPts val="0"/>
                        </a:spcAft>
                      </a:pPr>
                      <a:r>
                        <a:rPr lang="es-CO" sz="1400" dirty="0">
                          <a:effectLst/>
                        </a:rPr>
                        <a:t> </a:t>
                      </a:r>
                    </a:p>
                    <a:p>
                      <a:pPr algn="ctr">
                        <a:lnSpc>
                          <a:spcPct val="150000"/>
                        </a:lnSpc>
                        <a:spcAft>
                          <a:spcPts val="0"/>
                        </a:spcAft>
                      </a:pPr>
                      <a:r>
                        <a:rPr lang="es-CO" sz="1400" dirty="0">
                          <a:effectLst/>
                        </a:rPr>
                        <a:t> </a:t>
                      </a:r>
                    </a:p>
                    <a:p>
                      <a:pPr algn="ctr">
                        <a:lnSpc>
                          <a:spcPct val="150000"/>
                        </a:lnSpc>
                        <a:spcAft>
                          <a:spcPts val="0"/>
                        </a:spcAft>
                      </a:pPr>
                      <a:r>
                        <a:rPr lang="es-CO" sz="1400" dirty="0">
                          <a:effectLst/>
                        </a:rPr>
                        <a:t> </a:t>
                      </a:r>
                    </a:p>
                    <a:p>
                      <a:pPr algn="ctr">
                        <a:lnSpc>
                          <a:spcPct val="150000"/>
                        </a:lnSpc>
                        <a:spcAft>
                          <a:spcPts val="0"/>
                        </a:spcAft>
                      </a:pPr>
                      <a:r>
                        <a:rPr lang="es-CO" sz="1400" dirty="0">
                          <a:effectLst/>
                        </a:rPr>
                        <a:t> </a:t>
                      </a:r>
                    </a:p>
                    <a:p>
                      <a:pPr algn="ctr">
                        <a:lnSpc>
                          <a:spcPct val="150000"/>
                        </a:lnSpc>
                        <a:spcAft>
                          <a:spcPts val="0"/>
                        </a:spcAft>
                      </a:pPr>
                      <a:r>
                        <a:rPr lang="es-CO" sz="1400" dirty="0">
                          <a:effectLst/>
                        </a:rPr>
                        <a:t> </a:t>
                      </a:r>
                    </a:p>
                    <a:p>
                      <a:pPr algn="ctr">
                        <a:lnSpc>
                          <a:spcPct val="150000"/>
                        </a:lnSpc>
                        <a:spcAft>
                          <a:spcPts val="0"/>
                        </a:spcAft>
                      </a:pPr>
                      <a:r>
                        <a:rPr lang="es-ES" sz="1400" dirty="0">
                          <a:effectLst/>
                        </a:rPr>
                        <a:t>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525" algn="just">
                        <a:lnSpc>
                          <a:spcPct val="150000"/>
                        </a:lnSpc>
                        <a:spcAft>
                          <a:spcPts val="0"/>
                        </a:spcAft>
                      </a:pPr>
                      <a:r>
                        <a:rPr lang="es-CO" sz="1400" dirty="0">
                          <a:effectLst/>
                        </a:rPr>
                        <a:t>Constitución Nacional.</a:t>
                      </a:r>
                    </a:p>
                    <a:p>
                      <a:pPr marL="9525" algn="just">
                        <a:lnSpc>
                          <a:spcPct val="150000"/>
                        </a:lnSpc>
                        <a:spcAft>
                          <a:spcPts val="0"/>
                        </a:spcAft>
                      </a:pPr>
                      <a:r>
                        <a:rPr lang="es-CO" sz="1400" dirty="0">
                          <a:effectLst/>
                        </a:rPr>
                        <a:t> </a:t>
                      </a:r>
                    </a:p>
                    <a:p>
                      <a:pPr marL="9525" indent="-40005">
                        <a:lnSpc>
                          <a:spcPct val="150000"/>
                        </a:lnSpc>
                        <a:spcAft>
                          <a:spcPts val="0"/>
                        </a:spcAft>
                      </a:pPr>
                      <a:r>
                        <a:rPr lang="es-CO" sz="1400" dirty="0">
                          <a:effectLst/>
                        </a:rPr>
                        <a:t>Ley Orgánica de Ordenación General del Sistema Educativo -LOGSE- (Ley 1/1990).</a:t>
                      </a:r>
                    </a:p>
                    <a:p>
                      <a:pPr marL="9525" indent="-40005">
                        <a:lnSpc>
                          <a:spcPct val="150000"/>
                        </a:lnSpc>
                        <a:spcAft>
                          <a:spcPts val="0"/>
                        </a:spcAft>
                      </a:pPr>
                      <a:r>
                        <a:rPr lang="es-CO" sz="1400" dirty="0">
                          <a:effectLst/>
                        </a:rPr>
                        <a:t>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CO" sz="1400" dirty="0">
                          <a:effectLst/>
                        </a:rPr>
                        <a:t>Constitución Política de los Estados Unidos Mexicanos. </a:t>
                      </a:r>
                    </a:p>
                    <a:p>
                      <a:pPr>
                        <a:lnSpc>
                          <a:spcPct val="150000"/>
                        </a:lnSpc>
                        <a:spcAft>
                          <a:spcPts val="0"/>
                        </a:spcAft>
                      </a:pPr>
                      <a:r>
                        <a:rPr lang="es-CO" sz="1400" dirty="0">
                          <a:effectLst/>
                        </a:rPr>
                        <a:t>• Ley General de Educación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CO" sz="1400" dirty="0">
                          <a:effectLst/>
                        </a:rPr>
                        <a:t>Constitución de la República Bolivariana de Venezuela 1999 </a:t>
                      </a:r>
                    </a:p>
                    <a:p>
                      <a:pPr>
                        <a:lnSpc>
                          <a:spcPct val="150000"/>
                        </a:lnSpc>
                        <a:spcAft>
                          <a:spcPts val="0"/>
                        </a:spcAft>
                      </a:pPr>
                      <a:r>
                        <a:rPr lang="es-CO" sz="1400" dirty="0">
                          <a:effectLst/>
                        </a:rPr>
                        <a:t> </a:t>
                      </a:r>
                    </a:p>
                    <a:p>
                      <a:pPr>
                        <a:lnSpc>
                          <a:spcPct val="150000"/>
                        </a:lnSpc>
                        <a:spcAft>
                          <a:spcPts val="0"/>
                        </a:spcAft>
                      </a:pPr>
                      <a:r>
                        <a:rPr lang="es-CO" sz="1400" dirty="0">
                          <a:effectLst/>
                        </a:rPr>
                        <a:t>Orgánica de Educación (del 9 de julio de 1980).</a:t>
                      </a:r>
                    </a:p>
                    <a:p>
                      <a:pPr>
                        <a:lnSpc>
                          <a:spcPct val="150000"/>
                        </a:lnSpc>
                        <a:spcAft>
                          <a:spcPts val="0"/>
                        </a:spcAft>
                      </a:pPr>
                      <a:r>
                        <a:rPr lang="es-CO" sz="1400" dirty="0">
                          <a:effectLst/>
                        </a:rPr>
                        <a:t> </a:t>
                      </a:r>
                    </a:p>
                    <a:p>
                      <a:pPr>
                        <a:lnSpc>
                          <a:spcPct val="150000"/>
                        </a:lnSpc>
                        <a:spcAft>
                          <a:spcPts val="0"/>
                        </a:spcAft>
                      </a:pPr>
                      <a:r>
                        <a:rPr lang="es-ES" sz="1400" dirty="0">
                          <a:effectLst/>
                        </a:rPr>
                        <a:t> </a:t>
                      </a:r>
                      <a:endParaRPr lang="es-CO"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2085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49" y="254214"/>
            <a:ext cx="7886700" cy="983443"/>
          </a:xfrm>
        </p:spPr>
        <p:txBody>
          <a:bodyPr>
            <a:normAutofit fontScale="90000"/>
          </a:bodyPr>
          <a:lstStyle/>
          <a:p>
            <a:pPr algn="r"/>
            <a:r>
              <a:rPr lang="es-CO" dirty="0" smtClean="0"/>
              <a:t> </a:t>
            </a:r>
            <a:r>
              <a:rPr lang="es-CO" sz="2700" dirty="0" smtClean="0"/>
              <a:t>referentes TEÓRICOS</a:t>
            </a:r>
            <a:br>
              <a:rPr lang="es-CO" sz="2700" dirty="0" smtClean="0"/>
            </a:br>
            <a:r>
              <a:rPr lang="es-ES" sz="3100" b="1" dirty="0" smtClean="0"/>
              <a:t>2. </a:t>
            </a:r>
            <a:r>
              <a:rPr lang="es-ES" b="1" dirty="0" smtClean="0"/>
              <a:t>Objetivos </a:t>
            </a:r>
            <a:r>
              <a:rPr lang="es-ES" b="1" dirty="0"/>
              <a:t>de la formación infantil </a:t>
            </a:r>
            <a:r>
              <a:rPr lang="es-CO" dirty="0"/>
              <a:t/>
            </a:r>
            <a:br>
              <a:rPr lang="es-CO" dirty="0"/>
            </a:b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28</a:t>
            </a:fld>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4088439626"/>
              </p:ext>
            </p:extLst>
          </p:nvPr>
        </p:nvGraphicFramePr>
        <p:xfrm>
          <a:off x="-2" y="1340768"/>
          <a:ext cx="9144004" cy="4648799"/>
        </p:xfrm>
        <a:graphic>
          <a:graphicData uri="http://schemas.openxmlformats.org/drawingml/2006/table">
            <a:tbl>
              <a:tblPr firstRow="1" firstCol="1" bandRow="1">
                <a:tableStyleId>{21E4AEA4-8DFA-4A89-87EB-49C32662AFE0}</a:tableStyleId>
              </a:tblPr>
              <a:tblGrid>
                <a:gridCol w="2286001">
                  <a:extLst>
                    <a:ext uri="{9D8B030D-6E8A-4147-A177-3AD203B41FA5}">
                      <a16:colId xmlns:a16="http://schemas.microsoft.com/office/drawing/2014/main" val="20000"/>
                    </a:ext>
                  </a:extLst>
                </a:gridCol>
                <a:gridCol w="2286001">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gridCol w="2286001">
                  <a:extLst>
                    <a:ext uri="{9D8B030D-6E8A-4147-A177-3AD203B41FA5}">
                      <a16:colId xmlns:a16="http://schemas.microsoft.com/office/drawing/2014/main" val="20003"/>
                    </a:ext>
                  </a:extLst>
                </a:gridCol>
              </a:tblGrid>
              <a:tr h="350588">
                <a:tc>
                  <a:txBody>
                    <a:bodyPr/>
                    <a:lstStyle/>
                    <a:p>
                      <a:pPr>
                        <a:lnSpc>
                          <a:spcPct val="107000"/>
                        </a:lnSpc>
                        <a:spcAft>
                          <a:spcPts val="0"/>
                        </a:spcAft>
                      </a:pPr>
                      <a:r>
                        <a:rPr lang="es-ES" sz="1600" dirty="0" smtClean="0">
                          <a:effectLst/>
                        </a:rPr>
                        <a:t>Colombia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ES" sz="1600" dirty="0">
                          <a:effectLst/>
                        </a:rPr>
                        <a:t>Argentina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ES" sz="1600" dirty="0">
                          <a:effectLst/>
                        </a:rPr>
                        <a:t>Brasil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ES" sz="1600" dirty="0">
                          <a:effectLst/>
                        </a:rPr>
                        <a:t>Chile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extLst>
                  <a:ext uri="{0D108BD9-81ED-4DB2-BD59-A6C34878D82A}">
                    <a16:rowId xmlns:a16="http://schemas.microsoft.com/office/drawing/2014/main" val="10000"/>
                  </a:ext>
                </a:extLst>
              </a:tr>
              <a:tr h="4298211">
                <a:tc>
                  <a:txBody>
                    <a:bodyPr/>
                    <a:lstStyle/>
                    <a:p>
                      <a:pPr>
                        <a:lnSpc>
                          <a:spcPct val="107000"/>
                        </a:lnSpc>
                        <a:spcAft>
                          <a:spcPts val="0"/>
                        </a:spcAft>
                      </a:pPr>
                      <a:r>
                        <a:rPr lang="es-CO" sz="1400" dirty="0" smtClean="0">
                          <a:effectLst/>
                        </a:rPr>
                        <a:t>La educación preescolar busca el desarrollo integral de los niños menores de 6 años, en</a:t>
                      </a:r>
                    </a:p>
                    <a:p>
                      <a:pPr>
                        <a:lnSpc>
                          <a:spcPct val="107000"/>
                        </a:lnSpc>
                        <a:spcAft>
                          <a:spcPts val="0"/>
                        </a:spcAft>
                      </a:pPr>
                      <a:r>
                        <a:rPr lang="es-CO" sz="1400" dirty="0" smtClean="0">
                          <a:effectLst/>
                        </a:rPr>
                        <a:t>sus aspectos biológico, cognitivo, psicomotriz, </a:t>
                      </a:r>
                      <a:r>
                        <a:rPr lang="es-CO" sz="1400" dirty="0" err="1" smtClean="0">
                          <a:effectLst/>
                        </a:rPr>
                        <a:t>socioafectivo</a:t>
                      </a:r>
                      <a:r>
                        <a:rPr lang="es-CO" sz="1400" dirty="0" smtClean="0">
                          <a:effectLst/>
                        </a:rPr>
                        <a:t>, espiritual y en particular, del</a:t>
                      </a:r>
                    </a:p>
                    <a:p>
                      <a:pPr>
                        <a:lnSpc>
                          <a:spcPct val="107000"/>
                        </a:lnSpc>
                        <a:spcAft>
                          <a:spcPts val="0"/>
                        </a:spcAft>
                      </a:pPr>
                      <a:r>
                        <a:rPr lang="es-CO" sz="1400" dirty="0" smtClean="0">
                          <a:effectLst/>
                        </a:rPr>
                        <a:t>desarrollo de la comunicación, la autonomía y la creatividad.</a:t>
                      </a:r>
                    </a:p>
                    <a:p>
                      <a:pPr>
                        <a:lnSpc>
                          <a:spcPct val="107000"/>
                        </a:lnSpc>
                        <a:spcAft>
                          <a:spcPts val="0"/>
                        </a:spcAft>
                      </a:pPr>
                      <a:r>
                        <a:rPr lang="es-ES" sz="1400" dirty="0" smtClean="0">
                          <a:effectLst/>
                        </a:rPr>
                        <a:t> </a:t>
                      </a:r>
                      <a:endParaRPr lang="es-CO"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CO" sz="1400" dirty="0">
                          <a:effectLst/>
                        </a:rPr>
                        <a:t>· Incentivar el proceso de estructuración del pensamiento, imaginación creadora, formas de expresión personal y de comunicación. · Favorecer el proceso  sensomotriz, la manifestación lúdica y estética, la iniciación deportiva y artística.</a:t>
                      </a:r>
                    </a:p>
                    <a:p>
                      <a:pPr>
                        <a:lnSpc>
                          <a:spcPct val="107000"/>
                        </a:lnSpc>
                        <a:spcAft>
                          <a:spcPts val="0"/>
                        </a:spcAft>
                      </a:pPr>
                      <a:r>
                        <a:rPr lang="es-CO" sz="1400" dirty="0">
                          <a:effectLst/>
                        </a:rPr>
                        <a:t>Estimular hábitos de integración social, el crecimiento </a:t>
                      </a:r>
                      <a:r>
                        <a:rPr lang="es-CO" sz="1400" dirty="0" err="1">
                          <a:effectLst/>
                        </a:rPr>
                        <a:t>socioafectivo</a:t>
                      </a:r>
                      <a:r>
                        <a:rPr lang="es-CO" sz="1400" dirty="0">
                          <a:effectLst/>
                        </a:rPr>
                        <a:t>.</a:t>
                      </a:r>
                    </a:p>
                    <a:p>
                      <a:pPr>
                        <a:lnSpc>
                          <a:spcPct val="107000"/>
                        </a:lnSpc>
                        <a:spcAft>
                          <a:spcPts val="0"/>
                        </a:spcAft>
                      </a:pPr>
                      <a:r>
                        <a:rPr lang="es-CO" sz="1400" dirty="0">
                          <a:effectLst/>
                        </a:rPr>
                        <a:t>· Fortalecer la vinculación entre la institución educativa y la familia.                                                                      </a:t>
                      </a:r>
                    </a:p>
                    <a:p>
                      <a:pPr>
                        <a:lnSpc>
                          <a:spcPct val="107000"/>
                        </a:lnSpc>
                        <a:spcAft>
                          <a:spcPts val="0"/>
                        </a:spcAft>
                      </a:pPr>
                      <a:r>
                        <a:rPr lang="es-ES" sz="1400" dirty="0">
                          <a:effectLst/>
                        </a:rPr>
                        <a:t> </a:t>
                      </a:r>
                      <a:endParaRPr lang="es-CO"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CO" sz="1400" dirty="0">
                          <a:effectLst/>
                        </a:rPr>
                        <a:t>Desarrollar una imagen positiva de sí mismos.</a:t>
                      </a:r>
                    </a:p>
                    <a:p>
                      <a:pPr>
                        <a:lnSpc>
                          <a:spcPct val="107000"/>
                        </a:lnSpc>
                        <a:spcAft>
                          <a:spcPts val="0"/>
                        </a:spcAft>
                      </a:pPr>
                      <a:r>
                        <a:rPr lang="es-CO" sz="1400" dirty="0">
                          <a:effectLst/>
                        </a:rPr>
                        <a:t>Descubrir y conocer progresivamente su propio cuerpo, sus potencialidades y sus límites, desarrollando y valorizando hábitos de cuidado con la propia salud y bienestar.</a:t>
                      </a:r>
                    </a:p>
                    <a:p>
                      <a:pPr>
                        <a:lnSpc>
                          <a:spcPct val="107000"/>
                        </a:lnSpc>
                        <a:spcAft>
                          <a:spcPts val="0"/>
                        </a:spcAft>
                      </a:pPr>
                      <a:r>
                        <a:rPr lang="es-CO" sz="1400" dirty="0">
                          <a:effectLst/>
                        </a:rPr>
                        <a:t>Establecer vínculos afectivos y de intercambio con adultos y niños, fortaleciendo su autoestima y comunicación e interacción social.</a:t>
                      </a:r>
                    </a:p>
                    <a:p>
                      <a:pPr>
                        <a:lnSpc>
                          <a:spcPct val="107000"/>
                        </a:lnSpc>
                        <a:spcAft>
                          <a:spcPts val="0"/>
                        </a:spcAft>
                      </a:pPr>
                      <a:r>
                        <a:rPr lang="es-ES" sz="1400" dirty="0">
                          <a:effectLst/>
                        </a:rPr>
                        <a:t> </a:t>
                      </a:r>
                      <a:endParaRPr lang="es-CO"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CO" sz="1400" dirty="0">
                          <a:effectLst/>
                        </a:rPr>
                        <a:t>La educación preescolar tiene como objetivo fundamental el desarrollo integral de la personalidad del niño y su adaptación inteligente al medio social y natural. En función de este objetivo se propone establecer un vínculo con los padres y la comunidad, con el fin de orientarlos y apoyarlos en su misión educativa. </a:t>
                      </a:r>
                    </a:p>
                    <a:p>
                      <a:pPr>
                        <a:lnSpc>
                          <a:spcPct val="107000"/>
                        </a:lnSpc>
                        <a:spcAft>
                          <a:spcPts val="0"/>
                        </a:spcAft>
                      </a:pPr>
                      <a:r>
                        <a:rPr lang="es-ES" sz="1400" dirty="0">
                          <a:effectLst/>
                        </a:rPr>
                        <a:t> </a:t>
                      </a:r>
                      <a:endParaRPr lang="es-CO"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extLst>
                  <a:ext uri="{0D108BD9-81ED-4DB2-BD59-A6C34878D82A}">
                    <a16:rowId xmlns:a16="http://schemas.microsoft.com/office/drawing/2014/main" val="10001"/>
                  </a:ext>
                </a:extLst>
              </a:tr>
            </a:tbl>
          </a:graphicData>
        </a:graphic>
      </p:graphicFrame>
      <p:sp>
        <p:nvSpPr>
          <p:cNvPr id="6" name="Rectángulo 5"/>
          <p:cNvSpPr/>
          <p:nvPr/>
        </p:nvSpPr>
        <p:spPr>
          <a:xfrm>
            <a:off x="323528" y="5989567"/>
            <a:ext cx="5455340" cy="369332"/>
          </a:xfrm>
          <a:prstGeom prst="rect">
            <a:avLst/>
          </a:prstGeom>
        </p:spPr>
        <p:txBody>
          <a:bodyPr wrap="none">
            <a:spAutoFit/>
          </a:bodyPr>
          <a:lstStyle/>
          <a:p>
            <a:r>
              <a:rPr lang="es-CO" dirty="0" smtClean="0">
                <a:latin typeface="Arial" panose="020B0604020202020204" pitchFamily="34" charset="0"/>
                <a:ea typeface="Calibri" panose="020F0502020204030204" pitchFamily="34" charset="0"/>
              </a:rPr>
              <a:t>Fuente: Organización de Estados Iberoamericanos.</a:t>
            </a:r>
            <a:endParaRPr lang="es-CO" dirty="0"/>
          </a:p>
        </p:txBody>
      </p:sp>
      <p:sp>
        <p:nvSpPr>
          <p:cNvPr id="7" name="CuadroTexto 6"/>
          <p:cNvSpPr txBox="1"/>
          <p:nvPr/>
        </p:nvSpPr>
        <p:spPr>
          <a:xfrm>
            <a:off x="283069" y="868325"/>
            <a:ext cx="8577861" cy="369332"/>
          </a:xfrm>
          <a:prstGeom prst="rect">
            <a:avLst/>
          </a:prstGeom>
          <a:noFill/>
        </p:spPr>
        <p:txBody>
          <a:bodyPr wrap="none" rtlCol="0">
            <a:spAutoFit/>
          </a:bodyPr>
          <a:lstStyle/>
          <a:p>
            <a:r>
              <a:rPr lang="es-CO" dirty="0"/>
              <a:t>La educación infantil debe contribuir a desarrollar en los niños las siguientes capacidades</a:t>
            </a:r>
            <a:r>
              <a:rPr lang="es-CO" dirty="0" smtClean="0"/>
              <a:t>:</a:t>
            </a:r>
            <a:endParaRPr lang="es-CO" dirty="0"/>
          </a:p>
        </p:txBody>
      </p:sp>
    </p:spTree>
    <p:extLst>
      <p:ext uri="{BB962C8B-B14F-4D97-AF65-F5344CB8AC3E}">
        <p14:creationId xmlns:p14="http://schemas.microsoft.com/office/powerpoint/2010/main" val="336396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9821" y="357324"/>
            <a:ext cx="7886700" cy="623404"/>
          </a:xfrm>
        </p:spPr>
        <p:txBody>
          <a:bodyPr>
            <a:normAutofit fontScale="90000"/>
          </a:bodyPr>
          <a:lstStyle/>
          <a:p>
            <a:pPr algn="r"/>
            <a:r>
              <a:rPr lang="es-CO" sz="2700" dirty="0" smtClean="0"/>
              <a:t> </a:t>
            </a:r>
            <a:r>
              <a:rPr lang="es-CO" sz="2700" dirty="0" err="1" smtClean="0"/>
              <a:t>rEFERENTES</a:t>
            </a:r>
            <a:r>
              <a:rPr lang="es-CO" sz="2700" dirty="0" smtClean="0"/>
              <a:t> TEÓRICOS</a:t>
            </a:r>
            <a:r>
              <a:rPr lang="es-CO" dirty="0" smtClean="0"/>
              <a:t/>
            </a:r>
            <a:br>
              <a:rPr lang="es-CO" dirty="0" smtClean="0"/>
            </a:br>
            <a:r>
              <a:rPr lang="es-ES" b="1" dirty="0"/>
              <a:t>2. </a:t>
            </a:r>
            <a:r>
              <a:rPr lang="es-ES" b="1" dirty="0" smtClean="0"/>
              <a:t>Objetivos </a:t>
            </a:r>
            <a:r>
              <a:rPr lang="es-ES" b="1" dirty="0"/>
              <a:t>de la formación infantil </a:t>
            </a:r>
            <a:r>
              <a:rPr lang="es-CO" dirty="0"/>
              <a:t/>
            </a:r>
            <a:br>
              <a:rPr lang="es-CO" dirty="0"/>
            </a:b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29</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436764340"/>
              </p:ext>
            </p:extLst>
          </p:nvPr>
        </p:nvGraphicFramePr>
        <p:xfrm>
          <a:off x="139404" y="1019978"/>
          <a:ext cx="8956470" cy="5318559"/>
        </p:xfrm>
        <a:graphic>
          <a:graphicData uri="http://schemas.openxmlformats.org/drawingml/2006/table">
            <a:tbl>
              <a:tblPr firstRow="1" firstCol="1" bandRow="1">
                <a:tableStyleId>{21E4AEA4-8DFA-4A89-87EB-49C32662AFE0}</a:tableStyleId>
              </a:tblPr>
              <a:tblGrid>
                <a:gridCol w="2985490">
                  <a:extLst>
                    <a:ext uri="{9D8B030D-6E8A-4147-A177-3AD203B41FA5}">
                      <a16:colId xmlns:a16="http://schemas.microsoft.com/office/drawing/2014/main" val="20000"/>
                    </a:ext>
                  </a:extLst>
                </a:gridCol>
                <a:gridCol w="2985490">
                  <a:extLst>
                    <a:ext uri="{9D8B030D-6E8A-4147-A177-3AD203B41FA5}">
                      <a16:colId xmlns:a16="http://schemas.microsoft.com/office/drawing/2014/main" val="20001"/>
                    </a:ext>
                  </a:extLst>
                </a:gridCol>
                <a:gridCol w="2985490">
                  <a:extLst>
                    <a:ext uri="{9D8B030D-6E8A-4147-A177-3AD203B41FA5}">
                      <a16:colId xmlns:a16="http://schemas.microsoft.com/office/drawing/2014/main" val="20002"/>
                    </a:ext>
                  </a:extLst>
                </a:gridCol>
              </a:tblGrid>
              <a:tr h="343905">
                <a:tc>
                  <a:txBody>
                    <a:bodyPr/>
                    <a:lstStyle/>
                    <a:p>
                      <a:pPr>
                        <a:lnSpc>
                          <a:spcPct val="107000"/>
                        </a:lnSpc>
                        <a:spcAft>
                          <a:spcPts val="0"/>
                        </a:spcAft>
                      </a:pPr>
                      <a:r>
                        <a:rPr lang="es-ES" sz="1600" dirty="0">
                          <a:effectLst/>
                        </a:rPr>
                        <a:t>España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ES" sz="1600" dirty="0">
                          <a:effectLst/>
                        </a:rPr>
                        <a:t>México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ES" sz="1600" dirty="0">
                          <a:effectLst/>
                        </a:rPr>
                        <a:t>Venezuela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extLst>
                  <a:ext uri="{0D108BD9-81ED-4DB2-BD59-A6C34878D82A}">
                    <a16:rowId xmlns:a16="http://schemas.microsoft.com/office/drawing/2014/main" val="10000"/>
                  </a:ext>
                </a:extLst>
              </a:tr>
              <a:tr h="4884598">
                <a:tc>
                  <a:txBody>
                    <a:bodyPr/>
                    <a:lstStyle/>
                    <a:p>
                      <a:pPr>
                        <a:lnSpc>
                          <a:spcPct val="107000"/>
                        </a:lnSpc>
                        <a:spcAft>
                          <a:spcPts val="0"/>
                        </a:spcAft>
                      </a:pPr>
                      <a:r>
                        <a:rPr lang="es-ES" sz="1800" dirty="0">
                          <a:effectLst/>
                        </a:rPr>
                        <a:t> </a:t>
                      </a:r>
                      <a:r>
                        <a:rPr lang="es-CO" sz="1800" b="0" dirty="0">
                          <a:solidFill>
                            <a:schemeClr val="tx1"/>
                          </a:solidFill>
                          <a:effectLst/>
                        </a:rPr>
                        <a:t>Conocer su propio cuerpo y sus posibilidades de acción. </a:t>
                      </a:r>
                    </a:p>
                    <a:p>
                      <a:pPr>
                        <a:lnSpc>
                          <a:spcPct val="107000"/>
                        </a:lnSpc>
                        <a:spcAft>
                          <a:spcPts val="0"/>
                        </a:spcAft>
                      </a:pPr>
                      <a:r>
                        <a:rPr lang="es-CO" sz="1800" b="0" dirty="0">
                          <a:solidFill>
                            <a:schemeClr val="tx1"/>
                          </a:solidFill>
                          <a:effectLst/>
                        </a:rPr>
                        <a:t>Relacionarse con los demás a través de las distintas formas de expresión y de comunicación. </a:t>
                      </a:r>
                    </a:p>
                    <a:p>
                      <a:pPr>
                        <a:lnSpc>
                          <a:spcPct val="107000"/>
                        </a:lnSpc>
                        <a:spcAft>
                          <a:spcPts val="0"/>
                        </a:spcAft>
                      </a:pPr>
                      <a:r>
                        <a:rPr lang="es-CO" sz="1800" b="0" dirty="0">
                          <a:solidFill>
                            <a:schemeClr val="tx1"/>
                          </a:solidFill>
                          <a:effectLst/>
                        </a:rPr>
                        <a:t>Observar y explorar su entorno natural, familiar y social. </a:t>
                      </a:r>
                    </a:p>
                    <a:p>
                      <a:pPr marL="9525" indent="-40005">
                        <a:lnSpc>
                          <a:spcPct val="107000"/>
                        </a:lnSpc>
                        <a:spcAft>
                          <a:spcPts val="0"/>
                        </a:spcAft>
                      </a:pPr>
                      <a:r>
                        <a:rPr lang="es-CO" sz="1800" b="0" dirty="0">
                          <a:solidFill>
                            <a:schemeClr val="tx1"/>
                          </a:solidFill>
                          <a:effectLst/>
                        </a:rPr>
                        <a:t>Adquirir progresivamente una autonomía en sus actividades habituales. (Tomado de la OEI</a:t>
                      </a:r>
                      <a:endParaRPr lang="es-C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CO" sz="1800" dirty="0">
                          <a:effectLst/>
                        </a:rPr>
                        <a:t>Educación inicial </a:t>
                      </a:r>
                    </a:p>
                    <a:p>
                      <a:pPr>
                        <a:lnSpc>
                          <a:spcPct val="107000"/>
                        </a:lnSpc>
                        <a:spcAft>
                          <a:spcPts val="0"/>
                        </a:spcAft>
                      </a:pPr>
                      <a:r>
                        <a:rPr lang="es-CO" sz="1800" dirty="0">
                          <a:effectLst/>
                        </a:rPr>
                        <a:t>El objetivo de la educación inicial es contribuir a la formación armónica y al desarrollo equilibrado de los niños desde su nacimiento hasta los 4 años de edad.</a:t>
                      </a:r>
                    </a:p>
                    <a:p>
                      <a:pPr>
                        <a:lnSpc>
                          <a:spcPct val="107000"/>
                        </a:lnSpc>
                        <a:spcAft>
                          <a:spcPts val="0"/>
                        </a:spcAft>
                      </a:pPr>
                      <a:r>
                        <a:rPr lang="es-CO" sz="1800" dirty="0">
                          <a:effectLst/>
                        </a:rPr>
                        <a:t>Educación preescolar </a:t>
                      </a:r>
                    </a:p>
                    <a:p>
                      <a:pPr>
                        <a:lnSpc>
                          <a:spcPct val="107000"/>
                        </a:lnSpc>
                        <a:spcAft>
                          <a:spcPts val="0"/>
                        </a:spcAft>
                      </a:pPr>
                      <a:r>
                        <a:rPr lang="es-CO" sz="1800" dirty="0">
                          <a:effectLst/>
                        </a:rPr>
                        <a:t>La educación preescolar desempeña un papel fundamental en el desarrollo integral y equilibrado de las niñas y los niños.</a:t>
                      </a:r>
                    </a:p>
                    <a:p>
                      <a:pPr>
                        <a:lnSpc>
                          <a:spcPct val="107000"/>
                        </a:lnSpc>
                        <a:spcAft>
                          <a:spcPts val="0"/>
                        </a:spcAft>
                      </a:pPr>
                      <a:r>
                        <a:rPr lang="es-CO" sz="1800" dirty="0">
                          <a:effectLst/>
                        </a:rPr>
                        <a:t> </a:t>
                      </a:r>
                    </a:p>
                    <a:p>
                      <a:pPr>
                        <a:lnSpc>
                          <a:spcPct val="107000"/>
                        </a:lnSpc>
                        <a:spcAft>
                          <a:spcPts val="0"/>
                        </a:spcAft>
                      </a:pPr>
                      <a:r>
                        <a:rPr lang="es-CO" sz="1800" dirty="0">
                          <a:effectLst/>
                        </a:rPr>
                        <a:t> </a:t>
                      </a:r>
                    </a:p>
                    <a:p>
                      <a:pPr>
                        <a:lnSpc>
                          <a:spcPct val="107000"/>
                        </a:lnSpc>
                        <a:spcAft>
                          <a:spcPts val="0"/>
                        </a:spcAft>
                      </a:pPr>
                      <a:r>
                        <a:rPr lang="es-ES" sz="1800" dirty="0">
                          <a:effectLst/>
                        </a:rPr>
                        <a:t> </a:t>
                      </a:r>
                      <a:endParaRPr lang="es-CO"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tc>
                  <a:txBody>
                    <a:bodyPr/>
                    <a:lstStyle/>
                    <a:p>
                      <a:pPr>
                        <a:lnSpc>
                          <a:spcPct val="107000"/>
                        </a:lnSpc>
                        <a:spcAft>
                          <a:spcPts val="0"/>
                        </a:spcAft>
                      </a:pPr>
                      <a:r>
                        <a:rPr lang="es-CO" sz="1800" dirty="0">
                          <a:effectLst/>
                        </a:rPr>
                        <a:t>Contribuir al aprendizaje y al desarrollo integral</a:t>
                      </a:r>
                    </a:p>
                    <a:p>
                      <a:pPr>
                        <a:lnSpc>
                          <a:spcPct val="107000"/>
                        </a:lnSpc>
                        <a:spcAft>
                          <a:spcPts val="0"/>
                        </a:spcAft>
                      </a:pPr>
                      <a:r>
                        <a:rPr lang="es-CO" sz="1800" dirty="0">
                          <a:effectLst/>
                        </a:rPr>
                        <a:t>de niños y niñas, desde su gestación hasta los 6</a:t>
                      </a:r>
                    </a:p>
                    <a:p>
                      <a:pPr>
                        <a:lnSpc>
                          <a:spcPct val="107000"/>
                        </a:lnSpc>
                        <a:spcAft>
                          <a:spcPts val="0"/>
                        </a:spcAft>
                      </a:pPr>
                      <a:r>
                        <a:rPr lang="es-CO" sz="1800" dirty="0">
                          <a:effectLst/>
                        </a:rPr>
                        <a:t>años o su ingreso a la Educación Básica, como</a:t>
                      </a:r>
                    </a:p>
                    <a:p>
                      <a:pPr>
                        <a:lnSpc>
                          <a:spcPct val="107000"/>
                        </a:lnSpc>
                        <a:spcAft>
                          <a:spcPts val="0"/>
                        </a:spcAft>
                      </a:pPr>
                      <a:r>
                        <a:rPr lang="es-CO" sz="1800" dirty="0">
                          <a:effectLst/>
                        </a:rPr>
                        <a:t>sujetos de derechos y garantías, en función de</a:t>
                      </a:r>
                    </a:p>
                    <a:p>
                      <a:pPr>
                        <a:lnSpc>
                          <a:spcPct val="107000"/>
                        </a:lnSpc>
                        <a:spcAft>
                          <a:spcPts val="0"/>
                        </a:spcAft>
                      </a:pPr>
                      <a:r>
                        <a:rPr lang="es-CO" sz="1800" dirty="0">
                          <a:effectLst/>
                        </a:rPr>
                        <a:t>sus intereses, sus potencialidades y el contexto</a:t>
                      </a:r>
                    </a:p>
                    <a:p>
                      <a:pPr>
                        <a:lnSpc>
                          <a:spcPct val="107000"/>
                        </a:lnSpc>
                        <a:spcAft>
                          <a:spcPts val="0"/>
                        </a:spcAft>
                      </a:pPr>
                      <a:r>
                        <a:rPr lang="es-CO" sz="1800" dirty="0">
                          <a:effectLst/>
                        </a:rPr>
                        <a:t>social y cultural en el cual se desenvuelven</a:t>
                      </a:r>
                      <a:endParaRPr lang="es-CO"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2" marR="63112" marT="0" marB="0"/>
                </a:tc>
                <a:extLst>
                  <a:ext uri="{0D108BD9-81ED-4DB2-BD59-A6C34878D82A}">
                    <a16:rowId xmlns:a16="http://schemas.microsoft.com/office/drawing/2014/main" val="10001"/>
                  </a:ext>
                </a:extLst>
              </a:tr>
            </a:tbl>
          </a:graphicData>
        </a:graphic>
      </p:graphicFrame>
      <p:sp>
        <p:nvSpPr>
          <p:cNvPr id="7" name="CuadroTexto 6"/>
          <p:cNvSpPr txBox="1"/>
          <p:nvPr/>
        </p:nvSpPr>
        <p:spPr>
          <a:xfrm>
            <a:off x="251444" y="616645"/>
            <a:ext cx="8577861" cy="646331"/>
          </a:xfrm>
          <a:prstGeom prst="rect">
            <a:avLst/>
          </a:prstGeom>
          <a:noFill/>
        </p:spPr>
        <p:txBody>
          <a:bodyPr wrap="none" rtlCol="0">
            <a:spAutoFit/>
          </a:bodyPr>
          <a:lstStyle/>
          <a:p>
            <a:r>
              <a:rPr lang="es-CO" dirty="0"/>
              <a:t>La educación infantil debe contribuir a desarrollar en los niños las siguientes capacidades:</a:t>
            </a:r>
            <a:br>
              <a:rPr lang="es-CO" dirty="0"/>
            </a:br>
            <a:endParaRPr lang="es-CO" dirty="0"/>
          </a:p>
        </p:txBody>
      </p:sp>
      <p:sp>
        <p:nvSpPr>
          <p:cNvPr id="8" name="Rectángulo 7"/>
          <p:cNvSpPr/>
          <p:nvPr/>
        </p:nvSpPr>
        <p:spPr>
          <a:xfrm>
            <a:off x="251520" y="5877859"/>
            <a:ext cx="5455340" cy="369332"/>
          </a:xfrm>
          <a:prstGeom prst="rect">
            <a:avLst/>
          </a:prstGeom>
        </p:spPr>
        <p:txBody>
          <a:bodyPr wrap="none">
            <a:spAutoFit/>
          </a:bodyPr>
          <a:lstStyle/>
          <a:p>
            <a:r>
              <a:rPr lang="es-CO" dirty="0" smtClean="0">
                <a:solidFill>
                  <a:schemeClr val="tx1">
                    <a:lumMod val="50000"/>
                  </a:schemeClr>
                </a:solidFill>
                <a:latin typeface="Arial" panose="020B0604020202020204" pitchFamily="34" charset="0"/>
                <a:ea typeface="Calibri" panose="020F0502020204030204" pitchFamily="34" charset="0"/>
              </a:rPr>
              <a:t>Fuente: Organización de Estados Iberoamericanos</a:t>
            </a:r>
            <a:r>
              <a:rPr lang="es-CO" dirty="0" smtClean="0">
                <a:latin typeface="Arial" panose="020B0604020202020204" pitchFamily="34" charset="0"/>
                <a:ea typeface="Calibri" panose="020F0502020204030204" pitchFamily="34" charset="0"/>
              </a:rPr>
              <a:t>.</a:t>
            </a:r>
            <a:endParaRPr lang="es-CO" dirty="0"/>
          </a:p>
        </p:txBody>
      </p:sp>
    </p:spTree>
    <p:extLst>
      <p:ext uri="{BB962C8B-B14F-4D97-AF65-F5344CB8AC3E}">
        <p14:creationId xmlns:p14="http://schemas.microsoft.com/office/powerpoint/2010/main" val="415796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Programa de licenciatura en educación infantil</a:t>
            </a:r>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3</a:t>
            </a:fld>
            <a:endParaRPr lang="es-CO" dirty="0"/>
          </a:p>
        </p:txBody>
      </p:sp>
      <p:sp>
        <p:nvSpPr>
          <p:cNvPr id="6" name="5 Título"/>
          <p:cNvSpPr>
            <a:spLocks noGrp="1"/>
          </p:cNvSpPr>
          <p:nvPr>
            <p:ph type="title"/>
          </p:nvPr>
        </p:nvSpPr>
        <p:spPr/>
        <p:txBody>
          <a:bodyPr/>
          <a:lstStyle/>
          <a:p>
            <a:pPr algn="ctr"/>
            <a:r>
              <a:rPr lang="es-CO" dirty="0" smtClean="0"/>
              <a:t>Línea de investigación</a:t>
            </a:r>
            <a:endParaRPr lang="es-CO" dirty="0"/>
          </a:p>
        </p:txBody>
      </p:sp>
      <p:sp>
        <p:nvSpPr>
          <p:cNvPr id="3" name="2 Rectángulo redondeado"/>
          <p:cNvSpPr/>
          <p:nvPr/>
        </p:nvSpPr>
        <p:spPr>
          <a:xfrm>
            <a:off x="120628" y="1329079"/>
            <a:ext cx="87849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sz="2400" b="1" dirty="0">
                <a:solidFill>
                  <a:schemeClr val="tx1"/>
                </a:solidFill>
              </a:rPr>
              <a:t>Prácticas pedagógicas y p</a:t>
            </a:r>
            <a:r>
              <a:rPr lang="es-CO" sz="2400" b="1" dirty="0" smtClean="0">
                <a:solidFill>
                  <a:schemeClr val="tx1"/>
                </a:solidFill>
              </a:rPr>
              <a:t>rocesos de integración </a:t>
            </a:r>
            <a:r>
              <a:rPr lang="es-CO" sz="2400" b="1" dirty="0">
                <a:solidFill>
                  <a:schemeClr val="tx1"/>
                </a:solidFill>
              </a:rPr>
              <a:t>social</a:t>
            </a:r>
          </a:p>
        </p:txBody>
      </p:sp>
      <p:sp>
        <p:nvSpPr>
          <p:cNvPr id="10" name="Título 5"/>
          <p:cNvSpPr txBox="1">
            <a:spLocks/>
          </p:cNvSpPr>
          <p:nvPr/>
        </p:nvSpPr>
        <p:spPr>
          <a:xfrm>
            <a:off x="429847" y="3076274"/>
            <a:ext cx="7886700" cy="724104"/>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600" b="0" i="0" kern="1200">
                <a:solidFill>
                  <a:schemeClr val="accent2"/>
                </a:solidFill>
                <a:effectLst/>
                <a:latin typeface="Bebas Neue" panose="020B0606020202050201" pitchFamily="34" charset="0"/>
                <a:ea typeface="+mj-ea"/>
                <a:cs typeface="+mj-cs"/>
              </a:defRPr>
            </a:lvl1pPr>
          </a:lstStyle>
          <a:p>
            <a:pPr algn="ctr" fontAlgn="auto">
              <a:spcAft>
                <a:spcPts val="0"/>
              </a:spcAft>
            </a:pPr>
            <a:r>
              <a:rPr lang="es-CO" dirty="0" smtClean="0"/>
              <a:t>NÚCLEO PROBLÉMICO</a:t>
            </a:r>
            <a:endParaRPr lang="es-CO" dirty="0"/>
          </a:p>
        </p:txBody>
      </p:sp>
      <p:sp>
        <p:nvSpPr>
          <p:cNvPr id="11" name="2 Rectángulo redondeado"/>
          <p:cNvSpPr/>
          <p:nvPr/>
        </p:nvSpPr>
        <p:spPr>
          <a:xfrm>
            <a:off x="285130" y="3778353"/>
            <a:ext cx="8679358" cy="13079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sz="2400" b="1" dirty="0" smtClean="0">
                <a:solidFill>
                  <a:schemeClr val="tx1"/>
                </a:solidFill>
              </a:rPr>
              <a:t>Conceptualización y caracterización de las prácticas pedagógicas del maestro cooperante </a:t>
            </a:r>
            <a:endParaRPr lang="es-CO" sz="2400" b="1" dirty="0">
              <a:solidFill>
                <a:schemeClr val="tx1"/>
              </a:solidFill>
            </a:endParaRPr>
          </a:p>
        </p:txBody>
      </p:sp>
    </p:spTree>
    <p:extLst>
      <p:ext uri="{BB962C8B-B14F-4D97-AF65-F5344CB8AC3E}">
        <p14:creationId xmlns:p14="http://schemas.microsoft.com/office/powerpoint/2010/main" val="2679692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76672"/>
            <a:ext cx="7886700" cy="623404"/>
          </a:xfrm>
        </p:spPr>
        <p:txBody>
          <a:bodyPr>
            <a:normAutofit fontScale="90000"/>
          </a:bodyPr>
          <a:lstStyle/>
          <a:p>
            <a:pPr algn="r"/>
            <a:r>
              <a:rPr lang="es-CO" dirty="0" smtClean="0"/>
              <a:t> </a:t>
            </a:r>
            <a:r>
              <a:rPr lang="es-CO" sz="2700" dirty="0" smtClean="0"/>
              <a:t>referentes TEÓRICOS</a:t>
            </a:r>
            <a:br>
              <a:rPr lang="es-CO" sz="2700" dirty="0" smtClean="0"/>
            </a:br>
            <a:r>
              <a:rPr lang="es-ES" sz="2700" b="1" dirty="0" smtClean="0"/>
              <a:t>3. Organización del nivel de educación inicial</a:t>
            </a:r>
            <a:endParaRPr lang="es-CO" sz="27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30</a:t>
            </a:fld>
            <a:endParaRPr lang="es-CO" dirty="0"/>
          </a:p>
        </p:txBody>
      </p:sp>
      <p:sp>
        <p:nvSpPr>
          <p:cNvPr id="8" name="Rectángulo 7"/>
          <p:cNvSpPr/>
          <p:nvPr/>
        </p:nvSpPr>
        <p:spPr>
          <a:xfrm>
            <a:off x="251520" y="5989567"/>
            <a:ext cx="5455340" cy="369332"/>
          </a:xfrm>
          <a:prstGeom prst="rect">
            <a:avLst/>
          </a:prstGeom>
        </p:spPr>
        <p:txBody>
          <a:bodyPr wrap="none">
            <a:spAutoFit/>
          </a:bodyPr>
          <a:lstStyle/>
          <a:p>
            <a:r>
              <a:rPr lang="es-CO" dirty="0" smtClean="0">
                <a:solidFill>
                  <a:schemeClr val="tx1">
                    <a:lumMod val="50000"/>
                  </a:schemeClr>
                </a:solidFill>
                <a:latin typeface="Arial" panose="020B0604020202020204" pitchFamily="34" charset="0"/>
                <a:ea typeface="Calibri" panose="020F0502020204030204" pitchFamily="34" charset="0"/>
              </a:rPr>
              <a:t>Fuente: Organización de Estados Iberoamericanos</a:t>
            </a:r>
            <a:r>
              <a:rPr lang="es-CO" dirty="0" smtClean="0">
                <a:latin typeface="Arial" panose="020B0604020202020204" pitchFamily="34" charset="0"/>
                <a:ea typeface="Calibri" panose="020F0502020204030204" pitchFamily="34" charset="0"/>
              </a:rPr>
              <a:t>.</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403303105"/>
              </p:ext>
            </p:extLst>
          </p:nvPr>
        </p:nvGraphicFramePr>
        <p:xfrm>
          <a:off x="-2" y="1412776"/>
          <a:ext cx="9136348" cy="4409250"/>
        </p:xfrm>
        <a:graphic>
          <a:graphicData uri="http://schemas.openxmlformats.org/drawingml/2006/table">
            <a:tbl>
              <a:tblPr firstRow="1" firstCol="1" bandRow="1">
                <a:tableStyleId>{21E4AEA4-8DFA-4A89-87EB-49C32662AFE0}</a:tableStyleId>
              </a:tblPr>
              <a:tblGrid>
                <a:gridCol w="2284087">
                  <a:extLst>
                    <a:ext uri="{9D8B030D-6E8A-4147-A177-3AD203B41FA5}">
                      <a16:colId xmlns:a16="http://schemas.microsoft.com/office/drawing/2014/main" val="20000"/>
                    </a:ext>
                  </a:extLst>
                </a:gridCol>
                <a:gridCol w="2284087">
                  <a:extLst>
                    <a:ext uri="{9D8B030D-6E8A-4147-A177-3AD203B41FA5}">
                      <a16:colId xmlns:a16="http://schemas.microsoft.com/office/drawing/2014/main" val="20001"/>
                    </a:ext>
                  </a:extLst>
                </a:gridCol>
                <a:gridCol w="2284087">
                  <a:extLst>
                    <a:ext uri="{9D8B030D-6E8A-4147-A177-3AD203B41FA5}">
                      <a16:colId xmlns:a16="http://schemas.microsoft.com/office/drawing/2014/main" val="20002"/>
                    </a:ext>
                  </a:extLst>
                </a:gridCol>
                <a:gridCol w="2284087">
                  <a:extLst>
                    <a:ext uri="{9D8B030D-6E8A-4147-A177-3AD203B41FA5}">
                      <a16:colId xmlns:a16="http://schemas.microsoft.com/office/drawing/2014/main" val="20003"/>
                    </a:ext>
                  </a:extLst>
                </a:gridCol>
              </a:tblGrid>
              <a:tr h="174995">
                <a:tc>
                  <a:txBody>
                    <a:bodyPr/>
                    <a:lstStyle/>
                    <a:p>
                      <a:pPr>
                        <a:lnSpc>
                          <a:spcPct val="107000"/>
                        </a:lnSpc>
                        <a:spcAft>
                          <a:spcPts val="0"/>
                        </a:spcAft>
                      </a:pPr>
                      <a:r>
                        <a:rPr lang="es-ES" sz="1600" dirty="0">
                          <a:effectLst/>
                        </a:rPr>
                        <a:t>Colombia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ES" sz="1600" dirty="0">
                          <a:effectLst/>
                        </a:rPr>
                        <a:t>Argentina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ES" sz="1600" dirty="0">
                          <a:effectLst/>
                        </a:rPr>
                        <a:t>Brasil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ES" sz="1600" dirty="0">
                          <a:effectLst/>
                        </a:rPr>
                        <a:t>Chile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extLst>
                  <a:ext uri="{0D108BD9-81ED-4DB2-BD59-A6C34878D82A}">
                    <a16:rowId xmlns:a16="http://schemas.microsoft.com/office/drawing/2014/main" val="10000"/>
                  </a:ext>
                </a:extLst>
              </a:tr>
              <a:tr h="3324905">
                <a:tc>
                  <a:txBody>
                    <a:bodyPr/>
                    <a:lstStyle/>
                    <a:p>
                      <a:pPr>
                        <a:lnSpc>
                          <a:spcPct val="107000"/>
                        </a:lnSpc>
                        <a:spcAft>
                          <a:spcPts val="0"/>
                        </a:spcAft>
                      </a:pPr>
                      <a:r>
                        <a:rPr lang="es-CO" sz="1600" dirty="0">
                          <a:effectLst/>
                        </a:rPr>
                        <a:t>Intervalo de edad de 3 a 6 años.</a:t>
                      </a:r>
                    </a:p>
                    <a:p>
                      <a:pPr>
                        <a:lnSpc>
                          <a:spcPct val="107000"/>
                        </a:lnSpc>
                        <a:spcAft>
                          <a:spcPts val="0"/>
                        </a:spcAft>
                      </a:pPr>
                      <a:r>
                        <a:rPr lang="es-CO" sz="1600" dirty="0">
                          <a:effectLst/>
                        </a:rPr>
                        <a:t> </a:t>
                      </a:r>
                    </a:p>
                    <a:p>
                      <a:pPr>
                        <a:lnSpc>
                          <a:spcPct val="107000"/>
                        </a:lnSpc>
                        <a:spcAft>
                          <a:spcPts val="0"/>
                        </a:spcAft>
                      </a:pPr>
                      <a:r>
                        <a:rPr lang="es-CO" sz="1600" dirty="0">
                          <a:effectLst/>
                        </a:rPr>
                        <a:t>Niveles o ciclos</a:t>
                      </a:r>
                    </a:p>
                    <a:p>
                      <a:pPr>
                        <a:lnSpc>
                          <a:spcPct val="107000"/>
                        </a:lnSpc>
                        <a:spcAft>
                          <a:spcPts val="0"/>
                        </a:spcAft>
                      </a:pPr>
                      <a:r>
                        <a:rPr lang="es-CO" sz="1600" dirty="0">
                          <a:effectLst/>
                        </a:rPr>
                        <a:t>La educación preescolar se ofrece a los niños de 3 a 5 años y comprende 3 grados. Estos son:</a:t>
                      </a:r>
                    </a:p>
                    <a:p>
                      <a:pPr>
                        <a:lnSpc>
                          <a:spcPct val="107000"/>
                        </a:lnSpc>
                        <a:spcAft>
                          <a:spcPts val="0"/>
                        </a:spcAft>
                      </a:pPr>
                      <a:r>
                        <a:rPr lang="es-CO" sz="1600" dirty="0" err="1">
                          <a:effectLst/>
                        </a:rPr>
                        <a:t>Prejardín</a:t>
                      </a:r>
                      <a:r>
                        <a:rPr lang="es-CO" sz="1600" dirty="0">
                          <a:effectLst/>
                        </a:rPr>
                        <a:t>:  3 años.</a:t>
                      </a:r>
                    </a:p>
                    <a:p>
                      <a:pPr>
                        <a:lnSpc>
                          <a:spcPct val="107000"/>
                        </a:lnSpc>
                        <a:spcAft>
                          <a:spcPts val="0"/>
                        </a:spcAft>
                      </a:pPr>
                      <a:r>
                        <a:rPr lang="es-CO" sz="1600" dirty="0">
                          <a:effectLst/>
                        </a:rPr>
                        <a:t>Jardín: 4 años.</a:t>
                      </a:r>
                    </a:p>
                    <a:p>
                      <a:pPr>
                        <a:lnSpc>
                          <a:spcPct val="107000"/>
                        </a:lnSpc>
                        <a:spcAft>
                          <a:spcPts val="0"/>
                        </a:spcAft>
                      </a:pPr>
                      <a:r>
                        <a:rPr lang="es-CO" sz="1600" dirty="0">
                          <a:effectLst/>
                        </a:rPr>
                        <a:t>Transición:  5 años,  que corresponde al grado obligatorio constitucional</a:t>
                      </a:r>
                    </a:p>
                    <a:p>
                      <a:pPr algn="just">
                        <a:lnSpc>
                          <a:spcPct val="107000"/>
                        </a:lnSpc>
                        <a:spcAft>
                          <a:spcPts val="0"/>
                        </a:spcAft>
                      </a:pPr>
                      <a:r>
                        <a:rPr lang="es-ES" sz="1600" dirty="0">
                          <a:effectLst/>
                        </a:rPr>
                        <a:t>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CO" sz="1600" dirty="0">
                          <a:effectLst/>
                        </a:rPr>
                        <a:t>Intervalo de edad de 0 a 6 años. </a:t>
                      </a:r>
                    </a:p>
                    <a:p>
                      <a:pPr>
                        <a:lnSpc>
                          <a:spcPct val="107000"/>
                        </a:lnSpc>
                        <a:spcAft>
                          <a:spcPts val="0"/>
                        </a:spcAft>
                      </a:pPr>
                      <a:r>
                        <a:rPr lang="es-CO" sz="1600" dirty="0">
                          <a:effectLst/>
                        </a:rPr>
                        <a:t> </a:t>
                      </a:r>
                    </a:p>
                    <a:p>
                      <a:pPr>
                        <a:lnSpc>
                          <a:spcPct val="107000"/>
                        </a:lnSpc>
                        <a:spcAft>
                          <a:spcPts val="0"/>
                        </a:spcAft>
                      </a:pPr>
                      <a:r>
                        <a:rPr lang="es-CO" sz="1600" dirty="0">
                          <a:effectLst/>
                        </a:rPr>
                        <a:t>Niveles o ciclos </a:t>
                      </a:r>
                    </a:p>
                    <a:p>
                      <a:pPr>
                        <a:lnSpc>
                          <a:spcPct val="107000"/>
                        </a:lnSpc>
                        <a:spcAft>
                          <a:spcPts val="0"/>
                        </a:spcAft>
                      </a:pPr>
                      <a:r>
                        <a:rPr lang="es-CO" sz="1600" dirty="0">
                          <a:effectLst/>
                        </a:rPr>
                        <a:t> Primer ciclo: educación materna (jardín maternal), destinada a niños menores de 3 años. </a:t>
                      </a:r>
                    </a:p>
                    <a:p>
                      <a:pPr>
                        <a:lnSpc>
                          <a:spcPct val="107000"/>
                        </a:lnSpc>
                        <a:spcAft>
                          <a:spcPts val="0"/>
                        </a:spcAft>
                      </a:pPr>
                      <a:r>
                        <a:rPr lang="es-CO" sz="1600" dirty="0">
                          <a:effectLst/>
                        </a:rPr>
                        <a:t>· Segundo ciclo: educación inicial (jardín de infantes), destinada a niños de 3 a 5 años, del cual es obligatorio el último año. </a:t>
                      </a:r>
                      <a:r>
                        <a:rPr lang="es-ES" sz="1600" dirty="0">
                          <a:effectLst/>
                        </a:rPr>
                        <a:t>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CO" sz="1600" dirty="0">
                          <a:effectLst/>
                        </a:rPr>
                        <a:t>Intervalo de edad de 0 a 6 años.</a:t>
                      </a:r>
                    </a:p>
                    <a:p>
                      <a:pPr>
                        <a:lnSpc>
                          <a:spcPct val="107000"/>
                        </a:lnSpc>
                        <a:spcAft>
                          <a:spcPts val="0"/>
                        </a:spcAft>
                      </a:pPr>
                      <a:r>
                        <a:rPr lang="es-CO" sz="1600" dirty="0">
                          <a:effectLst/>
                        </a:rPr>
                        <a:t> </a:t>
                      </a:r>
                    </a:p>
                    <a:p>
                      <a:pPr marL="25400">
                        <a:lnSpc>
                          <a:spcPct val="107000"/>
                        </a:lnSpc>
                        <a:spcAft>
                          <a:spcPts val="0"/>
                        </a:spcAft>
                      </a:pPr>
                      <a:r>
                        <a:rPr lang="es-CO" sz="1600" dirty="0">
                          <a:effectLst/>
                        </a:rPr>
                        <a:t>La oferta de educación infantil comprende:</a:t>
                      </a:r>
                    </a:p>
                    <a:p>
                      <a:pPr>
                        <a:lnSpc>
                          <a:spcPct val="107000"/>
                        </a:lnSpc>
                        <a:spcAft>
                          <a:spcPts val="0"/>
                        </a:spcAft>
                      </a:pPr>
                      <a:r>
                        <a:rPr lang="es-CO" sz="1600" dirty="0">
                          <a:effectLst/>
                        </a:rPr>
                        <a:t> Atención dirigida a niños de 0 a 3 años de edad, ofrecida en </a:t>
                      </a:r>
                      <a:r>
                        <a:rPr lang="es-CO" sz="1600" dirty="0" err="1">
                          <a:effectLst/>
                        </a:rPr>
                        <a:t>creches</a:t>
                      </a:r>
                      <a:r>
                        <a:rPr lang="es-CO" sz="1600" dirty="0">
                          <a:effectLst/>
                        </a:rPr>
                        <a:t> y entidades equivalentes.</a:t>
                      </a:r>
                    </a:p>
                    <a:p>
                      <a:pPr>
                        <a:lnSpc>
                          <a:spcPct val="107000"/>
                        </a:lnSpc>
                        <a:spcAft>
                          <a:spcPts val="0"/>
                        </a:spcAft>
                      </a:pPr>
                      <a:r>
                        <a:rPr lang="es-CO" sz="1600" dirty="0">
                          <a:effectLst/>
                        </a:rPr>
                        <a:t>Atención dirigida a niños de 4 a 6 años de edad</a:t>
                      </a:r>
                    </a:p>
                    <a:p>
                      <a:pPr>
                        <a:lnSpc>
                          <a:spcPct val="107000"/>
                        </a:lnSpc>
                        <a:spcAft>
                          <a:spcPts val="0"/>
                        </a:spcAft>
                      </a:pPr>
                      <a:r>
                        <a:rPr lang="es-CO" sz="1600" dirty="0">
                          <a:effectLst/>
                        </a:rPr>
                        <a:t>No es obligatoria.</a:t>
                      </a:r>
                    </a:p>
                    <a:p>
                      <a:pPr>
                        <a:lnSpc>
                          <a:spcPct val="107000"/>
                        </a:lnSpc>
                        <a:spcAft>
                          <a:spcPts val="0"/>
                        </a:spcAft>
                      </a:pPr>
                      <a:r>
                        <a:rPr lang="es-ES" sz="1600" dirty="0">
                          <a:effectLst/>
                        </a:rPr>
                        <a:t>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CO" sz="1600" dirty="0">
                          <a:effectLst/>
                        </a:rPr>
                        <a:t>Intervalo de edad de 0 a 6 años.</a:t>
                      </a:r>
                    </a:p>
                    <a:p>
                      <a:pPr>
                        <a:lnSpc>
                          <a:spcPct val="107000"/>
                        </a:lnSpc>
                        <a:spcAft>
                          <a:spcPts val="0"/>
                        </a:spcAft>
                      </a:pPr>
                      <a:r>
                        <a:rPr lang="es-CO" sz="1600" dirty="0">
                          <a:effectLst/>
                        </a:rPr>
                        <a:t> </a:t>
                      </a:r>
                    </a:p>
                    <a:p>
                      <a:pPr>
                        <a:lnSpc>
                          <a:spcPct val="107000"/>
                        </a:lnSpc>
                        <a:spcAft>
                          <a:spcPts val="0"/>
                        </a:spcAft>
                      </a:pPr>
                      <a:r>
                        <a:rPr lang="es-CO" sz="1600" dirty="0">
                          <a:effectLst/>
                        </a:rPr>
                        <a:t>Niveles o ciclos</a:t>
                      </a:r>
                    </a:p>
                    <a:p>
                      <a:pPr>
                        <a:lnSpc>
                          <a:spcPct val="107000"/>
                        </a:lnSpc>
                        <a:spcAft>
                          <a:spcPts val="0"/>
                        </a:spcAft>
                      </a:pPr>
                      <a:r>
                        <a:rPr lang="es-CO" sz="1600" dirty="0">
                          <a:effectLst/>
                        </a:rPr>
                        <a:t>La educación preescolar comprende tres niveles:</a:t>
                      </a:r>
                    </a:p>
                    <a:p>
                      <a:pPr>
                        <a:lnSpc>
                          <a:spcPct val="107000"/>
                        </a:lnSpc>
                        <a:spcAft>
                          <a:spcPts val="0"/>
                        </a:spcAft>
                      </a:pPr>
                      <a:r>
                        <a:rPr lang="es-CO" sz="1600" dirty="0">
                          <a:effectLst/>
                        </a:rPr>
                        <a:t>· Sala-cuna: </a:t>
                      </a:r>
                      <a:r>
                        <a:rPr lang="es-CO" sz="1600" dirty="0" smtClean="0">
                          <a:effectLst/>
                        </a:rPr>
                        <a:t>0 </a:t>
                      </a:r>
                      <a:r>
                        <a:rPr lang="es-CO" sz="1600" dirty="0">
                          <a:effectLst/>
                        </a:rPr>
                        <a:t>a 2 años </a:t>
                      </a:r>
                      <a:r>
                        <a:rPr lang="es-CO" sz="1600" dirty="0" smtClean="0">
                          <a:effectLst/>
                        </a:rPr>
                        <a:t>de edad</a:t>
                      </a:r>
                      <a:endParaRPr lang="es-CO" sz="1600" dirty="0">
                        <a:effectLst/>
                      </a:endParaRPr>
                    </a:p>
                    <a:p>
                      <a:pPr>
                        <a:lnSpc>
                          <a:spcPct val="107000"/>
                        </a:lnSpc>
                        <a:spcAft>
                          <a:spcPts val="0"/>
                        </a:spcAft>
                      </a:pPr>
                      <a:r>
                        <a:rPr lang="es-CO" sz="1600" dirty="0">
                          <a:effectLst/>
                        </a:rPr>
                        <a:t>· Nivel medio: </a:t>
                      </a:r>
                      <a:r>
                        <a:rPr lang="es-CO" sz="1600" dirty="0" smtClean="0">
                          <a:effectLst/>
                        </a:rPr>
                        <a:t>2 </a:t>
                      </a:r>
                      <a:r>
                        <a:rPr lang="es-CO" sz="1600" dirty="0">
                          <a:effectLst/>
                        </a:rPr>
                        <a:t>y 4 años de edad, </a:t>
                      </a:r>
                    </a:p>
                    <a:p>
                      <a:pPr>
                        <a:lnSpc>
                          <a:spcPct val="107000"/>
                        </a:lnSpc>
                        <a:spcAft>
                          <a:spcPts val="0"/>
                        </a:spcAft>
                      </a:pPr>
                      <a:r>
                        <a:rPr lang="es-CO" sz="1600" dirty="0">
                          <a:effectLst/>
                        </a:rPr>
                        <a:t>· Nivel transición: </a:t>
                      </a:r>
                      <a:r>
                        <a:rPr lang="es-CO" sz="1600" dirty="0" smtClean="0">
                          <a:effectLst/>
                        </a:rPr>
                        <a:t>4 </a:t>
                      </a:r>
                      <a:r>
                        <a:rPr lang="es-CO" sz="1600" dirty="0">
                          <a:effectLst/>
                        </a:rPr>
                        <a:t>a 6 </a:t>
                      </a:r>
                      <a:r>
                        <a:rPr lang="es-CO" sz="1600" dirty="0" smtClean="0">
                          <a:effectLst/>
                        </a:rPr>
                        <a:t>años</a:t>
                      </a:r>
                      <a:r>
                        <a:rPr lang="es-CO" sz="1600" baseline="0" dirty="0" smtClean="0">
                          <a:effectLst/>
                        </a:rPr>
                        <a:t> de edad </a:t>
                      </a:r>
                      <a:endParaRPr lang="es-CO" sz="1600" dirty="0">
                        <a:effectLst/>
                      </a:endParaRPr>
                    </a:p>
                    <a:p>
                      <a:pPr>
                        <a:lnSpc>
                          <a:spcPct val="107000"/>
                        </a:lnSpc>
                        <a:spcAft>
                          <a:spcPts val="0"/>
                        </a:spcAft>
                      </a:pPr>
                      <a:r>
                        <a:rPr lang="es-CO" sz="1600" dirty="0">
                          <a:effectLst/>
                        </a:rPr>
                        <a:t>Obligatoriedad</a:t>
                      </a:r>
                    </a:p>
                    <a:p>
                      <a:pPr>
                        <a:lnSpc>
                          <a:spcPct val="107000"/>
                        </a:lnSpc>
                        <a:spcAft>
                          <a:spcPts val="0"/>
                        </a:spcAft>
                      </a:pPr>
                      <a:r>
                        <a:rPr lang="es-CO" sz="1600" dirty="0">
                          <a:effectLst/>
                        </a:rPr>
                        <a:t>No es obligatoria.</a:t>
                      </a:r>
                    </a:p>
                    <a:p>
                      <a:pPr>
                        <a:lnSpc>
                          <a:spcPct val="107000"/>
                        </a:lnSpc>
                        <a:spcAft>
                          <a:spcPts val="0"/>
                        </a:spcAft>
                      </a:pPr>
                      <a:r>
                        <a:rPr lang="es-ES" sz="1600" dirty="0">
                          <a:effectLst/>
                        </a:rPr>
                        <a:t>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extLst>
                  <a:ext uri="{0D108BD9-81ED-4DB2-BD59-A6C34878D82A}">
                    <a16:rowId xmlns:a16="http://schemas.microsoft.com/office/drawing/2014/main" val="10001"/>
                  </a:ext>
                </a:extLst>
              </a:tr>
            </a:tbl>
          </a:graphicData>
        </a:graphic>
      </p:graphicFrame>
      <p:sp>
        <p:nvSpPr>
          <p:cNvPr id="6" name="CuadroTexto 5"/>
          <p:cNvSpPr txBox="1"/>
          <p:nvPr/>
        </p:nvSpPr>
        <p:spPr>
          <a:xfrm>
            <a:off x="1331640" y="1700808"/>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2488578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76672"/>
            <a:ext cx="7886700" cy="623404"/>
          </a:xfrm>
        </p:spPr>
        <p:txBody>
          <a:bodyPr>
            <a:normAutofit fontScale="90000"/>
          </a:bodyPr>
          <a:lstStyle/>
          <a:p>
            <a:pPr algn="r"/>
            <a:r>
              <a:rPr lang="es-CO" dirty="0" smtClean="0"/>
              <a:t> </a:t>
            </a:r>
            <a:r>
              <a:rPr lang="es-CO" sz="2700" dirty="0" smtClean="0"/>
              <a:t>referentes TEÓRICOS</a:t>
            </a:r>
            <a:br>
              <a:rPr lang="es-CO" sz="2700" dirty="0" smtClean="0"/>
            </a:br>
            <a:r>
              <a:rPr lang="es-ES" sz="2700" b="1" dirty="0" smtClean="0"/>
              <a:t>3. Organización del nivel de educación inicial</a:t>
            </a:r>
            <a:endParaRPr lang="es-CO" sz="27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31</a:t>
            </a:fld>
            <a:endParaRPr lang="es-CO" dirty="0"/>
          </a:p>
        </p:txBody>
      </p:sp>
      <p:sp>
        <p:nvSpPr>
          <p:cNvPr id="8" name="Rectángulo 7"/>
          <p:cNvSpPr/>
          <p:nvPr/>
        </p:nvSpPr>
        <p:spPr>
          <a:xfrm>
            <a:off x="251520" y="5989567"/>
            <a:ext cx="5455340" cy="369332"/>
          </a:xfrm>
          <a:prstGeom prst="rect">
            <a:avLst/>
          </a:prstGeom>
        </p:spPr>
        <p:txBody>
          <a:bodyPr wrap="none">
            <a:spAutoFit/>
          </a:bodyPr>
          <a:lstStyle/>
          <a:p>
            <a:r>
              <a:rPr lang="es-CO" dirty="0" smtClean="0">
                <a:solidFill>
                  <a:schemeClr val="tx1">
                    <a:lumMod val="50000"/>
                  </a:schemeClr>
                </a:solidFill>
                <a:latin typeface="Arial" panose="020B0604020202020204" pitchFamily="34" charset="0"/>
                <a:ea typeface="Calibri" panose="020F0502020204030204" pitchFamily="34" charset="0"/>
              </a:rPr>
              <a:t>Fuente: Organización de Estados Iberoamericanos</a:t>
            </a:r>
            <a:r>
              <a:rPr lang="es-CO" dirty="0" smtClean="0">
                <a:latin typeface="Arial" panose="020B0604020202020204" pitchFamily="34" charset="0"/>
                <a:ea typeface="Calibri" panose="020F0502020204030204" pitchFamily="34" charset="0"/>
              </a:rPr>
              <a:t>.</a:t>
            </a:r>
            <a:endParaRPr lang="es-CO" dirty="0"/>
          </a:p>
        </p:txBody>
      </p:sp>
      <p:sp>
        <p:nvSpPr>
          <p:cNvPr id="6" name="CuadroTexto 5"/>
          <p:cNvSpPr txBox="1"/>
          <p:nvPr/>
        </p:nvSpPr>
        <p:spPr>
          <a:xfrm>
            <a:off x="1331640" y="1700808"/>
            <a:ext cx="184731" cy="369332"/>
          </a:xfrm>
          <a:prstGeom prst="rect">
            <a:avLst/>
          </a:prstGeom>
          <a:noFill/>
        </p:spPr>
        <p:txBody>
          <a:bodyPr wrap="none" rtlCol="0">
            <a:spAutoFit/>
          </a:bodyPr>
          <a:lstStyle/>
          <a:p>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23752840"/>
              </p:ext>
            </p:extLst>
          </p:nvPr>
        </p:nvGraphicFramePr>
        <p:xfrm>
          <a:off x="57577" y="1292979"/>
          <a:ext cx="9028845" cy="4670172"/>
        </p:xfrm>
        <a:graphic>
          <a:graphicData uri="http://schemas.openxmlformats.org/drawingml/2006/table">
            <a:tbl>
              <a:tblPr firstRow="1" firstCol="1" bandRow="1">
                <a:tableStyleId>{21E4AEA4-8DFA-4A89-87EB-49C32662AFE0}</a:tableStyleId>
              </a:tblPr>
              <a:tblGrid>
                <a:gridCol w="3009615">
                  <a:extLst>
                    <a:ext uri="{9D8B030D-6E8A-4147-A177-3AD203B41FA5}">
                      <a16:colId xmlns:a16="http://schemas.microsoft.com/office/drawing/2014/main" val="20000"/>
                    </a:ext>
                  </a:extLst>
                </a:gridCol>
                <a:gridCol w="3009615">
                  <a:extLst>
                    <a:ext uri="{9D8B030D-6E8A-4147-A177-3AD203B41FA5}">
                      <a16:colId xmlns:a16="http://schemas.microsoft.com/office/drawing/2014/main" val="20001"/>
                    </a:ext>
                  </a:extLst>
                </a:gridCol>
                <a:gridCol w="3009615">
                  <a:extLst>
                    <a:ext uri="{9D8B030D-6E8A-4147-A177-3AD203B41FA5}">
                      <a16:colId xmlns:a16="http://schemas.microsoft.com/office/drawing/2014/main" val="20002"/>
                    </a:ext>
                  </a:extLst>
                </a:gridCol>
              </a:tblGrid>
              <a:tr h="184189">
                <a:tc>
                  <a:txBody>
                    <a:bodyPr/>
                    <a:lstStyle/>
                    <a:p>
                      <a:pPr>
                        <a:lnSpc>
                          <a:spcPct val="107000"/>
                        </a:lnSpc>
                        <a:spcAft>
                          <a:spcPts val="0"/>
                        </a:spcAft>
                      </a:pPr>
                      <a:r>
                        <a:rPr lang="es-ES" sz="1600" dirty="0">
                          <a:effectLst/>
                        </a:rPr>
                        <a:t>España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ES" sz="1600" dirty="0">
                          <a:effectLst/>
                        </a:rPr>
                        <a:t>México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ES" sz="1600">
                          <a:effectLst/>
                        </a:rPr>
                        <a:t>Venezuela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extLst>
                  <a:ext uri="{0D108BD9-81ED-4DB2-BD59-A6C34878D82A}">
                    <a16:rowId xmlns:a16="http://schemas.microsoft.com/office/drawing/2014/main" val="10000"/>
                  </a:ext>
                </a:extLst>
              </a:tr>
              <a:tr h="2578632">
                <a:tc>
                  <a:txBody>
                    <a:bodyPr/>
                    <a:lstStyle/>
                    <a:p>
                      <a:pPr>
                        <a:lnSpc>
                          <a:spcPct val="107000"/>
                        </a:lnSpc>
                        <a:spcAft>
                          <a:spcPts val="0"/>
                        </a:spcAft>
                      </a:pPr>
                      <a:r>
                        <a:rPr lang="es-ES" sz="1600" b="0" dirty="0">
                          <a:solidFill>
                            <a:schemeClr val="tx1"/>
                          </a:solidFill>
                          <a:effectLst/>
                        </a:rPr>
                        <a:t> </a:t>
                      </a:r>
                      <a:r>
                        <a:rPr lang="es-CO" sz="1600" b="0" dirty="0">
                          <a:solidFill>
                            <a:schemeClr val="tx1"/>
                          </a:solidFill>
                          <a:effectLst/>
                        </a:rPr>
                        <a:t>Intervalo de edad de 0 a 6 años.</a:t>
                      </a:r>
                    </a:p>
                    <a:p>
                      <a:pPr>
                        <a:lnSpc>
                          <a:spcPct val="107000"/>
                        </a:lnSpc>
                        <a:spcAft>
                          <a:spcPts val="0"/>
                        </a:spcAft>
                      </a:pPr>
                      <a:r>
                        <a:rPr lang="es-CO" sz="1600" b="0" dirty="0">
                          <a:solidFill>
                            <a:schemeClr val="tx1"/>
                          </a:solidFill>
                          <a:effectLst/>
                        </a:rPr>
                        <a:t> </a:t>
                      </a:r>
                    </a:p>
                    <a:p>
                      <a:pPr>
                        <a:lnSpc>
                          <a:spcPct val="107000"/>
                        </a:lnSpc>
                        <a:spcAft>
                          <a:spcPts val="0"/>
                        </a:spcAft>
                      </a:pPr>
                      <a:r>
                        <a:rPr lang="es-CO" sz="1600" b="0" dirty="0">
                          <a:solidFill>
                            <a:schemeClr val="tx1"/>
                          </a:solidFill>
                          <a:effectLst/>
                        </a:rPr>
                        <a:t>La educación infantil está dividida en dos ciclos: </a:t>
                      </a:r>
                    </a:p>
                    <a:p>
                      <a:pPr>
                        <a:lnSpc>
                          <a:spcPct val="107000"/>
                        </a:lnSpc>
                        <a:spcAft>
                          <a:spcPts val="0"/>
                        </a:spcAft>
                      </a:pPr>
                      <a:r>
                        <a:rPr lang="es-CO" sz="1600" b="0" dirty="0">
                          <a:solidFill>
                            <a:schemeClr val="tx1"/>
                          </a:solidFill>
                          <a:effectLst/>
                        </a:rPr>
                        <a:t>El primero para los niños de hasta 3 años de edad. </a:t>
                      </a:r>
                    </a:p>
                    <a:p>
                      <a:pPr>
                        <a:lnSpc>
                          <a:spcPct val="107000"/>
                        </a:lnSpc>
                        <a:spcAft>
                          <a:spcPts val="0"/>
                        </a:spcAft>
                      </a:pPr>
                      <a:r>
                        <a:rPr lang="es-CO" sz="1600" b="0" dirty="0">
                          <a:solidFill>
                            <a:schemeClr val="tx1"/>
                          </a:solidFill>
                          <a:effectLst/>
                        </a:rPr>
                        <a:t>El segundo para los niños de 3 a 6 años de edad</a:t>
                      </a:r>
                    </a:p>
                    <a:p>
                      <a:pPr>
                        <a:lnSpc>
                          <a:spcPct val="107000"/>
                        </a:lnSpc>
                        <a:spcAft>
                          <a:spcPts val="0"/>
                        </a:spcAft>
                      </a:pPr>
                      <a:r>
                        <a:rPr lang="es-CO" sz="1600" b="0" dirty="0">
                          <a:solidFill>
                            <a:schemeClr val="tx1"/>
                          </a:solidFill>
                          <a:effectLst/>
                        </a:rPr>
                        <a:t> </a:t>
                      </a:r>
                    </a:p>
                    <a:p>
                      <a:pPr>
                        <a:lnSpc>
                          <a:spcPct val="107000"/>
                        </a:lnSpc>
                        <a:spcAft>
                          <a:spcPts val="0"/>
                        </a:spcAft>
                      </a:pPr>
                      <a:r>
                        <a:rPr lang="es-CO" sz="1600" b="0" dirty="0">
                          <a:solidFill>
                            <a:schemeClr val="tx1"/>
                          </a:solidFill>
                          <a:effectLst/>
                        </a:rPr>
                        <a:t>No es obligatoria.</a:t>
                      </a:r>
                    </a:p>
                    <a:p>
                      <a:pPr marL="9525" indent="-40005">
                        <a:lnSpc>
                          <a:spcPct val="107000"/>
                        </a:lnSpc>
                        <a:spcAft>
                          <a:spcPts val="0"/>
                        </a:spcAft>
                      </a:pPr>
                      <a:r>
                        <a:rPr lang="es-ES" sz="1600" dirty="0">
                          <a:effectLst/>
                        </a:rPr>
                        <a:t> </a:t>
                      </a:r>
                      <a:endParaRPr lang="es-CO" sz="1600" dirty="0">
                        <a:effectLst/>
                      </a:endParaRPr>
                    </a:p>
                    <a:p>
                      <a:pPr marL="9525" indent="-40005">
                        <a:lnSpc>
                          <a:spcPct val="107000"/>
                        </a:lnSpc>
                        <a:spcAft>
                          <a:spcPts val="0"/>
                        </a:spcAft>
                      </a:pPr>
                      <a:r>
                        <a:rPr lang="es-ES"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pPr>
                      <a:r>
                        <a:rPr lang="es-CO" sz="1600" dirty="0">
                          <a:effectLst/>
                        </a:rPr>
                        <a:t>Intervalo de edad de 0 a 6 años.</a:t>
                      </a:r>
                    </a:p>
                    <a:p>
                      <a:pPr>
                        <a:lnSpc>
                          <a:spcPct val="107000"/>
                        </a:lnSpc>
                        <a:spcAft>
                          <a:spcPts val="0"/>
                        </a:spcAft>
                      </a:pPr>
                      <a:r>
                        <a:rPr lang="es-CO" sz="1600" dirty="0">
                          <a:effectLst/>
                        </a:rPr>
                        <a:t> </a:t>
                      </a:r>
                    </a:p>
                    <a:p>
                      <a:pPr>
                        <a:lnSpc>
                          <a:spcPct val="107000"/>
                        </a:lnSpc>
                        <a:spcAft>
                          <a:spcPts val="0"/>
                        </a:spcAft>
                      </a:pPr>
                      <a:r>
                        <a:rPr lang="es-CO" sz="1600" dirty="0">
                          <a:effectLst/>
                        </a:rPr>
                        <a:t>Niveles o ciclos</a:t>
                      </a:r>
                    </a:p>
                    <a:p>
                      <a:pPr>
                        <a:lnSpc>
                          <a:spcPct val="107000"/>
                        </a:lnSpc>
                        <a:spcAft>
                          <a:spcPts val="0"/>
                        </a:spcAft>
                      </a:pPr>
                      <a:r>
                        <a:rPr lang="es-CO" sz="1600" dirty="0">
                          <a:effectLst/>
                        </a:rPr>
                        <a:t> Está dividida en dos niveles: </a:t>
                      </a:r>
                    </a:p>
                    <a:p>
                      <a:pPr>
                        <a:lnSpc>
                          <a:spcPct val="107000"/>
                        </a:lnSpc>
                        <a:spcAft>
                          <a:spcPts val="0"/>
                        </a:spcAft>
                      </a:pPr>
                      <a:r>
                        <a:rPr lang="es-CO" sz="1600" dirty="0">
                          <a:effectLst/>
                        </a:rPr>
                        <a:t>· Educación inicial: proporciona educación y asistencia a los niños de 0 a 3 años de edad no es obligatoria </a:t>
                      </a:r>
                    </a:p>
                    <a:p>
                      <a:pPr>
                        <a:lnSpc>
                          <a:spcPct val="107000"/>
                        </a:lnSpc>
                        <a:spcAft>
                          <a:spcPts val="0"/>
                        </a:spcAft>
                      </a:pPr>
                      <a:r>
                        <a:rPr lang="es-CO" sz="1600" dirty="0">
                          <a:effectLst/>
                        </a:rPr>
                        <a:t>· Educación preescolar: pertenece al nivel de educación básica y atiende a niños de 3 a 5 años 11 meses de edad. Se imparte generalmente en tres grados escolares. La educación preescolar no es obligatoria </a:t>
                      </a:r>
                    </a:p>
                    <a:p>
                      <a:pPr>
                        <a:lnSpc>
                          <a:spcPct val="107000"/>
                        </a:lnSpc>
                        <a:spcAft>
                          <a:spcPts val="0"/>
                        </a:spcAft>
                      </a:pPr>
                      <a:r>
                        <a:rPr lang="es-ES"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tc>
                  <a:txBody>
                    <a:bodyPr/>
                    <a:lstStyle/>
                    <a:p>
                      <a:pPr>
                        <a:lnSpc>
                          <a:spcPct val="107000"/>
                        </a:lnSpc>
                        <a:spcAft>
                          <a:spcPts val="0"/>
                        </a:spcAft>
                        <a:tabLst>
                          <a:tab pos="3677285" algn="l"/>
                        </a:tabLst>
                      </a:pPr>
                      <a:r>
                        <a:rPr lang="es-CO" sz="1600" dirty="0">
                          <a:effectLst/>
                        </a:rPr>
                        <a:t>está dirigida a la población</a:t>
                      </a:r>
                    </a:p>
                    <a:p>
                      <a:pPr>
                        <a:lnSpc>
                          <a:spcPct val="107000"/>
                        </a:lnSpc>
                        <a:spcAft>
                          <a:spcPts val="0"/>
                        </a:spcAft>
                        <a:tabLst>
                          <a:tab pos="3677285" algn="l"/>
                        </a:tabLst>
                      </a:pPr>
                      <a:r>
                        <a:rPr lang="es-CO" sz="1600" dirty="0">
                          <a:effectLst/>
                        </a:rPr>
                        <a:t>entre 0 y 6 años o hasta que ingrese al primer grado de</a:t>
                      </a:r>
                    </a:p>
                    <a:p>
                      <a:pPr>
                        <a:lnSpc>
                          <a:spcPct val="107000"/>
                        </a:lnSpc>
                        <a:spcAft>
                          <a:spcPts val="0"/>
                        </a:spcAft>
                        <a:tabLst>
                          <a:tab pos="3677285" algn="l"/>
                        </a:tabLst>
                      </a:pPr>
                      <a:r>
                        <a:rPr lang="es-CO" sz="1600" dirty="0">
                          <a:effectLst/>
                        </a:rPr>
                        <a:t>Educación Básica.</a:t>
                      </a:r>
                    </a:p>
                    <a:p>
                      <a:pPr>
                        <a:lnSpc>
                          <a:spcPct val="107000"/>
                        </a:lnSpc>
                        <a:spcAft>
                          <a:spcPts val="0"/>
                        </a:spcAft>
                        <a:tabLst>
                          <a:tab pos="3677285" algn="l"/>
                        </a:tabLst>
                      </a:pPr>
                      <a:r>
                        <a:rPr lang="es-CO" sz="1600" dirty="0">
                          <a:effectLst/>
                        </a:rPr>
                        <a:t> </a:t>
                      </a:r>
                    </a:p>
                    <a:p>
                      <a:pPr>
                        <a:lnSpc>
                          <a:spcPct val="107000"/>
                        </a:lnSpc>
                        <a:spcAft>
                          <a:spcPts val="0"/>
                        </a:spcAft>
                        <a:tabLst>
                          <a:tab pos="3677285" algn="l"/>
                        </a:tabLst>
                      </a:pPr>
                      <a:r>
                        <a:rPr lang="es-CO" sz="1600" dirty="0">
                          <a:effectLst/>
                        </a:rPr>
                        <a:t>Maternal: de 0 a 3 años de edad y  Preescolar de 3 a 6 años de edad.</a:t>
                      </a:r>
                    </a:p>
                    <a:p>
                      <a:pPr>
                        <a:lnSpc>
                          <a:spcPct val="107000"/>
                        </a:lnSpc>
                        <a:spcAft>
                          <a:spcPts val="0"/>
                        </a:spcAft>
                      </a:pPr>
                      <a:r>
                        <a:rPr lang="es-ES"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22" marR="6132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3134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8263830" cy="623404"/>
          </a:xfrm>
        </p:spPr>
        <p:txBody>
          <a:bodyPr>
            <a:noAutofit/>
          </a:bodyPr>
          <a:lstStyle/>
          <a:p>
            <a:pPr algn="r"/>
            <a:r>
              <a:rPr lang="es-CO" sz="2400" dirty="0" smtClean="0"/>
              <a:t> referentes TEÓRICOS </a:t>
            </a:r>
            <a:br>
              <a:rPr lang="es-CO" sz="2400" dirty="0" smtClean="0"/>
            </a:br>
            <a:r>
              <a:rPr lang="es-ES" sz="2400" b="1" dirty="0" smtClean="0"/>
              <a:t>4. Perfil docente </a:t>
            </a:r>
            <a:endParaRPr lang="es-CO" sz="24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32</a:t>
            </a:fld>
            <a:endParaRPr lang="es-CO" dirty="0"/>
          </a:p>
        </p:txBody>
      </p:sp>
      <p:sp>
        <p:nvSpPr>
          <p:cNvPr id="8" name="Rectángulo 7"/>
          <p:cNvSpPr/>
          <p:nvPr/>
        </p:nvSpPr>
        <p:spPr>
          <a:xfrm>
            <a:off x="251520" y="5989567"/>
            <a:ext cx="5455340" cy="369332"/>
          </a:xfrm>
          <a:prstGeom prst="rect">
            <a:avLst/>
          </a:prstGeom>
        </p:spPr>
        <p:txBody>
          <a:bodyPr wrap="none">
            <a:spAutoFit/>
          </a:bodyPr>
          <a:lstStyle/>
          <a:p>
            <a:r>
              <a:rPr lang="es-CO" dirty="0" smtClean="0">
                <a:solidFill>
                  <a:schemeClr val="tx1">
                    <a:lumMod val="50000"/>
                  </a:schemeClr>
                </a:solidFill>
                <a:latin typeface="Arial" panose="020B0604020202020204" pitchFamily="34" charset="0"/>
                <a:ea typeface="Calibri" panose="020F0502020204030204" pitchFamily="34" charset="0"/>
              </a:rPr>
              <a:t>Fuente: Organización de Estados Iberoamericanos</a:t>
            </a:r>
            <a:r>
              <a:rPr lang="es-CO" dirty="0" smtClean="0">
                <a:latin typeface="Arial" panose="020B0604020202020204" pitchFamily="34" charset="0"/>
                <a:ea typeface="Calibri" panose="020F0502020204030204" pitchFamily="34" charset="0"/>
              </a:rPr>
              <a:t>.</a:t>
            </a:r>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1609534021"/>
              </p:ext>
            </p:extLst>
          </p:nvPr>
        </p:nvGraphicFramePr>
        <p:xfrm>
          <a:off x="7652" y="836712"/>
          <a:ext cx="9136348" cy="5040560"/>
        </p:xfrm>
        <a:graphic>
          <a:graphicData uri="http://schemas.openxmlformats.org/drawingml/2006/table">
            <a:tbl>
              <a:tblPr firstRow="1" firstCol="1" bandRow="1">
                <a:tableStyleId>{21E4AEA4-8DFA-4A89-87EB-49C32662AFE0}</a:tableStyleId>
              </a:tblPr>
              <a:tblGrid>
                <a:gridCol w="4568174">
                  <a:extLst>
                    <a:ext uri="{9D8B030D-6E8A-4147-A177-3AD203B41FA5}">
                      <a16:colId xmlns:a16="http://schemas.microsoft.com/office/drawing/2014/main" val="20000"/>
                    </a:ext>
                  </a:extLst>
                </a:gridCol>
                <a:gridCol w="4568174">
                  <a:extLst>
                    <a:ext uri="{9D8B030D-6E8A-4147-A177-3AD203B41FA5}">
                      <a16:colId xmlns:a16="http://schemas.microsoft.com/office/drawing/2014/main" val="20001"/>
                    </a:ext>
                  </a:extLst>
                </a:gridCol>
              </a:tblGrid>
              <a:tr h="432048">
                <a:tc>
                  <a:txBody>
                    <a:bodyPr/>
                    <a:lstStyle/>
                    <a:p>
                      <a:pPr>
                        <a:lnSpc>
                          <a:spcPct val="107000"/>
                        </a:lnSpc>
                        <a:spcAft>
                          <a:spcPts val="0"/>
                        </a:spcAft>
                      </a:pPr>
                      <a:r>
                        <a:rPr lang="es-ES" sz="1600" dirty="0">
                          <a:effectLst/>
                        </a:rPr>
                        <a:t>Colombia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9" marR="58199" marT="0" marB="0"/>
                </a:tc>
                <a:tc>
                  <a:txBody>
                    <a:bodyPr/>
                    <a:lstStyle/>
                    <a:p>
                      <a:pPr>
                        <a:lnSpc>
                          <a:spcPct val="107000"/>
                        </a:lnSpc>
                        <a:spcAft>
                          <a:spcPts val="0"/>
                        </a:spcAft>
                      </a:pPr>
                      <a:r>
                        <a:rPr lang="es-ES" sz="1600" dirty="0">
                          <a:effectLst/>
                        </a:rPr>
                        <a:t>Argentina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9" marR="58199" marT="0" marB="0"/>
                </a:tc>
                <a:extLst>
                  <a:ext uri="{0D108BD9-81ED-4DB2-BD59-A6C34878D82A}">
                    <a16:rowId xmlns:a16="http://schemas.microsoft.com/office/drawing/2014/main" val="10000"/>
                  </a:ext>
                </a:extLst>
              </a:tr>
              <a:tr h="4608512">
                <a:tc>
                  <a:txBody>
                    <a:bodyPr/>
                    <a:lstStyle/>
                    <a:p>
                      <a:pPr algn="just">
                        <a:lnSpc>
                          <a:spcPct val="107000"/>
                        </a:lnSpc>
                        <a:spcAft>
                          <a:spcPts val="0"/>
                        </a:spcAft>
                      </a:pPr>
                      <a:r>
                        <a:rPr lang="es-CO" sz="1600" dirty="0">
                          <a:effectLst/>
                        </a:rPr>
                        <a:t>Se pretende que los educadores egresen de las instituciones formadoras con dominio de: </a:t>
                      </a:r>
                    </a:p>
                    <a:p>
                      <a:pPr algn="just">
                        <a:lnSpc>
                          <a:spcPct val="107000"/>
                        </a:lnSpc>
                        <a:spcAft>
                          <a:spcPts val="0"/>
                        </a:spcAft>
                      </a:pPr>
                      <a:r>
                        <a:rPr lang="es-CO" sz="1600" dirty="0">
                          <a:effectLst/>
                        </a:rPr>
                        <a:t>• los problemas de la educación y de la enseñanza </a:t>
                      </a:r>
                      <a:endParaRPr lang="es-CO" sz="1600" dirty="0" smtClean="0">
                        <a:effectLst/>
                      </a:endParaRPr>
                    </a:p>
                    <a:p>
                      <a:pPr algn="just">
                        <a:lnSpc>
                          <a:spcPct val="107000"/>
                        </a:lnSpc>
                        <a:spcAft>
                          <a:spcPts val="0"/>
                        </a:spcAft>
                      </a:pPr>
                      <a:r>
                        <a:rPr lang="es-CO" sz="1600" dirty="0" smtClean="0">
                          <a:effectLst/>
                        </a:rPr>
                        <a:t>• </a:t>
                      </a:r>
                      <a:r>
                        <a:rPr lang="es-CO" sz="1600" dirty="0">
                          <a:effectLst/>
                        </a:rPr>
                        <a:t>las teorías que los explican y ayudan a comprender </a:t>
                      </a:r>
                      <a:r>
                        <a:rPr lang="es-CO" sz="1600" dirty="0" smtClean="0">
                          <a:effectLst/>
                        </a:rPr>
                        <a:t>críticamente. </a:t>
                      </a:r>
                    </a:p>
                    <a:p>
                      <a:pPr algn="just">
                        <a:lnSpc>
                          <a:spcPct val="107000"/>
                        </a:lnSpc>
                        <a:spcAft>
                          <a:spcPts val="0"/>
                        </a:spcAft>
                      </a:pPr>
                      <a:r>
                        <a:rPr lang="es-CO" sz="1600" dirty="0" smtClean="0">
                          <a:effectLst/>
                        </a:rPr>
                        <a:t>• </a:t>
                      </a:r>
                      <a:r>
                        <a:rPr lang="es-CO" sz="1600" dirty="0">
                          <a:effectLst/>
                        </a:rPr>
                        <a:t>los saberes </a:t>
                      </a:r>
                      <a:r>
                        <a:rPr lang="es-CO" sz="1600" dirty="0" smtClean="0">
                          <a:effectLst/>
                        </a:rPr>
                        <a:t>de las </a:t>
                      </a:r>
                      <a:r>
                        <a:rPr lang="es-CO" sz="1600" dirty="0">
                          <a:effectLst/>
                        </a:rPr>
                        <a:t>competencias didácticas </a:t>
                      </a:r>
                      <a:r>
                        <a:rPr lang="es-CO" sz="1600" dirty="0" smtClean="0">
                          <a:effectLst/>
                        </a:rPr>
                        <a:t>• </a:t>
                      </a:r>
                      <a:r>
                        <a:rPr lang="es-CO" sz="1600" dirty="0">
                          <a:effectLst/>
                        </a:rPr>
                        <a:t>las fuentes de la realidad y del criterio que contextualizan la profesión en los ámbitos local, nacional e internacional, y un dominio de la historia y de la lógica vinculado con la comprensión y la construcción de teorías pedagógicas, en tanto conocimientos que fundamentan su profesión y le otorgan identidad intelectual, </a:t>
                      </a:r>
                    </a:p>
                    <a:p>
                      <a:pPr algn="just">
                        <a:lnSpc>
                          <a:spcPct val="107000"/>
                        </a:lnSpc>
                        <a:spcAft>
                          <a:spcPts val="0"/>
                        </a:spcAft>
                      </a:pPr>
                      <a:r>
                        <a:rPr lang="es-CO" sz="1600" dirty="0">
                          <a:effectLst/>
                        </a:rPr>
                        <a:t>• los criterios y las normas que regulan la profesión y su ejercicio ético y responsable</a:t>
                      </a:r>
                      <a:r>
                        <a:rPr lang="es-CO" sz="1600" dirty="0" smtClean="0">
                          <a:effectLst/>
                        </a:rPr>
                        <a:t>.</a:t>
                      </a:r>
                      <a:r>
                        <a:rPr lang="es-ES" sz="1600" dirty="0">
                          <a:effectLst/>
                        </a:rPr>
                        <a:t>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9" marR="58199" marT="0" marB="0"/>
                </a:tc>
                <a:tc>
                  <a:txBody>
                    <a:bodyPr/>
                    <a:lstStyle/>
                    <a:p>
                      <a:pPr>
                        <a:lnSpc>
                          <a:spcPct val="107000"/>
                        </a:lnSpc>
                        <a:spcAft>
                          <a:spcPts val="0"/>
                        </a:spcAft>
                      </a:pPr>
                      <a:r>
                        <a:rPr lang="es-CO" sz="1600" dirty="0">
                          <a:effectLst/>
                        </a:rPr>
                        <a:t>El perfil docente se define en torno a las competencias del docente que requiere la implementación de los cambios que ha generado el proceso de reforma: </a:t>
                      </a:r>
                    </a:p>
                    <a:p>
                      <a:pPr>
                        <a:lnSpc>
                          <a:spcPct val="107000"/>
                        </a:lnSpc>
                        <a:spcAft>
                          <a:spcPts val="0"/>
                        </a:spcAft>
                      </a:pPr>
                      <a:r>
                        <a:rPr lang="es-CO" sz="1600" dirty="0">
                          <a:effectLst/>
                        </a:rPr>
                        <a:t>• Dominar los contenidos básicos comunes y ser capaz de contextualizarlos en su tarea docente. </a:t>
                      </a:r>
                    </a:p>
                    <a:p>
                      <a:pPr>
                        <a:lnSpc>
                          <a:spcPct val="107000"/>
                        </a:lnSpc>
                        <a:spcAft>
                          <a:spcPts val="0"/>
                        </a:spcAft>
                      </a:pPr>
                      <a:r>
                        <a:rPr lang="es-CO" sz="1600" dirty="0">
                          <a:effectLst/>
                        </a:rPr>
                        <a:t>• Estar en condiciones de fundamentar teóricamente sus prácticas de enseñanza </a:t>
                      </a:r>
                      <a:endParaRPr lang="es-CO" sz="1600" dirty="0" smtClean="0">
                        <a:effectLst/>
                      </a:endParaRPr>
                    </a:p>
                    <a:p>
                      <a:pPr>
                        <a:lnSpc>
                          <a:spcPct val="107000"/>
                        </a:lnSpc>
                        <a:spcAft>
                          <a:spcPts val="0"/>
                        </a:spcAft>
                      </a:pPr>
                      <a:r>
                        <a:rPr lang="es-CO" sz="1600" dirty="0" smtClean="0">
                          <a:effectLst/>
                        </a:rPr>
                        <a:t>• </a:t>
                      </a:r>
                      <a:r>
                        <a:rPr lang="es-CO" sz="1600" dirty="0">
                          <a:effectLst/>
                        </a:rPr>
                        <a:t>Tener condiciones personales y la formación ética y técnica </a:t>
                      </a:r>
                      <a:r>
                        <a:rPr lang="es-CO" sz="1600" dirty="0" smtClean="0">
                          <a:effectLst/>
                        </a:rPr>
                        <a:t>requerida.</a:t>
                      </a:r>
                      <a:endParaRPr lang="es-CO" sz="1600" dirty="0">
                        <a:effectLst/>
                      </a:endParaRPr>
                    </a:p>
                    <a:p>
                      <a:pPr algn="just">
                        <a:lnSpc>
                          <a:spcPct val="107000"/>
                        </a:lnSpc>
                        <a:spcAft>
                          <a:spcPts val="0"/>
                        </a:spcAft>
                      </a:pPr>
                      <a:r>
                        <a:rPr lang="es-CO" sz="1600" dirty="0" smtClean="0">
                          <a:effectLst/>
                        </a:rPr>
                        <a:t>• </a:t>
                      </a:r>
                      <a:r>
                        <a:rPr lang="es-CO" sz="1600" dirty="0">
                          <a:effectLst/>
                        </a:rPr>
                        <a:t>Ser capaz de participar en investigaciones educativas. </a:t>
                      </a:r>
                    </a:p>
                    <a:p>
                      <a:pPr algn="just">
                        <a:lnSpc>
                          <a:spcPct val="107000"/>
                        </a:lnSpc>
                        <a:spcAft>
                          <a:spcPts val="0"/>
                        </a:spcAft>
                      </a:pPr>
                      <a:r>
                        <a:rPr lang="es-CO" sz="1600" dirty="0">
                          <a:effectLst/>
                        </a:rPr>
                        <a:t>• Cooperar activamente en procesos de innovación y de transformación educativa como partes del ejercicio de su rol profesional.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9" marR="5819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1588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159"/>
            <a:ext cx="8263830" cy="623404"/>
          </a:xfrm>
        </p:spPr>
        <p:txBody>
          <a:bodyPr>
            <a:normAutofit fontScale="90000"/>
          </a:bodyPr>
          <a:lstStyle/>
          <a:p>
            <a:pPr algn="r"/>
            <a:r>
              <a:rPr lang="es-CO" dirty="0" smtClean="0"/>
              <a:t> </a:t>
            </a:r>
            <a:r>
              <a:rPr lang="es-CO" sz="2700" dirty="0" smtClean="0"/>
              <a:t>referentes TEÓRICOS</a:t>
            </a:r>
            <a:br>
              <a:rPr lang="es-CO" sz="2700" dirty="0" smtClean="0"/>
            </a:br>
            <a:r>
              <a:rPr lang="es-ES" sz="2700" b="1" dirty="0"/>
              <a:t>4. Perfil docente </a:t>
            </a:r>
            <a:endParaRPr lang="es-CO" sz="27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33</a:t>
            </a:fld>
            <a:endParaRPr lang="es-CO" dirty="0"/>
          </a:p>
        </p:txBody>
      </p:sp>
      <p:sp>
        <p:nvSpPr>
          <p:cNvPr id="8" name="Rectángulo 7"/>
          <p:cNvSpPr/>
          <p:nvPr/>
        </p:nvSpPr>
        <p:spPr>
          <a:xfrm>
            <a:off x="251520" y="5989567"/>
            <a:ext cx="5455340" cy="369332"/>
          </a:xfrm>
          <a:prstGeom prst="rect">
            <a:avLst/>
          </a:prstGeom>
        </p:spPr>
        <p:txBody>
          <a:bodyPr wrap="none">
            <a:spAutoFit/>
          </a:bodyPr>
          <a:lstStyle/>
          <a:p>
            <a:r>
              <a:rPr lang="es-CO" dirty="0" smtClean="0">
                <a:solidFill>
                  <a:schemeClr val="tx1">
                    <a:lumMod val="50000"/>
                  </a:schemeClr>
                </a:solidFill>
                <a:latin typeface="Arial" panose="020B0604020202020204" pitchFamily="34" charset="0"/>
                <a:ea typeface="Calibri" panose="020F0502020204030204" pitchFamily="34" charset="0"/>
              </a:rPr>
              <a:t>Fuente: Organización de Estados Iberoamericanos</a:t>
            </a:r>
            <a:r>
              <a:rPr lang="es-CO" dirty="0" smtClean="0">
                <a:latin typeface="Arial" panose="020B0604020202020204" pitchFamily="34" charset="0"/>
                <a:ea typeface="Calibri" panose="020F0502020204030204" pitchFamily="34" charset="0"/>
              </a:rPr>
              <a:t>.</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1175053620"/>
              </p:ext>
            </p:extLst>
          </p:nvPr>
        </p:nvGraphicFramePr>
        <p:xfrm>
          <a:off x="34437" y="838738"/>
          <a:ext cx="8939746" cy="5485377"/>
        </p:xfrm>
        <a:graphic>
          <a:graphicData uri="http://schemas.openxmlformats.org/drawingml/2006/table">
            <a:tbl>
              <a:tblPr firstRow="1" firstCol="1" bandRow="1">
                <a:tableStyleId>{21E4AEA4-8DFA-4A89-87EB-49C32662AFE0}</a:tableStyleId>
              </a:tblPr>
              <a:tblGrid>
                <a:gridCol w="5509032">
                  <a:extLst>
                    <a:ext uri="{9D8B030D-6E8A-4147-A177-3AD203B41FA5}">
                      <a16:colId xmlns:a16="http://schemas.microsoft.com/office/drawing/2014/main" val="20000"/>
                    </a:ext>
                  </a:extLst>
                </a:gridCol>
                <a:gridCol w="3430714">
                  <a:extLst>
                    <a:ext uri="{9D8B030D-6E8A-4147-A177-3AD203B41FA5}">
                      <a16:colId xmlns:a16="http://schemas.microsoft.com/office/drawing/2014/main" val="20001"/>
                    </a:ext>
                  </a:extLst>
                </a:gridCol>
              </a:tblGrid>
              <a:tr h="261209">
                <a:tc>
                  <a:txBody>
                    <a:bodyPr/>
                    <a:lstStyle/>
                    <a:p>
                      <a:pPr>
                        <a:lnSpc>
                          <a:spcPct val="107000"/>
                        </a:lnSpc>
                        <a:spcAft>
                          <a:spcPts val="0"/>
                        </a:spcAft>
                      </a:pPr>
                      <a:r>
                        <a:rPr lang="es-ES" sz="1600" dirty="0">
                          <a:effectLst/>
                        </a:rPr>
                        <a:t>Brasil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04" marR="53604" marT="0" marB="0"/>
                </a:tc>
                <a:tc>
                  <a:txBody>
                    <a:bodyPr/>
                    <a:lstStyle/>
                    <a:p>
                      <a:pPr>
                        <a:lnSpc>
                          <a:spcPct val="107000"/>
                        </a:lnSpc>
                        <a:spcAft>
                          <a:spcPts val="0"/>
                        </a:spcAft>
                      </a:pPr>
                      <a:r>
                        <a:rPr lang="es-ES" sz="1600" dirty="0">
                          <a:effectLst/>
                        </a:rPr>
                        <a:t>México </a:t>
                      </a:r>
                      <a:endParaRPr lang="es-CO"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10000"/>
                  </a:ext>
                </a:extLst>
              </a:tr>
              <a:tr h="5224168">
                <a:tc>
                  <a:txBody>
                    <a:bodyPr/>
                    <a:lstStyle/>
                    <a:p>
                      <a:pPr>
                        <a:lnSpc>
                          <a:spcPct val="107000"/>
                        </a:lnSpc>
                        <a:spcAft>
                          <a:spcPts val="0"/>
                        </a:spcAft>
                      </a:pPr>
                      <a:r>
                        <a:rPr lang="es-CO" sz="1600" b="0" dirty="0">
                          <a:solidFill>
                            <a:schemeClr val="tx1"/>
                          </a:solidFill>
                          <a:effectLst/>
                        </a:rPr>
                        <a:t>los profesores puedan desarrollar las siguientes competencias:</a:t>
                      </a:r>
                    </a:p>
                    <a:p>
                      <a:pPr>
                        <a:lnSpc>
                          <a:spcPct val="107000"/>
                        </a:lnSpc>
                        <a:spcAft>
                          <a:spcPts val="0"/>
                        </a:spcAft>
                      </a:pPr>
                      <a:r>
                        <a:rPr lang="es-CO" sz="1600" b="0" dirty="0">
                          <a:solidFill>
                            <a:schemeClr val="tx1"/>
                          </a:solidFill>
                          <a:effectLst/>
                        </a:rPr>
                        <a:t>• Guiarse por principios de la ética democrática.</a:t>
                      </a:r>
                    </a:p>
                    <a:p>
                      <a:pPr>
                        <a:lnSpc>
                          <a:spcPct val="107000"/>
                        </a:lnSpc>
                        <a:spcAft>
                          <a:spcPts val="0"/>
                        </a:spcAft>
                      </a:pPr>
                      <a:r>
                        <a:rPr lang="es-CO" sz="1600" b="0" dirty="0">
                          <a:solidFill>
                            <a:schemeClr val="tx1"/>
                          </a:solidFill>
                          <a:effectLst/>
                        </a:rPr>
                        <a:t>• Comprender el contexto y las relaciones en las que está inmersa la práctica</a:t>
                      </a:r>
                    </a:p>
                    <a:p>
                      <a:pPr>
                        <a:lnSpc>
                          <a:spcPct val="107000"/>
                        </a:lnSpc>
                        <a:spcAft>
                          <a:spcPts val="0"/>
                        </a:spcAft>
                      </a:pPr>
                      <a:r>
                        <a:rPr lang="es-CO" sz="1600" b="0" dirty="0">
                          <a:solidFill>
                            <a:schemeClr val="tx1"/>
                          </a:solidFill>
                          <a:effectLst/>
                        </a:rPr>
                        <a:t>educativa.</a:t>
                      </a:r>
                    </a:p>
                    <a:p>
                      <a:pPr>
                        <a:lnSpc>
                          <a:spcPct val="107000"/>
                        </a:lnSpc>
                        <a:spcAft>
                          <a:spcPts val="0"/>
                        </a:spcAft>
                      </a:pPr>
                      <a:r>
                        <a:rPr lang="es-CO" sz="1600" b="0" dirty="0">
                          <a:solidFill>
                            <a:schemeClr val="tx1"/>
                          </a:solidFill>
                          <a:effectLst/>
                        </a:rPr>
                        <a:t>• Orientar las decisiones metodológicas y didácticas por principios éticos </a:t>
                      </a:r>
                      <a:endParaRPr lang="es-CO" sz="1600" b="0" dirty="0" smtClean="0">
                        <a:solidFill>
                          <a:schemeClr val="tx1"/>
                        </a:solidFill>
                        <a:effectLst/>
                      </a:endParaRPr>
                    </a:p>
                    <a:p>
                      <a:pPr>
                        <a:lnSpc>
                          <a:spcPct val="107000"/>
                        </a:lnSpc>
                        <a:spcAft>
                          <a:spcPts val="0"/>
                        </a:spcAft>
                      </a:pPr>
                      <a:r>
                        <a:rPr lang="es-CO" sz="1600" b="0" dirty="0" smtClean="0">
                          <a:solidFill>
                            <a:schemeClr val="tx1"/>
                          </a:solidFill>
                          <a:effectLst/>
                        </a:rPr>
                        <a:t>• </a:t>
                      </a:r>
                      <a:r>
                        <a:rPr lang="es-CO" sz="1600" b="0" dirty="0">
                          <a:solidFill>
                            <a:schemeClr val="tx1"/>
                          </a:solidFill>
                          <a:effectLst/>
                        </a:rPr>
                        <a:t>Ser capaces de analizar las situaciones interpersonales en las que estén inmersos.</a:t>
                      </a:r>
                    </a:p>
                    <a:p>
                      <a:pPr>
                        <a:lnSpc>
                          <a:spcPct val="107000"/>
                        </a:lnSpc>
                        <a:spcAft>
                          <a:spcPts val="0"/>
                        </a:spcAft>
                      </a:pPr>
                      <a:r>
                        <a:rPr lang="es-CO" sz="1600" b="0" dirty="0">
                          <a:solidFill>
                            <a:schemeClr val="tx1"/>
                          </a:solidFill>
                          <a:effectLst/>
                        </a:rPr>
                        <a:t>• Investigar el contexto educativo y tomar la práctica educativa como objeto de</a:t>
                      </a:r>
                    </a:p>
                    <a:p>
                      <a:pPr>
                        <a:lnSpc>
                          <a:spcPct val="107000"/>
                        </a:lnSpc>
                        <a:spcAft>
                          <a:spcPts val="0"/>
                        </a:spcAft>
                      </a:pPr>
                      <a:r>
                        <a:rPr lang="es-CO" sz="1600" b="0" dirty="0">
                          <a:solidFill>
                            <a:schemeClr val="tx1"/>
                          </a:solidFill>
                          <a:effectLst/>
                        </a:rPr>
                        <a:t>reflexión.</a:t>
                      </a:r>
                    </a:p>
                    <a:p>
                      <a:pPr>
                        <a:lnSpc>
                          <a:spcPct val="107000"/>
                        </a:lnSpc>
                        <a:spcAft>
                          <a:spcPts val="0"/>
                        </a:spcAft>
                      </a:pPr>
                      <a:r>
                        <a:rPr lang="es-CO" sz="1600" b="0" dirty="0">
                          <a:solidFill>
                            <a:schemeClr val="tx1"/>
                          </a:solidFill>
                          <a:effectLst/>
                        </a:rPr>
                        <a:t>• Generar una práctica educativa que tome en cuenta las características de los</a:t>
                      </a:r>
                    </a:p>
                    <a:p>
                      <a:pPr>
                        <a:lnSpc>
                          <a:spcPct val="107000"/>
                        </a:lnSpc>
                        <a:spcAft>
                          <a:spcPts val="0"/>
                        </a:spcAft>
                      </a:pPr>
                      <a:r>
                        <a:rPr lang="es-CO" sz="1600" b="0" dirty="0">
                          <a:solidFill>
                            <a:schemeClr val="tx1"/>
                          </a:solidFill>
                          <a:effectLst/>
                        </a:rPr>
                        <a:t>alumnos y de la comunidad.</a:t>
                      </a:r>
                    </a:p>
                    <a:p>
                      <a:pPr>
                        <a:lnSpc>
                          <a:spcPct val="107000"/>
                        </a:lnSpc>
                        <a:spcAft>
                          <a:spcPts val="0"/>
                        </a:spcAft>
                      </a:pPr>
                      <a:r>
                        <a:rPr lang="es-CO" sz="1600" b="0" dirty="0">
                          <a:solidFill>
                            <a:schemeClr val="tx1"/>
                          </a:solidFill>
                          <a:effectLst/>
                        </a:rPr>
                        <a:t>• Ser capaces de comprender el proceso de aprendizaje de los alumnos.</a:t>
                      </a:r>
                    </a:p>
                    <a:p>
                      <a:pPr>
                        <a:lnSpc>
                          <a:spcPct val="107000"/>
                        </a:lnSpc>
                        <a:spcAft>
                          <a:spcPts val="0"/>
                        </a:spcAft>
                      </a:pPr>
                      <a:r>
                        <a:rPr lang="es-CO" sz="1600" b="0" dirty="0">
                          <a:solidFill>
                            <a:schemeClr val="tx1"/>
                          </a:solidFill>
                          <a:effectLst/>
                        </a:rPr>
                        <a:t>• Generar propuestas didácticas que promuevan y potencien el aprendizaje</a:t>
                      </a:r>
                      <a:r>
                        <a:rPr lang="es-CO" sz="1600" b="0" dirty="0" smtClean="0">
                          <a:solidFill>
                            <a:schemeClr val="tx1"/>
                          </a:solidFill>
                          <a:effectLst/>
                        </a:rPr>
                        <a:t>.</a:t>
                      </a:r>
                      <a:endParaRPr lang="es-CO"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04" marR="53604" marT="0" marB="0"/>
                </a:tc>
                <a:tc>
                  <a:txBody>
                    <a:bodyPr/>
                    <a:lstStyle/>
                    <a:p>
                      <a:pPr>
                        <a:lnSpc>
                          <a:spcPct val="107000"/>
                        </a:lnSpc>
                        <a:spcAft>
                          <a:spcPts val="0"/>
                        </a:spcAft>
                      </a:pPr>
                      <a:r>
                        <a:rPr lang="es-CO" sz="1600" dirty="0" smtClean="0">
                          <a:effectLst/>
                        </a:rPr>
                        <a:t>El </a:t>
                      </a:r>
                      <a:r>
                        <a:rPr lang="es-CO" sz="1600" dirty="0">
                          <a:effectLst/>
                        </a:rPr>
                        <a:t>maestro de </a:t>
                      </a:r>
                      <a:r>
                        <a:rPr lang="es-CO" sz="1600" dirty="0" smtClean="0">
                          <a:effectLst/>
                        </a:rPr>
                        <a:t>educación </a:t>
                      </a:r>
                      <a:r>
                        <a:rPr lang="es-CO" sz="1600" dirty="0">
                          <a:effectLst/>
                        </a:rPr>
                        <a:t>dispondrá de las capacidades que le permitan organizar el trabajo educativo, de diseñar y poner en práctica estrategias y actividades didácticas con el fin de que todos sus educandos alcancen los propósitos de la educación; de reconocer la diversidad de los niños que forman el grupo a su cargo, y de atender a su enseñanza por medio de una variedad de estrategias didácticas que desarrollará de manera creativa.</a:t>
                      </a:r>
                    </a:p>
                    <a:p>
                      <a:pPr>
                        <a:lnSpc>
                          <a:spcPct val="107000"/>
                        </a:lnSpc>
                        <a:spcAft>
                          <a:spcPts val="0"/>
                        </a:spcAft>
                      </a:pPr>
                      <a:r>
                        <a:rPr lang="es-CO" sz="1600" dirty="0">
                          <a:effectLst/>
                        </a:rPr>
                        <a:t>Además, reconocerá la importancia de tratar con dignidad y afecto a sus alumnos; apoyará el establecimiento de normas de convivencia en el aula y fuera de ella que permitan a los educandos la vivencia de estos </a:t>
                      </a:r>
                      <a:r>
                        <a:rPr lang="es-CO" sz="1600" dirty="0" smtClean="0">
                          <a:effectLst/>
                        </a:rPr>
                        <a:t>valores.</a:t>
                      </a:r>
                      <a:endParaRPr lang="es-CO"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9301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Procedimiento </a:t>
            </a:r>
            <a:endParaRPr lang="es-CO" dirty="0"/>
          </a:p>
        </p:txBody>
      </p:sp>
      <p:sp>
        <p:nvSpPr>
          <p:cNvPr id="3" name="Marcador de contenido 2"/>
          <p:cNvSpPr>
            <a:spLocks noGrp="1"/>
          </p:cNvSpPr>
          <p:nvPr>
            <p:ph idx="1"/>
          </p:nvPr>
        </p:nvSpPr>
        <p:spPr>
          <a:xfrm>
            <a:off x="429847" y="705623"/>
            <a:ext cx="7886700" cy="394453"/>
          </a:xfrm>
        </p:spPr>
        <p:txBody>
          <a:bodyPr>
            <a:normAutofit/>
          </a:bodyPr>
          <a:lstStyle/>
          <a:p>
            <a:pPr marL="0" indent="0">
              <a:buNone/>
            </a:pPr>
            <a:r>
              <a:rPr lang="es-CO" sz="2000" b="1" dirty="0" smtClean="0"/>
              <a:t>Semejanzas y Diferencias </a:t>
            </a:r>
            <a:endParaRPr lang="es-CO" sz="2000" b="1"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34</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960364980"/>
              </p:ext>
            </p:extLst>
          </p:nvPr>
        </p:nvGraphicFramePr>
        <p:xfrm>
          <a:off x="199427" y="1035972"/>
          <a:ext cx="8745146" cy="5322927"/>
        </p:xfrm>
        <a:graphic>
          <a:graphicData uri="http://schemas.openxmlformats.org/drawingml/2006/table">
            <a:tbl>
              <a:tblPr firstRow="1" bandRow="1">
                <a:tableStyleId>{5C22544A-7EE6-4342-B048-85BDC9FD1C3A}</a:tableStyleId>
              </a:tblPr>
              <a:tblGrid>
                <a:gridCol w="1067847">
                  <a:extLst>
                    <a:ext uri="{9D8B030D-6E8A-4147-A177-3AD203B41FA5}">
                      <a16:colId xmlns:a16="http://schemas.microsoft.com/office/drawing/2014/main" val="20000"/>
                    </a:ext>
                  </a:extLst>
                </a:gridCol>
                <a:gridCol w="2549027">
                  <a:extLst>
                    <a:ext uri="{9D8B030D-6E8A-4147-A177-3AD203B41FA5}">
                      <a16:colId xmlns:a16="http://schemas.microsoft.com/office/drawing/2014/main" val="20001"/>
                    </a:ext>
                  </a:extLst>
                </a:gridCol>
                <a:gridCol w="2968033">
                  <a:extLst>
                    <a:ext uri="{9D8B030D-6E8A-4147-A177-3AD203B41FA5}">
                      <a16:colId xmlns:a16="http://schemas.microsoft.com/office/drawing/2014/main" val="20002"/>
                    </a:ext>
                  </a:extLst>
                </a:gridCol>
                <a:gridCol w="2160239">
                  <a:extLst>
                    <a:ext uri="{9D8B030D-6E8A-4147-A177-3AD203B41FA5}">
                      <a16:colId xmlns:a16="http://schemas.microsoft.com/office/drawing/2014/main" val="20003"/>
                    </a:ext>
                  </a:extLst>
                </a:gridCol>
              </a:tblGrid>
              <a:tr h="392152">
                <a:tc>
                  <a:txBody>
                    <a:bodyPr/>
                    <a:lstStyle/>
                    <a:p>
                      <a:r>
                        <a:rPr lang="es-CO" sz="1800" dirty="0" smtClean="0"/>
                        <a:t>Factor</a:t>
                      </a:r>
                      <a:r>
                        <a:rPr lang="es-CO" sz="1800" baseline="0" dirty="0" smtClean="0"/>
                        <a:t> </a:t>
                      </a:r>
                      <a:endParaRPr lang="es-CO" sz="1800" dirty="0"/>
                    </a:p>
                  </a:txBody>
                  <a:tcPr/>
                </a:tc>
                <a:tc>
                  <a:txBody>
                    <a:bodyPr/>
                    <a:lstStyle/>
                    <a:p>
                      <a:r>
                        <a:rPr lang="es-CO" sz="1800" dirty="0" smtClean="0"/>
                        <a:t>Colombia </a:t>
                      </a:r>
                      <a:endParaRPr lang="es-CO" sz="1800" dirty="0"/>
                    </a:p>
                  </a:txBody>
                  <a:tcPr/>
                </a:tc>
                <a:tc>
                  <a:txBody>
                    <a:bodyPr/>
                    <a:lstStyle/>
                    <a:p>
                      <a:r>
                        <a:rPr lang="es-CO" dirty="0" smtClean="0"/>
                        <a:t>Brasil </a:t>
                      </a:r>
                      <a:endParaRPr lang="es-CO" dirty="0"/>
                    </a:p>
                  </a:txBody>
                  <a:tcPr/>
                </a:tc>
                <a:tc>
                  <a:txBody>
                    <a:bodyPr/>
                    <a:lstStyle/>
                    <a:p>
                      <a:endParaRPr lang="es-CO" dirty="0"/>
                    </a:p>
                  </a:txBody>
                  <a:tcPr/>
                </a:tc>
                <a:extLst>
                  <a:ext uri="{0D108BD9-81ED-4DB2-BD59-A6C34878D82A}">
                    <a16:rowId xmlns:a16="http://schemas.microsoft.com/office/drawing/2014/main" val="10000"/>
                  </a:ext>
                </a:extLst>
              </a:tr>
              <a:tr h="4866671">
                <a:tc>
                  <a:txBody>
                    <a:bodyPr/>
                    <a:lstStyle/>
                    <a:p>
                      <a:r>
                        <a:rPr lang="es-ES" sz="1400" b="1" kern="1200" dirty="0" smtClean="0">
                          <a:solidFill>
                            <a:schemeClr val="dk1"/>
                          </a:solidFill>
                          <a:effectLst/>
                          <a:latin typeface="+mn-lt"/>
                          <a:ea typeface="+mn-ea"/>
                          <a:cs typeface="+mn-cs"/>
                        </a:rPr>
                        <a:t>Objetivos de la Educación</a:t>
                      </a:r>
                      <a:r>
                        <a:rPr lang="es-ES" sz="1400" b="1" kern="1200" baseline="0" dirty="0" smtClean="0">
                          <a:solidFill>
                            <a:schemeClr val="dk1"/>
                          </a:solidFill>
                          <a:effectLst/>
                          <a:latin typeface="+mn-lt"/>
                          <a:ea typeface="+mn-ea"/>
                          <a:cs typeface="+mn-cs"/>
                        </a:rPr>
                        <a:t> Inicia </a:t>
                      </a:r>
                      <a:endParaRPr lang="es-CO" sz="1400" dirty="0"/>
                    </a:p>
                  </a:txBody>
                  <a:tcPr/>
                </a:tc>
                <a:tc>
                  <a:txBody>
                    <a:bodyPr/>
                    <a:lstStyle/>
                    <a:p>
                      <a:pPr marL="171450" lvl="0" indent="-171450">
                        <a:lnSpc>
                          <a:spcPct val="107000"/>
                        </a:lnSpc>
                        <a:spcAft>
                          <a:spcPts val="0"/>
                        </a:spcAft>
                        <a:buFont typeface="Arial" panose="020B0604020202020204" pitchFamily="34" charset="0"/>
                        <a:buChar char="•"/>
                        <a:tabLst>
                          <a:tab pos="165100" algn="l"/>
                        </a:tabLst>
                      </a:pPr>
                      <a:r>
                        <a:rPr lang="es-ES" sz="800" dirty="0" smtClean="0">
                          <a:effectLst/>
                        </a:rPr>
                        <a:t>El conocimiento de su propio cuerpo y de sus posibilidades de acción, así como la adquisición de su identidad y autonomía. </a:t>
                      </a:r>
                      <a:endParaRPr lang="es-CO" sz="800" dirty="0" smtClean="0">
                        <a:effectLst/>
                      </a:endParaRPr>
                    </a:p>
                    <a:p>
                      <a:pPr marL="342900" lvl="0" indent="-342900">
                        <a:lnSpc>
                          <a:spcPct val="107000"/>
                        </a:lnSpc>
                        <a:spcAft>
                          <a:spcPts val="0"/>
                        </a:spcAft>
                        <a:buFont typeface="Symbol" panose="05050102010706020507" pitchFamily="18" charset="2"/>
                        <a:buChar char=""/>
                        <a:tabLst>
                          <a:tab pos="212725" algn="l"/>
                        </a:tabLst>
                      </a:pPr>
                      <a:r>
                        <a:rPr lang="es-ES" sz="800" dirty="0" smtClean="0">
                          <a:effectLst/>
                        </a:rPr>
                        <a:t>El crecimiento armónico y equilibrado del niño, de tal manera que facilite la motricidad, el aprestamiento y la motivación para la lectoescritura y para las soluciones de problemas que impliquen relaciones y operaciones matemáticas. </a:t>
                      </a:r>
                      <a:endParaRPr lang="es-CO" sz="800" dirty="0" smtClean="0">
                        <a:effectLst/>
                      </a:endParaRPr>
                    </a:p>
                    <a:p>
                      <a:pPr marL="342900" lvl="0" indent="-342900">
                        <a:lnSpc>
                          <a:spcPct val="107000"/>
                        </a:lnSpc>
                        <a:spcAft>
                          <a:spcPts val="0"/>
                        </a:spcAft>
                        <a:buFont typeface="Symbol" panose="05050102010706020507" pitchFamily="18" charset="2"/>
                        <a:buChar char=""/>
                        <a:tabLst>
                          <a:tab pos="279400" algn="l"/>
                        </a:tabLst>
                      </a:pPr>
                      <a:r>
                        <a:rPr lang="es-ES" sz="800" dirty="0" smtClean="0">
                          <a:effectLst/>
                        </a:rPr>
                        <a:t>El desarrollo de la creatividad, las habilidades y destrezas propias de la edad, como también de su capacidad de aprendizaje.</a:t>
                      </a:r>
                      <a:endParaRPr lang="es-CO" sz="800" dirty="0" smtClean="0">
                        <a:effectLst/>
                      </a:endParaRPr>
                    </a:p>
                    <a:p>
                      <a:pPr marL="342900" lvl="0" indent="-342900">
                        <a:lnSpc>
                          <a:spcPct val="107000"/>
                        </a:lnSpc>
                        <a:spcAft>
                          <a:spcPts val="0"/>
                        </a:spcAft>
                        <a:buFont typeface="Symbol" panose="05050102010706020507" pitchFamily="18" charset="2"/>
                        <a:buChar char=""/>
                        <a:tabLst>
                          <a:tab pos="165100" algn="l"/>
                        </a:tabLst>
                      </a:pPr>
                      <a:r>
                        <a:rPr lang="es-ES" sz="800" dirty="0" smtClean="0">
                          <a:effectLst/>
                        </a:rPr>
                        <a:t>La ubicación espacio-temporal y el ejercicio de la memoria.</a:t>
                      </a:r>
                      <a:endParaRPr lang="es-CO" sz="800" dirty="0" smtClean="0">
                        <a:effectLst/>
                      </a:endParaRPr>
                    </a:p>
                    <a:p>
                      <a:pPr marL="342900" lvl="0" indent="-342900">
                        <a:lnSpc>
                          <a:spcPct val="107000"/>
                        </a:lnSpc>
                        <a:spcAft>
                          <a:spcPts val="0"/>
                        </a:spcAft>
                        <a:buFont typeface="Symbol" panose="05050102010706020507" pitchFamily="18" charset="2"/>
                        <a:buChar char=""/>
                        <a:tabLst>
                          <a:tab pos="165100" algn="l"/>
                        </a:tabLst>
                      </a:pPr>
                      <a:r>
                        <a:rPr lang="es-ES" sz="800" dirty="0" smtClean="0">
                          <a:effectLst/>
                        </a:rPr>
                        <a:t>El desarrollo de la capacidad para adquirir formas de expresión, relación y comunicación y para establecer relaciones de reciprocidad y participación, de acuerdo con normas de</a:t>
                      </a:r>
                      <a:endParaRPr lang="es-CO" sz="800" dirty="0" smtClean="0">
                        <a:effectLst/>
                      </a:endParaRPr>
                    </a:p>
                    <a:p>
                      <a:pPr marL="342900" lvl="0" indent="-342900">
                        <a:lnSpc>
                          <a:spcPct val="107000"/>
                        </a:lnSpc>
                        <a:spcAft>
                          <a:spcPts val="0"/>
                        </a:spcAft>
                        <a:buFont typeface="Symbol" panose="05050102010706020507" pitchFamily="18" charset="2"/>
                        <a:buChar char=""/>
                      </a:pPr>
                      <a:r>
                        <a:rPr lang="es-ES" sz="800" dirty="0" smtClean="0">
                          <a:effectLst/>
                        </a:rPr>
                        <a:t>respeto, solidaridad y convivencia.</a:t>
                      </a:r>
                      <a:endParaRPr lang="es-CO" sz="800" dirty="0" smtClean="0">
                        <a:effectLst/>
                      </a:endParaRPr>
                    </a:p>
                    <a:p>
                      <a:pPr marL="342900" lvl="0" indent="-342900">
                        <a:lnSpc>
                          <a:spcPct val="107000"/>
                        </a:lnSpc>
                        <a:spcAft>
                          <a:spcPts val="0"/>
                        </a:spcAft>
                        <a:buFont typeface="Symbol" panose="05050102010706020507" pitchFamily="18" charset="2"/>
                        <a:buChar char=""/>
                        <a:tabLst>
                          <a:tab pos="184150" algn="l"/>
                        </a:tabLst>
                      </a:pPr>
                      <a:r>
                        <a:rPr lang="es-ES" sz="800" dirty="0" smtClean="0">
                          <a:effectLst/>
                        </a:rPr>
                        <a:t>La participación en actividades lúdicas con otros niños y adultos.</a:t>
                      </a:r>
                      <a:endParaRPr lang="es-CO" sz="800" dirty="0" smtClean="0">
                        <a:effectLst/>
                      </a:endParaRPr>
                    </a:p>
                    <a:p>
                      <a:pPr marL="342900" lvl="0" indent="-342900">
                        <a:lnSpc>
                          <a:spcPct val="107000"/>
                        </a:lnSpc>
                        <a:spcAft>
                          <a:spcPts val="0"/>
                        </a:spcAft>
                        <a:buFont typeface="Symbol" panose="05050102010706020507" pitchFamily="18" charset="2"/>
                        <a:buChar char=""/>
                        <a:tabLst>
                          <a:tab pos="180340" algn="l"/>
                        </a:tabLst>
                      </a:pPr>
                      <a:r>
                        <a:rPr lang="es-ES" sz="800" dirty="0" smtClean="0">
                          <a:effectLst/>
                        </a:rPr>
                        <a:t>El estímulo a la curiosidad para observar y explorar el medio natural, familiar y social.</a:t>
                      </a:r>
                      <a:endParaRPr lang="es-CO" sz="800" dirty="0" smtClean="0">
                        <a:effectLst/>
                      </a:endParaRPr>
                    </a:p>
                    <a:p>
                      <a:pPr marL="342900" lvl="0" indent="-342900">
                        <a:lnSpc>
                          <a:spcPct val="107000"/>
                        </a:lnSpc>
                        <a:spcAft>
                          <a:spcPts val="0"/>
                        </a:spcAft>
                        <a:buFont typeface="Symbol" panose="05050102010706020507" pitchFamily="18" charset="2"/>
                        <a:buChar char=""/>
                        <a:tabLst>
                          <a:tab pos="180340" algn="l"/>
                        </a:tabLst>
                      </a:pPr>
                      <a:r>
                        <a:rPr lang="es-ES" sz="800" dirty="0" smtClean="0">
                          <a:effectLst/>
                        </a:rPr>
                        <a:t>El reconocimiento de su dimensión espiritual para fundamentar criterios de comporta-miento.</a:t>
                      </a:r>
                      <a:endParaRPr lang="es-CO" sz="800" dirty="0" smtClean="0">
                        <a:effectLst/>
                      </a:endParaRPr>
                    </a:p>
                    <a:p>
                      <a:pPr marL="342900" lvl="0" indent="-342900">
                        <a:lnSpc>
                          <a:spcPct val="107000"/>
                        </a:lnSpc>
                        <a:spcAft>
                          <a:spcPts val="0"/>
                        </a:spcAft>
                        <a:buFont typeface="Symbol" panose="05050102010706020507" pitchFamily="18" charset="2"/>
                        <a:buChar char=""/>
                        <a:tabLst>
                          <a:tab pos="161290" algn="l"/>
                        </a:tabLst>
                      </a:pPr>
                      <a:r>
                        <a:rPr lang="es-ES" sz="800" dirty="0" smtClean="0">
                          <a:effectLst/>
                        </a:rPr>
                        <a:t>La vinculación de la familia y la comunidad al proceso educativo para mejorar la calidad</a:t>
                      </a:r>
                      <a:endParaRPr lang="es-CO" sz="800" dirty="0" smtClean="0">
                        <a:effectLst/>
                      </a:endParaRPr>
                    </a:p>
                    <a:p>
                      <a:pPr marL="342900" lvl="0" indent="-342900">
                        <a:lnSpc>
                          <a:spcPct val="107000"/>
                        </a:lnSpc>
                        <a:spcAft>
                          <a:spcPts val="0"/>
                        </a:spcAft>
                        <a:buFont typeface="Symbol" panose="05050102010706020507" pitchFamily="18" charset="2"/>
                        <a:buChar char=""/>
                      </a:pPr>
                      <a:r>
                        <a:rPr lang="es-ES" sz="800" dirty="0" smtClean="0">
                          <a:effectLst/>
                        </a:rPr>
                        <a:t>de vida de los niños en su medio.</a:t>
                      </a:r>
                      <a:endParaRPr lang="es-CO" sz="800" dirty="0" smtClean="0">
                        <a:effectLst/>
                      </a:endParaRPr>
                    </a:p>
                    <a:p>
                      <a:pPr marL="342900" lvl="0" indent="-342900">
                        <a:lnSpc>
                          <a:spcPct val="107000"/>
                        </a:lnSpc>
                        <a:spcAft>
                          <a:spcPts val="0"/>
                        </a:spcAft>
                        <a:buFont typeface="Symbol" panose="05050102010706020507" pitchFamily="18" charset="2"/>
                        <a:buChar char=""/>
                        <a:tabLst>
                          <a:tab pos="132715" algn="l"/>
                        </a:tabLst>
                      </a:pPr>
                      <a:r>
                        <a:rPr lang="es-ES" sz="800" dirty="0" smtClean="0">
                          <a:effectLst/>
                        </a:rPr>
                        <a:t>La formación de hábitos de alimentación, higiene personal, aseo y orden que generen conciencia sobre el valor y la necesidad de la salud.</a:t>
                      </a:r>
                      <a:endParaRPr lang="es-CO" sz="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CO" dirty="0"/>
                    </a:p>
                  </a:txBody>
                  <a:tcPr/>
                </a:tc>
                <a:tc>
                  <a:txBody>
                    <a:bodyPr/>
                    <a:lstStyle/>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Desarrollar una imagen positiva de sí mismos, actuando cada vez más independientes, con confianza en sus capacidades y percibiendo sus limitaciones. </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Descubrir y conocer progresivamente su propio cuerpo, sus potencialidades y sus límites, desarrollando y valorizando hábitos de cuidado con la propia salud y bienestar.</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Establecer vínculos afectivos y de intercambio con adultos y niños, fortaleciendo su autoestima y ampliando gradualmente sus posibilidades de comunicación e interacción social.</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Establecer y ampliar cada vez más las relaciones sociales, aprendiendo poco a poco a articular sus intereses y puntos de vista con los demás, respetando la diversidad y desarrollando actitudes de ayuda y colaboración.</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Observar y explorar el ambiente con actitud de curiosidad, percibiéndose cada vez más como integrante, dependiente y agente transformador del medio ambiente y valorizando actitudes que contribuyan a su conservación.</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Jugar, expresando emociones, sentimientos, pensamientos, deseos y necesidades.</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201930" algn="l"/>
                        </a:tabLst>
                      </a:pPr>
                      <a:r>
                        <a:rPr lang="es-ES" sz="800" u="none" strike="noStrike" dirty="0" smtClean="0">
                          <a:effectLst/>
                        </a:rPr>
                        <a:t>Utilizar diferentes lenguajes (corporal, musical, plástica, oral y escrita) ajustados a las diferentes intenciones y situaciones de comunicación, a manera de comprender y ser comprendido, expresar sus ideas, sentimientos, necesidades y deseos y avanzar en su proceso de construcción de significados, enriqueciendo cada vez más su capacidad expresiva.</a:t>
                      </a:r>
                      <a:endParaRPr lang="es-CO" sz="800" u="none" strike="noStrike" dirty="0" smtClean="0">
                        <a:effectLst/>
                      </a:endParaRPr>
                    </a:p>
                    <a:p>
                      <a:pPr marL="342900" lvl="0" indent="-342900">
                        <a:lnSpc>
                          <a:spcPct val="107000"/>
                        </a:lnSpc>
                        <a:spcAft>
                          <a:spcPts val="0"/>
                        </a:spcAft>
                        <a:buFont typeface="Arial" panose="020B0604020202020204" pitchFamily="34" charset="0"/>
                        <a:buChar char="●"/>
                        <a:tabLst>
                          <a:tab pos="132715" algn="l"/>
                          <a:tab pos="201930" algn="l"/>
                        </a:tabLst>
                      </a:pPr>
                      <a:r>
                        <a:rPr lang="es-ES" sz="800" u="none" strike="noStrike" dirty="0" smtClean="0">
                          <a:effectLst/>
                        </a:rPr>
                        <a:t>Conocer algunas manifestaciones culturales, demostrando actitudes de interés, respeto y participación frente a ellas y valoración de la diversidad.</a:t>
                      </a:r>
                      <a:endParaRPr lang="es-CO" sz="800" u="none" strike="noStrike"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CO" sz="800" dirty="0"/>
                    </a:p>
                  </a:txBody>
                  <a:tcPr/>
                </a:tc>
                <a:tc>
                  <a:txBody>
                    <a:bodyPr/>
                    <a:lstStyle/>
                    <a:p>
                      <a:r>
                        <a:rPr lang="es-ES" sz="1400" b="1" kern="1200" dirty="0" smtClean="0">
                          <a:solidFill>
                            <a:schemeClr val="dk1"/>
                          </a:solidFill>
                          <a:effectLst/>
                          <a:latin typeface="+mn-lt"/>
                          <a:ea typeface="+mn-ea"/>
                          <a:cs typeface="+mn-cs"/>
                        </a:rPr>
                        <a:t>Semejanza</a:t>
                      </a:r>
                      <a:endParaRPr lang="es-CO" sz="1400" b="1" kern="1200" dirty="0" smtClean="0">
                        <a:solidFill>
                          <a:schemeClr val="dk1"/>
                        </a:solidFill>
                        <a:effectLst/>
                        <a:latin typeface="+mn-lt"/>
                        <a:ea typeface="+mn-ea"/>
                        <a:cs typeface="+mn-cs"/>
                      </a:endParaRPr>
                    </a:p>
                    <a:p>
                      <a:pPr lvl="0"/>
                      <a:r>
                        <a:rPr lang="es-ES" sz="1400" u="none" strike="noStrike" kern="1200" dirty="0" smtClean="0">
                          <a:solidFill>
                            <a:schemeClr val="dk1"/>
                          </a:solidFill>
                          <a:effectLst/>
                          <a:latin typeface="+mn-lt"/>
                          <a:ea typeface="+mn-ea"/>
                          <a:cs typeface="+mn-cs"/>
                        </a:rPr>
                        <a:t>Ambos países tienen como objetivo que el niño logre el reconocimiento de su propio cuerpo.</a:t>
                      </a:r>
                      <a:endParaRPr lang="es-CO" sz="1400" u="none" strike="noStrike" kern="1200" dirty="0" smtClean="0">
                        <a:solidFill>
                          <a:schemeClr val="dk1"/>
                        </a:solidFill>
                        <a:effectLst/>
                        <a:latin typeface="+mn-lt"/>
                        <a:ea typeface="+mn-ea"/>
                        <a:cs typeface="+mn-cs"/>
                      </a:endParaRPr>
                    </a:p>
                    <a:p>
                      <a:r>
                        <a:rPr lang="es-ES" sz="1400" b="1" kern="1200" dirty="0" smtClean="0">
                          <a:solidFill>
                            <a:schemeClr val="dk1"/>
                          </a:solidFill>
                          <a:effectLst/>
                          <a:latin typeface="+mn-lt"/>
                          <a:ea typeface="+mn-ea"/>
                          <a:cs typeface="+mn-cs"/>
                        </a:rPr>
                        <a:t>Diferencia</a:t>
                      </a:r>
                      <a:endParaRPr lang="es-CO" sz="1400" b="1" kern="1200" dirty="0" smtClean="0">
                        <a:solidFill>
                          <a:schemeClr val="dk1"/>
                        </a:solidFill>
                        <a:effectLst/>
                        <a:latin typeface="+mn-lt"/>
                        <a:ea typeface="+mn-ea"/>
                        <a:cs typeface="+mn-cs"/>
                      </a:endParaRPr>
                    </a:p>
                    <a:p>
                      <a:r>
                        <a:rPr lang="es-ES" sz="1400" kern="1200" dirty="0" smtClean="0">
                          <a:solidFill>
                            <a:schemeClr val="dk1"/>
                          </a:solidFill>
                          <a:effectLst/>
                          <a:latin typeface="+mn-lt"/>
                          <a:ea typeface="+mn-ea"/>
                          <a:cs typeface="+mn-cs"/>
                        </a:rPr>
                        <a:t>Los objetivos en la educación preescolar en Colombia vinculan a la familia del niño/a</a:t>
                      </a:r>
                      <a:r>
                        <a:rPr lang="es-ES" sz="1800" kern="1200" dirty="0" smtClean="0">
                          <a:solidFill>
                            <a:schemeClr val="dk1"/>
                          </a:solidFill>
                          <a:effectLst/>
                          <a:latin typeface="+mn-lt"/>
                          <a:ea typeface="+mn-ea"/>
                          <a:cs typeface="+mn-cs"/>
                        </a:rPr>
                        <a:t>.</a:t>
                      </a:r>
                    </a:p>
                    <a:p>
                      <a:endParaRPr lang="es-CO"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4895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Procedimiento </a:t>
            </a:r>
            <a:endParaRPr lang="es-CO" dirty="0"/>
          </a:p>
        </p:txBody>
      </p:sp>
      <p:sp>
        <p:nvSpPr>
          <p:cNvPr id="3" name="Marcador de contenido 2"/>
          <p:cNvSpPr>
            <a:spLocks noGrp="1"/>
          </p:cNvSpPr>
          <p:nvPr>
            <p:ph idx="1"/>
          </p:nvPr>
        </p:nvSpPr>
        <p:spPr>
          <a:xfrm>
            <a:off x="429847" y="705623"/>
            <a:ext cx="7886700" cy="394453"/>
          </a:xfrm>
        </p:spPr>
        <p:txBody>
          <a:bodyPr>
            <a:normAutofit/>
          </a:bodyPr>
          <a:lstStyle/>
          <a:p>
            <a:pPr marL="0" indent="0">
              <a:buNone/>
            </a:pPr>
            <a:r>
              <a:rPr lang="es-CO" sz="2000" b="1" dirty="0" smtClean="0"/>
              <a:t>Semejanzas y Diferencias </a:t>
            </a:r>
            <a:endParaRPr lang="es-CO" sz="2000" b="1"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35</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1372624803"/>
              </p:ext>
            </p:extLst>
          </p:nvPr>
        </p:nvGraphicFramePr>
        <p:xfrm>
          <a:off x="179512" y="1340769"/>
          <a:ext cx="8705314" cy="4806376"/>
        </p:xfrm>
        <a:graphic>
          <a:graphicData uri="http://schemas.openxmlformats.org/drawingml/2006/table">
            <a:tbl>
              <a:tblPr firstRow="1" bandRow="1">
                <a:tableStyleId>{5C22544A-7EE6-4342-B048-85BDC9FD1C3A}</a:tableStyleId>
              </a:tblPr>
              <a:tblGrid>
                <a:gridCol w="1062983">
                  <a:extLst>
                    <a:ext uri="{9D8B030D-6E8A-4147-A177-3AD203B41FA5}">
                      <a16:colId xmlns:a16="http://schemas.microsoft.com/office/drawing/2014/main" val="20000"/>
                    </a:ext>
                  </a:extLst>
                </a:gridCol>
                <a:gridCol w="2813044">
                  <a:extLst>
                    <a:ext uri="{9D8B030D-6E8A-4147-A177-3AD203B41FA5}">
                      <a16:colId xmlns:a16="http://schemas.microsoft.com/office/drawing/2014/main" val="20001"/>
                    </a:ext>
                  </a:extLst>
                </a:gridCol>
                <a:gridCol w="2126936">
                  <a:extLst>
                    <a:ext uri="{9D8B030D-6E8A-4147-A177-3AD203B41FA5}">
                      <a16:colId xmlns:a16="http://schemas.microsoft.com/office/drawing/2014/main" val="20002"/>
                    </a:ext>
                  </a:extLst>
                </a:gridCol>
                <a:gridCol w="2702351">
                  <a:extLst>
                    <a:ext uri="{9D8B030D-6E8A-4147-A177-3AD203B41FA5}">
                      <a16:colId xmlns:a16="http://schemas.microsoft.com/office/drawing/2014/main" val="20003"/>
                    </a:ext>
                  </a:extLst>
                </a:gridCol>
              </a:tblGrid>
              <a:tr h="397317">
                <a:tc>
                  <a:txBody>
                    <a:bodyPr/>
                    <a:lstStyle/>
                    <a:p>
                      <a:r>
                        <a:rPr lang="es-CO" sz="1800" dirty="0" smtClean="0"/>
                        <a:t>Factor</a:t>
                      </a:r>
                      <a:r>
                        <a:rPr lang="es-CO" sz="1800" baseline="0" dirty="0" smtClean="0"/>
                        <a:t> </a:t>
                      </a:r>
                      <a:endParaRPr lang="es-CO" sz="1800" dirty="0"/>
                    </a:p>
                  </a:txBody>
                  <a:tcPr/>
                </a:tc>
                <a:tc>
                  <a:txBody>
                    <a:bodyPr/>
                    <a:lstStyle/>
                    <a:p>
                      <a:r>
                        <a:rPr lang="es-CO" sz="1800" dirty="0" smtClean="0"/>
                        <a:t>Colombia </a:t>
                      </a:r>
                      <a:endParaRPr lang="es-CO" sz="1800" dirty="0"/>
                    </a:p>
                  </a:txBody>
                  <a:tcPr/>
                </a:tc>
                <a:tc>
                  <a:txBody>
                    <a:bodyPr/>
                    <a:lstStyle/>
                    <a:p>
                      <a:r>
                        <a:rPr lang="es-CO" sz="1800" dirty="0" smtClean="0"/>
                        <a:t>España</a:t>
                      </a:r>
                      <a:endParaRPr lang="es-CO" sz="1800" dirty="0"/>
                    </a:p>
                  </a:txBody>
                  <a:tcPr/>
                </a:tc>
                <a:tc>
                  <a:txBody>
                    <a:bodyPr/>
                    <a:lstStyle/>
                    <a:p>
                      <a:endParaRPr lang="es-CO" dirty="0"/>
                    </a:p>
                  </a:txBody>
                  <a:tcPr/>
                </a:tc>
                <a:extLst>
                  <a:ext uri="{0D108BD9-81ED-4DB2-BD59-A6C34878D82A}">
                    <a16:rowId xmlns:a16="http://schemas.microsoft.com/office/drawing/2014/main" val="10000"/>
                  </a:ext>
                </a:extLst>
              </a:tr>
              <a:tr h="4211195">
                <a:tc>
                  <a:txBody>
                    <a:bodyPr/>
                    <a:lstStyle/>
                    <a:p>
                      <a:r>
                        <a:rPr lang="es-ES" sz="1400" b="1" kern="1200" dirty="0" smtClean="0">
                          <a:solidFill>
                            <a:schemeClr val="dk1"/>
                          </a:solidFill>
                          <a:effectLst/>
                          <a:latin typeface="+mn-lt"/>
                          <a:ea typeface="+mn-ea"/>
                          <a:cs typeface="+mn-cs"/>
                        </a:rPr>
                        <a:t>Objetivos de la Educación</a:t>
                      </a:r>
                      <a:r>
                        <a:rPr lang="es-ES" sz="1400" b="1" kern="1200" baseline="0" dirty="0" smtClean="0">
                          <a:solidFill>
                            <a:schemeClr val="dk1"/>
                          </a:solidFill>
                          <a:effectLst/>
                          <a:latin typeface="+mn-lt"/>
                          <a:ea typeface="+mn-ea"/>
                          <a:cs typeface="+mn-cs"/>
                        </a:rPr>
                        <a:t> Inicia </a:t>
                      </a:r>
                      <a:endParaRPr lang="es-CO" sz="1400" dirty="0"/>
                    </a:p>
                  </a:txBody>
                  <a:tcPr/>
                </a:tc>
                <a:tc>
                  <a:txBody>
                    <a:bodyPr/>
                    <a:lstStyle/>
                    <a:p>
                      <a:pPr marL="171450" lvl="0" indent="-171450">
                        <a:lnSpc>
                          <a:spcPct val="107000"/>
                        </a:lnSpc>
                        <a:spcAft>
                          <a:spcPts val="0"/>
                        </a:spcAft>
                        <a:buFont typeface="Arial" panose="020B0604020202020204" pitchFamily="34" charset="0"/>
                        <a:buChar char="•"/>
                        <a:tabLst>
                          <a:tab pos="165100" algn="l"/>
                        </a:tabLst>
                      </a:pPr>
                      <a:r>
                        <a:rPr lang="es-ES" sz="800" dirty="0" smtClean="0">
                          <a:effectLst/>
                        </a:rPr>
                        <a:t>El conocimiento de su propio cuerpo y de sus posibilidades de acción, así como la adquisición de su identidad y autonomía. </a:t>
                      </a:r>
                      <a:endParaRPr lang="es-CO" sz="800" dirty="0" smtClean="0">
                        <a:effectLst/>
                      </a:endParaRPr>
                    </a:p>
                    <a:p>
                      <a:pPr marL="342900" lvl="0" indent="-342900">
                        <a:lnSpc>
                          <a:spcPct val="107000"/>
                        </a:lnSpc>
                        <a:spcAft>
                          <a:spcPts val="0"/>
                        </a:spcAft>
                        <a:buFont typeface="Symbol" panose="05050102010706020507" pitchFamily="18" charset="2"/>
                        <a:buChar char=""/>
                        <a:tabLst>
                          <a:tab pos="212725" algn="l"/>
                        </a:tabLst>
                      </a:pPr>
                      <a:r>
                        <a:rPr lang="es-ES" sz="800" dirty="0" smtClean="0">
                          <a:effectLst/>
                        </a:rPr>
                        <a:t>El crecimiento armónico y equilibrado del niño, de tal manera que facilite la motricidad, el aprestamiento y la motivación para la lectoescritura y para las soluciones de problemas que impliquen relaciones y operaciones matemáticas. </a:t>
                      </a:r>
                      <a:endParaRPr lang="es-CO" sz="800" dirty="0" smtClean="0">
                        <a:effectLst/>
                      </a:endParaRPr>
                    </a:p>
                    <a:p>
                      <a:pPr marL="342900" lvl="0" indent="-342900">
                        <a:lnSpc>
                          <a:spcPct val="107000"/>
                        </a:lnSpc>
                        <a:spcAft>
                          <a:spcPts val="0"/>
                        </a:spcAft>
                        <a:buFont typeface="Symbol" panose="05050102010706020507" pitchFamily="18" charset="2"/>
                        <a:buChar char=""/>
                        <a:tabLst>
                          <a:tab pos="279400" algn="l"/>
                        </a:tabLst>
                      </a:pPr>
                      <a:r>
                        <a:rPr lang="es-ES" sz="800" dirty="0" smtClean="0">
                          <a:effectLst/>
                        </a:rPr>
                        <a:t>El desarrollo de la creatividad, las habilidades y destrezas propias de la edad, como también de su capacidad de aprendizaje.</a:t>
                      </a:r>
                      <a:endParaRPr lang="es-CO" sz="800" dirty="0" smtClean="0">
                        <a:effectLst/>
                      </a:endParaRPr>
                    </a:p>
                    <a:p>
                      <a:pPr marL="342900" lvl="0" indent="-342900">
                        <a:lnSpc>
                          <a:spcPct val="107000"/>
                        </a:lnSpc>
                        <a:spcAft>
                          <a:spcPts val="0"/>
                        </a:spcAft>
                        <a:buFont typeface="Symbol" panose="05050102010706020507" pitchFamily="18" charset="2"/>
                        <a:buChar char=""/>
                        <a:tabLst>
                          <a:tab pos="165100" algn="l"/>
                        </a:tabLst>
                      </a:pPr>
                      <a:r>
                        <a:rPr lang="es-ES" sz="800" dirty="0" smtClean="0">
                          <a:effectLst/>
                        </a:rPr>
                        <a:t>La ubicación espacio-temporal y el ejercicio de la memoria.</a:t>
                      </a:r>
                      <a:endParaRPr lang="es-CO" sz="800" dirty="0" smtClean="0">
                        <a:effectLst/>
                      </a:endParaRPr>
                    </a:p>
                    <a:p>
                      <a:pPr marL="342900" lvl="0" indent="-342900">
                        <a:lnSpc>
                          <a:spcPct val="107000"/>
                        </a:lnSpc>
                        <a:spcAft>
                          <a:spcPts val="0"/>
                        </a:spcAft>
                        <a:buFont typeface="Symbol" panose="05050102010706020507" pitchFamily="18" charset="2"/>
                        <a:buChar char=""/>
                        <a:tabLst>
                          <a:tab pos="165100" algn="l"/>
                        </a:tabLst>
                      </a:pPr>
                      <a:r>
                        <a:rPr lang="es-ES" sz="800" dirty="0" smtClean="0">
                          <a:effectLst/>
                        </a:rPr>
                        <a:t>El desarrollo de la capacidad para adquirir formas de expresión, relación y comunicación y para establecer relaciones de reciprocidad y participación, de acuerdo con normas de</a:t>
                      </a:r>
                      <a:endParaRPr lang="es-CO" sz="800" dirty="0" smtClean="0">
                        <a:effectLst/>
                      </a:endParaRPr>
                    </a:p>
                    <a:p>
                      <a:pPr marL="342900" lvl="0" indent="-342900">
                        <a:lnSpc>
                          <a:spcPct val="107000"/>
                        </a:lnSpc>
                        <a:spcAft>
                          <a:spcPts val="0"/>
                        </a:spcAft>
                        <a:buFont typeface="Symbol" panose="05050102010706020507" pitchFamily="18" charset="2"/>
                        <a:buChar char=""/>
                      </a:pPr>
                      <a:r>
                        <a:rPr lang="es-ES" sz="800" dirty="0" smtClean="0">
                          <a:effectLst/>
                        </a:rPr>
                        <a:t>respeto, solidaridad y convivencia.</a:t>
                      </a:r>
                      <a:endParaRPr lang="es-CO" sz="800" dirty="0" smtClean="0">
                        <a:effectLst/>
                      </a:endParaRPr>
                    </a:p>
                    <a:p>
                      <a:pPr marL="342900" lvl="0" indent="-342900">
                        <a:lnSpc>
                          <a:spcPct val="107000"/>
                        </a:lnSpc>
                        <a:spcAft>
                          <a:spcPts val="0"/>
                        </a:spcAft>
                        <a:buFont typeface="Symbol" panose="05050102010706020507" pitchFamily="18" charset="2"/>
                        <a:buChar char=""/>
                        <a:tabLst>
                          <a:tab pos="184150" algn="l"/>
                        </a:tabLst>
                      </a:pPr>
                      <a:r>
                        <a:rPr lang="es-ES" sz="800" dirty="0" smtClean="0">
                          <a:effectLst/>
                        </a:rPr>
                        <a:t>La participación en actividades lúdicas con otros niños y adultos.</a:t>
                      </a:r>
                      <a:endParaRPr lang="es-CO" sz="800" dirty="0" smtClean="0">
                        <a:effectLst/>
                      </a:endParaRPr>
                    </a:p>
                    <a:p>
                      <a:pPr marL="342900" lvl="0" indent="-342900">
                        <a:lnSpc>
                          <a:spcPct val="107000"/>
                        </a:lnSpc>
                        <a:spcAft>
                          <a:spcPts val="0"/>
                        </a:spcAft>
                        <a:buFont typeface="Symbol" panose="05050102010706020507" pitchFamily="18" charset="2"/>
                        <a:buChar char=""/>
                        <a:tabLst>
                          <a:tab pos="180340" algn="l"/>
                        </a:tabLst>
                      </a:pPr>
                      <a:r>
                        <a:rPr lang="es-ES" sz="800" dirty="0" smtClean="0">
                          <a:effectLst/>
                        </a:rPr>
                        <a:t>El estímulo a la curiosidad para observar y explorar el medio natural, familiar y social.</a:t>
                      </a:r>
                      <a:endParaRPr lang="es-CO" sz="800" dirty="0" smtClean="0">
                        <a:effectLst/>
                      </a:endParaRPr>
                    </a:p>
                    <a:p>
                      <a:pPr marL="342900" lvl="0" indent="-342900">
                        <a:lnSpc>
                          <a:spcPct val="107000"/>
                        </a:lnSpc>
                        <a:spcAft>
                          <a:spcPts val="0"/>
                        </a:spcAft>
                        <a:buFont typeface="Symbol" panose="05050102010706020507" pitchFamily="18" charset="2"/>
                        <a:buChar char=""/>
                        <a:tabLst>
                          <a:tab pos="180340" algn="l"/>
                        </a:tabLst>
                      </a:pPr>
                      <a:r>
                        <a:rPr lang="es-ES" sz="800" dirty="0" smtClean="0">
                          <a:effectLst/>
                        </a:rPr>
                        <a:t>El reconocimiento de su dimensión espiritual para fundamentar criterios de comporta-miento.</a:t>
                      </a:r>
                      <a:endParaRPr lang="es-CO" sz="800" dirty="0" smtClean="0">
                        <a:effectLst/>
                      </a:endParaRPr>
                    </a:p>
                    <a:p>
                      <a:pPr marL="342900" lvl="0" indent="-342900">
                        <a:lnSpc>
                          <a:spcPct val="107000"/>
                        </a:lnSpc>
                        <a:spcAft>
                          <a:spcPts val="0"/>
                        </a:spcAft>
                        <a:buFont typeface="Symbol" panose="05050102010706020507" pitchFamily="18" charset="2"/>
                        <a:buChar char=""/>
                        <a:tabLst>
                          <a:tab pos="161290" algn="l"/>
                        </a:tabLst>
                      </a:pPr>
                      <a:r>
                        <a:rPr lang="es-ES" sz="800" dirty="0" smtClean="0">
                          <a:effectLst/>
                        </a:rPr>
                        <a:t>La vinculación de la familia y la comunidad al proceso educativo para mejorar la calidad</a:t>
                      </a:r>
                      <a:endParaRPr lang="es-CO" sz="800" dirty="0" smtClean="0">
                        <a:effectLst/>
                      </a:endParaRPr>
                    </a:p>
                    <a:p>
                      <a:pPr marL="342900" lvl="0" indent="-342900">
                        <a:lnSpc>
                          <a:spcPct val="107000"/>
                        </a:lnSpc>
                        <a:spcAft>
                          <a:spcPts val="0"/>
                        </a:spcAft>
                        <a:buFont typeface="Symbol" panose="05050102010706020507" pitchFamily="18" charset="2"/>
                        <a:buChar char=""/>
                      </a:pPr>
                      <a:r>
                        <a:rPr lang="es-ES" sz="800" dirty="0" smtClean="0">
                          <a:effectLst/>
                        </a:rPr>
                        <a:t>de vida de los niños en su medio.</a:t>
                      </a:r>
                      <a:endParaRPr lang="es-CO" sz="800" dirty="0" smtClean="0">
                        <a:effectLst/>
                      </a:endParaRPr>
                    </a:p>
                    <a:p>
                      <a:pPr marL="342900" lvl="0" indent="-342900">
                        <a:lnSpc>
                          <a:spcPct val="107000"/>
                        </a:lnSpc>
                        <a:spcAft>
                          <a:spcPts val="0"/>
                        </a:spcAft>
                        <a:buFont typeface="Symbol" panose="05050102010706020507" pitchFamily="18" charset="2"/>
                        <a:buChar char=""/>
                        <a:tabLst>
                          <a:tab pos="132715" algn="l"/>
                        </a:tabLst>
                      </a:pPr>
                      <a:r>
                        <a:rPr lang="es-ES" sz="800" dirty="0" smtClean="0">
                          <a:effectLst/>
                        </a:rPr>
                        <a:t>La formación de hábitos de alimentación, higiene personal, aseo y orden que generen conciencia sobre el valor y la necesidad de la salud.</a:t>
                      </a:r>
                      <a:endParaRPr lang="es-CO" sz="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CO" dirty="0"/>
                    </a:p>
                  </a:txBody>
                  <a:tcPr/>
                </a:tc>
                <a:tc>
                  <a:txBody>
                    <a:bodyPr/>
                    <a:lstStyle/>
                    <a:p>
                      <a:pPr>
                        <a:lnSpc>
                          <a:spcPct val="107000"/>
                        </a:lnSpc>
                        <a:spcAft>
                          <a:spcPts val="0"/>
                        </a:spcAft>
                      </a:pPr>
                      <a:r>
                        <a:rPr lang="es-ES" sz="1000" dirty="0" smtClean="0">
                          <a:effectLst/>
                        </a:rPr>
                        <a:t>Según la Ley, la educación infantil debe contribuir a desarrollar en los niños las siguientes capacidades:</a:t>
                      </a:r>
                      <a:endParaRPr lang="es-CO" sz="1000" dirty="0" smtClean="0">
                        <a:effectLst/>
                      </a:endParaRPr>
                    </a:p>
                    <a:p>
                      <a:pPr marL="342900" lvl="0" indent="-342900">
                        <a:lnSpc>
                          <a:spcPct val="107000"/>
                        </a:lnSpc>
                        <a:spcAft>
                          <a:spcPts val="800"/>
                        </a:spcAft>
                        <a:buFont typeface="Symbol" panose="05050102010706020507" pitchFamily="18" charset="2"/>
                        <a:buChar char=""/>
                      </a:pPr>
                      <a:r>
                        <a:rPr lang="es-ES" sz="1000" dirty="0" smtClean="0">
                          <a:effectLst/>
                        </a:rPr>
                        <a:t>Conocer su propio cuerpo y sus posibilidades de acción. </a:t>
                      </a:r>
                      <a:endParaRPr lang="es-CO" sz="1000" dirty="0" smtClean="0">
                        <a:effectLst/>
                      </a:endParaRPr>
                    </a:p>
                    <a:p>
                      <a:pPr marL="342900" lvl="0" indent="-342900">
                        <a:lnSpc>
                          <a:spcPct val="107000"/>
                        </a:lnSpc>
                        <a:spcAft>
                          <a:spcPts val="800"/>
                        </a:spcAft>
                        <a:buFont typeface="Symbol" panose="05050102010706020507" pitchFamily="18" charset="2"/>
                        <a:buChar char=""/>
                      </a:pPr>
                      <a:r>
                        <a:rPr lang="es-ES" sz="1000" dirty="0" smtClean="0">
                          <a:effectLst/>
                        </a:rPr>
                        <a:t>Relacionarse con los demás a través de las distintas formas de expresión y de comunicación. </a:t>
                      </a:r>
                      <a:endParaRPr lang="es-CO" sz="1000" dirty="0" smtClean="0">
                        <a:effectLst/>
                      </a:endParaRPr>
                    </a:p>
                    <a:p>
                      <a:pPr marL="342900" lvl="0" indent="-342900">
                        <a:lnSpc>
                          <a:spcPct val="107000"/>
                        </a:lnSpc>
                        <a:spcAft>
                          <a:spcPts val="800"/>
                        </a:spcAft>
                        <a:buFont typeface="Symbol" panose="05050102010706020507" pitchFamily="18" charset="2"/>
                        <a:buChar char=""/>
                      </a:pPr>
                      <a:r>
                        <a:rPr lang="es-ES" sz="1000" dirty="0" smtClean="0">
                          <a:effectLst/>
                        </a:rPr>
                        <a:t>Observar y explorar su entorno natural, familiar y social. Hasta Adquirir progresivamente una autonomía en sus actividades habituales.</a:t>
                      </a:r>
                      <a:endParaRPr lang="es-CO" sz="1000" dirty="0" smtClean="0">
                        <a:effectLst/>
                        <a:latin typeface="Calibri" panose="020F0502020204030204" pitchFamily="34" charset="0"/>
                        <a:cs typeface="Times New Roman" panose="02020603050405020304" pitchFamily="18" charset="0"/>
                      </a:endParaRPr>
                    </a:p>
                    <a:p>
                      <a:endParaRPr lang="es-CO" sz="1000" dirty="0"/>
                    </a:p>
                  </a:txBody>
                  <a:tcPr/>
                </a:tc>
                <a:tc>
                  <a:txBody>
                    <a:bodyPr/>
                    <a:lstStyle/>
                    <a:p>
                      <a:r>
                        <a:rPr lang="es-ES" sz="1400" b="1" kern="1200" dirty="0" smtClean="0">
                          <a:solidFill>
                            <a:schemeClr val="dk1"/>
                          </a:solidFill>
                          <a:effectLst/>
                          <a:latin typeface="+mn-lt"/>
                          <a:ea typeface="+mn-ea"/>
                          <a:cs typeface="+mn-cs"/>
                        </a:rPr>
                        <a:t>Semejanza</a:t>
                      </a:r>
                    </a:p>
                    <a:p>
                      <a:r>
                        <a:rPr lang="es-ES" sz="1400" kern="1200" dirty="0" smtClean="0">
                          <a:solidFill>
                            <a:schemeClr val="dk1"/>
                          </a:solidFill>
                          <a:effectLst/>
                          <a:latin typeface="+mn-lt"/>
                          <a:ea typeface="+mn-ea"/>
                          <a:cs typeface="+mn-cs"/>
                        </a:rPr>
                        <a:t> En ambos países uno de los principales objetivos de la educación inicial es que el niño conozca su propio cuerpo, pero también otro de estos objetivos es conocer como es la relación en su entorno familiar y social.</a:t>
                      </a:r>
                      <a:endParaRPr lang="es-CO" sz="1400" kern="1200" dirty="0" smtClean="0">
                        <a:solidFill>
                          <a:schemeClr val="dk1"/>
                        </a:solidFill>
                        <a:effectLst/>
                        <a:latin typeface="+mn-lt"/>
                        <a:ea typeface="+mn-ea"/>
                        <a:cs typeface="+mn-cs"/>
                      </a:endParaRPr>
                    </a:p>
                    <a:p>
                      <a:r>
                        <a:rPr lang="es-ES" sz="1400" b="1" kern="1200" dirty="0" smtClean="0">
                          <a:solidFill>
                            <a:schemeClr val="dk1"/>
                          </a:solidFill>
                          <a:effectLst/>
                          <a:latin typeface="+mn-lt"/>
                          <a:ea typeface="+mn-ea"/>
                          <a:cs typeface="+mn-cs"/>
                        </a:rPr>
                        <a:t>Diferencia</a:t>
                      </a:r>
                    </a:p>
                    <a:p>
                      <a:r>
                        <a:rPr lang="es-ES" sz="1400" kern="1200" dirty="0" smtClean="0">
                          <a:solidFill>
                            <a:schemeClr val="dk1"/>
                          </a:solidFill>
                          <a:effectLst/>
                          <a:latin typeface="+mn-lt"/>
                          <a:ea typeface="+mn-ea"/>
                          <a:cs typeface="+mn-cs"/>
                        </a:rPr>
                        <a:t> En Colombia se presentan una serie de objetivos más amplios que en España tales como, la participación de cada niño en actividades lúdicas, pero también se tiene en cuenta el desarrollo de la motricidad, el aprestamiento y la motivación para la lectoescritura. </a:t>
                      </a:r>
                      <a:endParaRPr lang="es-CO"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3848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6633"/>
            <a:ext cx="7886700" cy="720079"/>
          </a:xfrm>
        </p:spPr>
        <p:txBody>
          <a:bodyPr/>
          <a:lstStyle/>
          <a:p>
            <a:r>
              <a:rPr lang="es-CO" dirty="0"/>
              <a:t>Procedimiento </a:t>
            </a:r>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36</a:t>
            </a:fld>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2257212648"/>
              </p:ext>
            </p:extLst>
          </p:nvPr>
        </p:nvGraphicFramePr>
        <p:xfrm>
          <a:off x="118545" y="948916"/>
          <a:ext cx="8906909" cy="5311204"/>
        </p:xfrm>
        <a:graphic>
          <a:graphicData uri="http://schemas.openxmlformats.org/drawingml/2006/table">
            <a:tbl>
              <a:tblPr firstRow="1" bandRow="1">
                <a:tableStyleId>{5C22544A-7EE6-4342-B048-85BDC9FD1C3A}</a:tableStyleId>
              </a:tblPr>
              <a:tblGrid>
                <a:gridCol w="1571807">
                  <a:extLst>
                    <a:ext uri="{9D8B030D-6E8A-4147-A177-3AD203B41FA5}">
                      <a16:colId xmlns:a16="http://schemas.microsoft.com/office/drawing/2014/main" val="20000"/>
                    </a:ext>
                  </a:extLst>
                </a:gridCol>
                <a:gridCol w="3068767">
                  <a:extLst>
                    <a:ext uri="{9D8B030D-6E8A-4147-A177-3AD203B41FA5}">
                      <a16:colId xmlns:a16="http://schemas.microsoft.com/office/drawing/2014/main" val="20001"/>
                    </a:ext>
                  </a:extLst>
                </a:gridCol>
                <a:gridCol w="2469983">
                  <a:extLst>
                    <a:ext uri="{9D8B030D-6E8A-4147-A177-3AD203B41FA5}">
                      <a16:colId xmlns:a16="http://schemas.microsoft.com/office/drawing/2014/main" val="20002"/>
                    </a:ext>
                  </a:extLst>
                </a:gridCol>
                <a:gridCol w="1796352">
                  <a:extLst>
                    <a:ext uri="{9D8B030D-6E8A-4147-A177-3AD203B41FA5}">
                      <a16:colId xmlns:a16="http://schemas.microsoft.com/office/drawing/2014/main" val="20003"/>
                    </a:ext>
                  </a:extLst>
                </a:gridCol>
              </a:tblGrid>
              <a:tr h="392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Factores</a:t>
                      </a:r>
                      <a:endParaRPr lang="es-C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Colombia</a:t>
                      </a:r>
                    </a:p>
                  </a:txBody>
                  <a:tcPr/>
                </a:tc>
                <a:tc>
                  <a:txBody>
                    <a:bodyPr/>
                    <a:lstStyle/>
                    <a:p>
                      <a:pPr algn="ctr"/>
                      <a:r>
                        <a:rPr lang="es-CO" sz="2000" dirty="0" smtClean="0"/>
                        <a:t>México</a:t>
                      </a:r>
                      <a:endParaRPr lang="es-CO" sz="2000" dirty="0"/>
                    </a:p>
                  </a:txBody>
                  <a:tcPr/>
                </a:tc>
                <a:tc>
                  <a:txBody>
                    <a:bodyPr/>
                    <a:lstStyle/>
                    <a:p>
                      <a:pPr algn="ctr"/>
                      <a:endParaRPr lang="es-CO" sz="2000" dirty="0"/>
                    </a:p>
                  </a:txBody>
                  <a:tcPr/>
                </a:tc>
                <a:extLst>
                  <a:ext uri="{0D108BD9-81ED-4DB2-BD59-A6C34878D82A}">
                    <a16:rowId xmlns:a16="http://schemas.microsoft.com/office/drawing/2014/main" val="10000"/>
                  </a:ext>
                </a:extLst>
              </a:tr>
              <a:tr h="4727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dk1"/>
                          </a:solidFill>
                          <a:effectLst/>
                          <a:latin typeface="+mn-lt"/>
                          <a:ea typeface="+mn-ea"/>
                          <a:cs typeface="+mn-cs"/>
                        </a:rPr>
                        <a:t>Objetivos de la Educación</a:t>
                      </a:r>
                      <a:r>
                        <a:rPr lang="es-ES" sz="1800" b="1" kern="1200" baseline="0" dirty="0" smtClean="0">
                          <a:solidFill>
                            <a:schemeClr val="dk1"/>
                          </a:solidFill>
                          <a:effectLst/>
                          <a:latin typeface="+mn-lt"/>
                          <a:ea typeface="+mn-ea"/>
                          <a:cs typeface="+mn-cs"/>
                        </a:rPr>
                        <a:t> Inicial </a:t>
                      </a:r>
                      <a:endParaRPr lang="es-CO" sz="1800" dirty="0" smtClean="0"/>
                    </a:p>
                    <a:p>
                      <a:endParaRPr lang="es-CO" dirty="0"/>
                    </a:p>
                  </a:txBody>
                  <a:tcPr/>
                </a:tc>
                <a:tc>
                  <a:txBody>
                    <a:bodyPr/>
                    <a:lstStyle/>
                    <a:p>
                      <a:pPr marL="171450" lvl="0" indent="-171450">
                        <a:lnSpc>
                          <a:spcPct val="107000"/>
                        </a:lnSpc>
                        <a:spcAft>
                          <a:spcPts val="0"/>
                        </a:spcAft>
                        <a:buFont typeface="Arial" panose="020B0604020202020204" pitchFamily="34" charset="0"/>
                        <a:buChar char="•"/>
                        <a:tabLst>
                          <a:tab pos="165100" algn="l"/>
                        </a:tabLst>
                      </a:pPr>
                      <a:r>
                        <a:rPr lang="es-ES" sz="900" dirty="0" smtClean="0">
                          <a:effectLst/>
                        </a:rPr>
                        <a:t>El conocimiento de su propio cuerpo y de sus posibilidades de acción, así como la adquisición de su identidad y autonomía. </a:t>
                      </a:r>
                      <a:endParaRPr lang="es-CO" sz="900" dirty="0" smtClean="0">
                        <a:effectLst/>
                      </a:endParaRPr>
                    </a:p>
                    <a:p>
                      <a:pPr marL="342900" lvl="0" indent="-342900">
                        <a:lnSpc>
                          <a:spcPct val="107000"/>
                        </a:lnSpc>
                        <a:spcAft>
                          <a:spcPts val="0"/>
                        </a:spcAft>
                        <a:buFont typeface="Symbol" panose="05050102010706020507" pitchFamily="18" charset="2"/>
                        <a:buChar char=""/>
                        <a:tabLst>
                          <a:tab pos="212725" algn="l"/>
                        </a:tabLst>
                      </a:pPr>
                      <a:r>
                        <a:rPr lang="es-ES" sz="900" dirty="0" smtClean="0">
                          <a:effectLst/>
                        </a:rPr>
                        <a:t>El crecimiento armónico y equilibrado del niño, de tal manera que facilite la motricidad, el aprestamiento y la motivación para la lectoescritura y para las soluciones de problemas que impliquen relaciones y operaciones matemáticas. </a:t>
                      </a:r>
                      <a:endParaRPr lang="es-CO" sz="900" dirty="0" smtClean="0">
                        <a:effectLst/>
                      </a:endParaRPr>
                    </a:p>
                    <a:p>
                      <a:pPr marL="342900" lvl="0" indent="-342900">
                        <a:lnSpc>
                          <a:spcPct val="107000"/>
                        </a:lnSpc>
                        <a:spcAft>
                          <a:spcPts val="0"/>
                        </a:spcAft>
                        <a:buFont typeface="Symbol" panose="05050102010706020507" pitchFamily="18" charset="2"/>
                        <a:buChar char=""/>
                        <a:tabLst>
                          <a:tab pos="279400" algn="l"/>
                        </a:tabLst>
                      </a:pPr>
                      <a:r>
                        <a:rPr lang="es-ES" sz="900" dirty="0" smtClean="0">
                          <a:effectLst/>
                        </a:rPr>
                        <a:t>El desarrollo de la creatividad, las habilidades y destrezas propias de la edad, como también de su capacidad de aprendizaje.</a:t>
                      </a:r>
                      <a:endParaRPr lang="es-CO" sz="900" dirty="0" smtClean="0">
                        <a:effectLst/>
                      </a:endParaRPr>
                    </a:p>
                    <a:p>
                      <a:pPr marL="342900" lvl="0" indent="-342900">
                        <a:lnSpc>
                          <a:spcPct val="107000"/>
                        </a:lnSpc>
                        <a:spcAft>
                          <a:spcPts val="0"/>
                        </a:spcAft>
                        <a:buFont typeface="Symbol" panose="05050102010706020507" pitchFamily="18" charset="2"/>
                        <a:buChar char=""/>
                        <a:tabLst>
                          <a:tab pos="165100" algn="l"/>
                        </a:tabLst>
                      </a:pPr>
                      <a:r>
                        <a:rPr lang="es-ES" sz="900" dirty="0" smtClean="0">
                          <a:effectLst/>
                        </a:rPr>
                        <a:t>La ubicación espacio-temporal y el ejercicio de la memoria.</a:t>
                      </a:r>
                      <a:endParaRPr lang="es-CO" sz="900" dirty="0" smtClean="0">
                        <a:effectLst/>
                      </a:endParaRPr>
                    </a:p>
                    <a:p>
                      <a:pPr marL="342900" lvl="0" indent="-342900">
                        <a:lnSpc>
                          <a:spcPct val="107000"/>
                        </a:lnSpc>
                        <a:spcAft>
                          <a:spcPts val="0"/>
                        </a:spcAft>
                        <a:buFont typeface="Symbol" panose="05050102010706020507" pitchFamily="18" charset="2"/>
                        <a:buChar char=""/>
                        <a:tabLst>
                          <a:tab pos="165100" algn="l"/>
                        </a:tabLst>
                      </a:pPr>
                      <a:r>
                        <a:rPr lang="es-ES" sz="900" dirty="0" smtClean="0">
                          <a:effectLst/>
                        </a:rPr>
                        <a:t>El desarrollo de la capacidad para adquirir formas de expresión, relación y comunicación y para establecer relaciones de reciprocidad y participación, de acuerdo con normas de</a:t>
                      </a:r>
                      <a:endParaRPr lang="es-CO" sz="900" dirty="0" smtClean="0">
                        <a:effectLst/>
                      </a:endParaRPr>
                    </a:p>
                    <a:p>
                      <a:pPr marL="342900" lvl="0" indent="-342900">
                        <a:lnSpc>
                          <a:spcPct val="107000"/>
                        </a:lnSpc>
                        <a:spcAft>
                          <a:spcPts val="0"/>
                        </a:spcAft>
                        <a:buFont typeface="Symbol" panose="05050102010706020507" pitchFamily="18" charset="2"/>
                        <a:buChar char=""/>
                      </a:pPr>
                      <a:r>
                        <a:rPr lang="es-ES" sz="900" dirty="0" smtClean="0">
                          <a:effectLst/>
                        </a:rPr>
                        <a:t>respeto, solidaridad y convivencia.</a:t>
                      </a:r>
                      <a:endParaRPr lang="es-CO" sz="900" dirty="0" smtClean="0">
                        <a:effectLst/>
                      </a:endParaRPr>
                    </a:p>
                    <a:p>
                      <a:pPr marL="342900" lvl="0" indent="-342900">
                        <a:lnSpc>
                          <a:spcPct val="107000"/>
                        </a:lnSpc>
                        <a:spcAft>
                          <a:spcPts val="0"/>
                        </a:spcAft>
                        <a:buFont typeface="Symbol" panose="05050102010706020507" pitchFamily="18" charset="2"/>
                        <a:buChar char=""/>
                        <a:tabLst>
                          <a:tab pos="184150" algn="l"/>
                        </a:tabLst>
                      </a:pPr>
                      <a:r>
                        <a:rPr lang="es-ES" sz="900" dirty="0" smtClean="0">
                          <a:effectLst/>
                        </a:rPr>
                        <a:t>La participación en actividades lúdicas con otros niños y adultos.</a:t>
                      </a:r>
                      <a:endParaRPr lang="es-CO" sz="900" dirty="0" smtClean="0">
                        <a:effectLst/>
                      </a:endParaRPr>
                    </a:p>
                    <a:p>
                      <a:pPr marL="342900" lvl="0" indent="-342900">
                        <a:lnSpc>
                          <a:spcPct val="107000"/>
                        </a:lnSpc>
                        <a:spcAft>
                          <a:spcPts val="0"/>
                        </a:spcAft>
                        <a:buFont typeface="Symbol" panose="05050102010706020507" pitchFamily="18" charset="2"/>
                        <a:buChar char=""/>
                        <a:tabLst>
                          <a:tab pos="180340" algn="l"/>
                        </a:tabLst>
                      </a:pPr>
                      <a:r>
                        <a:rPr lang="es-ES" sz="900" dirty="0" smtClean="0">
                          <a:effectLst/>
                        </a:rPr>
                        <a:t>El estímulo a la curiosidad para observar y explorar el medio natural, familiar y social.</a:t>
                      </a:r>
                      <a:endParaRPr lang="es-CO" sz="900" dirty="0" smtClean="0">
                        <a:effectLst/>
                      </a:endParaRPr>
                    </a:p>
                    <a:p>
                      <a:pPr marL="342900" lvl="0" indent="-342900">
                        <a:lnSpc>
                          <a:spcPct val="107000"/>
                        </a:lnSpc>
                        <a:spcAft>
                          <a:spcPts val="0"/>
                        </a:spcAft>
                        <a:buFont typeface="Symbol" panose="05050102010706020507" pitchFamily="18" charset="2"/>
                        <a:buChar char=""/>
                        <a:tabLst>
                          <a:tab pos="180340" algn="l"/>
                        </a:tabLst>
                      </a:pPr>
                      <a:r>
                        <a:rPr lang="es-ES" sz="900" dirty="0" smtClean="0">
                          <a:effectLst/>
                        </a:rPr>
                        <a:t>El reconocimiento de su dimensión espiritual para fundamentar criterios de comporta-miento.</a:t>
                      </a:r>
                      <a:endParaRPr lang="es-CO" sz="900" dirty="0" smtClean="0">
                        <a:effectLst/>
                      </a:endParaRPr>
                    </a:p>
                    <a:p>
                      <a:pPr marL="342900" lvl="0" indent="-342900">
                        <a:lnSpc>
                          <a:spcPct val="107000"/>
                        </a:lnSpc>
                        <a:spcAft>
                          <a:spcPts val="0"/>
                        </a:spcAft>
                        <a:buFont typeface="Symbol" panose="05050102010706020507" pitchFamily="18" charset="2"/>
                        <a:buChar char=""/>
                        <a:tabLst>
                          <a:tab pos="161290" algn="l"/>
                        </a:tabLst>
                      </a:pPr>
                      <a:r>
                        <a:rPr lang="es-ES" sz="900" dirty="0" smtClean="0">
                          <a:effectLst/>
                        </a:rPr>
                        <a:t>La vinculación de la familia y la comunidad al proceso educativo para mejorar la calidad</a:t>
                      </a:r>
                      <a:endParaRPr lang="es-CO" sz="900" dirty="0" smtClean="0">
                        <a:effectLst/>
                      </a:endParaRPr>
                    </a:p>
                    <a:p>
                      <a:pPr marL="342900" lvl="0" indent="-342900">
                        <a:lnSpc>
                          <a:spcPct val="107000"/>
                        </a:lnSpc>
                        <a:spcAft>
                          <a:spcPts val="0"/>
                        </a:spcAft>
                        <a:buFont typeface="Symbol" panose="05050102010706020507" pitchFamily="18" charset="2"/>
                        <a:buChar char=""/>
                      </a:pPr>
                      <a:r>
                        <a:rPr lang="es-ES" sz="900" dirty="0" smtClean="0">
                          <a:effectLst/>
                        </a:rPr>
                        <a:t>de vida de los niños en su medio.</a:t>
                      </a:r>
                      <a:endParaRPr lang="es-CO" sz="900" dirty="0" smtClean="0">
                        <a:effectLst/>
                      </a:endParaRPr>
                    </a:p>
                    <a:p>
                      <a:pPr marL="342900" lvl="0" indent="-342900">
                        <a:lnSpc>
                          <a:spcPct val="107000"/>
                        </a:lnSpc>
                        <a:spcAft>
                          <a:spcPts val="0"/>
                        </a:spcAft>
                        <a:buFont typeface="Symbol" panose="05050102010706020507" pitchFamily="18" charset="2"/>
                        <a:buChar char=""/>
                        <a:tabLst>
                          <a:tab pos="132715" algn="l"/>
                        </a:tabLst>
                      </a:pPr>
                      <a:r>
                        <a:rPr lang="es-ES" sz="900" dirty="0" smtClean="0">
                          <a:effectLst/>
                        </a:rPr>
                        <a:t>La formación de hábitos de alimentación, higiene personal, aseo y orden que generen conciencia sobre el valor y la necesidad de la salud.</a:t>
                      </a:r>
                      <a:endParaRPr lang="es-CO" sz="9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CO" dirty="0"/>
                    </a:p>
                  </a:txBody>
                  <a:tcPr/>
                </a:tc>
                <a:tc>
                  <a:txBody>
                    <a:bodyPr/>
                    <a:lstStyle/>
                    <a:p>
                      <a:pPr>
                        <a:lnSpc>
                          <a:spcPct val="107000"/>
                        </a:lnSpc>
                        <a:spcAft>
                          <a:spcPts val="0"/>
                        </a:spcAft>
                      </a:pPr>
                      <a:r>
                        <a:rPr lang="es-ES" sz="1000" dirty="0" smtClean="0">
                          <a:effectLst/>
                        </a:rPr>
                        <a:t>El objetivo de la educación inicial es contribuir a la formación armónica y al desarrollo equilibrado de los niños desde su nacimiento hasta los 4 años de edad.</a:t>
                      </a:r>
                      <a:endParaRPr lang="es-CO" sz="1000" dirty="0" smtClean="0">
                        <a:effectLst/>
                      </a:endParaRPr>
                    </a:p>
                    <a:p>
                      <a:pPr>
                        <a:lnSpc>
                          <a:spcPct val="107000"/>
                        </a:lnSpc>
                        <a:spcAft>
                          <a:spcPts val="0"/>
                        </a:spcAft>
                      </a:pPr>
                      <a:r>
                        <a:rPr lang="es-ES" sz="1000" dirty="0" smtClean="0">
                          <a:effectLst/>
                        </a:rPr>
                        <a:t>Educación preescolar </a:t>
                      </a:r>
                      <a:endParaRPr lang="es-CO" sz="1000" dirty="0" smtClean="0">
                        <a:effectLst/>
                      </a:endParaRPr>
                    </a:p>
                    <a:p>
                      <a:pPr>
                        <a:lnSpc>
                          <a:spcPct val="107000"/>
                        </a:lnSpc>
                        <a:spcAft>
                          <a:spcPts val="0"/>
                        </a:spcAft>
                      </a:pPr>
                      <a:r>
                        <a:rPr lang="es-ES" sz="1000" dirty="0" smtClean="0">
                          <a:effectLst/>
                        </a:rPr>
                        <a:t>La educación preescolar desempeña un papel fundamental en el desarrollo integral y equilibrado de las niñas y los niños.</a:t>
                      </a:r>
                      <a:endParaRPr lang="es-CO" sz="1000" dirty="0" smtClean="0">
                        <a:effectLst/>
                      </a:endParaRPr>
                    </a:p>
                    <a:p>
                      <a:pPr>
                        <a:lnSpc>
                          <a:spcPct val="107000"/>
                        </a:lnSpc>
                        <a:spcAft>
                          <a:spcPts val="0"/>
                        </a:spcAft>
                      </a:pPr>
                      <a:r>
                        <a:rPr lang="es-ES" sz="1000" dirty="0" smtClean="0">
                          <a:effectLst/>
                        </a:rPr>
                        <a:t>-Lo anterior implica que el alumno desarrolle: Su autonomía e identidad personal, requisitos indispensables para que progresivamente se reconozca su identidad cultural y nacional. </a:t>
                      </a:r>
                      <a:endParaRPr lang="es-CO" sz="1000" dirty="0" smtClean="0">
                        <a:effectLst/>
                      </a:endParaRPr>
                    </a:p>
                    <a:p>
                      <a:pPr>
                        <a:lnSpc>
                          <a:spcPct val="107000"/>
                        </a:lnSpc>
                        <a:spcAft>
                          <a:spcPts val="0"/>
                        </a:spcAft>
                      </a:pPr>
                      <a:r>
                        <a:rPr lang="es-ES" sz="1000" dirty="0" smtClean="0">
                          <a:effectLst/>
                        </a:rPr>
                        <a:t>· Formas sensibles de relación con la naturaleza que lo preparen para el cuidado de la vida en sus diversas manifestaciones. </a:t>
                      </a:r>
                      <a:endParaRPr lang="es-CO" sz="1000" dirty="0" smtClean="0">
                        <a:effectLst/>
                      </a:endParaRPr>
                    </a:p>
                    <a:p>
                      <a:pPr>
                        <a:lnSpc>
                          <a:spcPct val="107000"/>
                        </a:lnSpc>
                        <a:spcAft>
                          <a:spcPts val="0"/>
                        </a:spcAft>
                      </a:pPr>
                      <a:r>
                        <a:rPr lang="es-ES" sz="1000" dirty="0" smtClean="0">
                          <a:effectLst/>
                        </a:rPr>
                        <a:t>· Su socialización a través del trabajo grupal y la cooperación con otros niños y adultos.</a:t>
                      </a:r>
                      <a:endParaRPr lang="es-CO" sz="1000" dirty="0" smtClean="0">
                        <a:effectLst/>
                      </a:endParaRPr>
                    </a:p>
                    <a:p>
                      <a:pPr>
                        <a:lnSpc>
                          <a:spcPct val="107000"/>
                        </a:lnSpc>
                        <a:spcAft>
                          <a:spcPts val="0"/>
                        </a:spcAft>
                      </a:pPr>
                      <a:r>
                        <a:rPr lang="es-ES" sz="1000" dirty="0" smtClean="0">
                          <a:effectLst/>
                        </a:rPr>
                        <a:t>-Formas de expresión creativas a través del lenguaje, de su pensamiento y de su cuerpo, lo cual le permitirá adquirir aprendizajes formales, así como un acercamiento sensible a los distintos campos del arte y la cultura.</a:t>
                      </a:r>
                      <a:endParaRPr lang="es-CO" sz="1000" dirty="0" smtClean="0">
                        <a:effectLst/>
                      </a:endParaRPr>
                    </a:p>
                    <a:p>
                      <a:endParaRPr lang="es-CO" sz="1100" dirty="0"/>
                    </a:p>
                  </a:txBody>
                  <a:tcPr/>
                </a:tc>
                <a:tc>
                  <a:txBody>
                    <a:bodyPr/>
                    <a:lstStyle/>
                    <a:p>
                      <a:r>
                        <a:rPr lang="es-ES" sz="1200" b="1" kern="1200" dirty="0" smtClean="0">
                          <a:solidFill>
                            <a:schemeClr val="dk1"/>
                          </a:solidFill>
                          <a:effectLst/>
                          <a:latin typeface="+mn-lt"/>
                          <a:ea typeface="+mn-ea"/>
                          <a:cs typeface="+mn-cs"/>
                        </a:rPr>
                        <a:t>Semejanza.</a:t>
                      </a:r>
                    </a:p>
                    <a:p>
                      <a:r>
                        <a:rPr lang="es-ES" sz="1200" kern="1200" dirty="0" smtClean="0">
                          <a:solidFill>
                            <a:schemeClr val="dk1"/>
                          </a:solidFill>
                          <a:effectLst/>
                          <a:latin typeface="+mn-lt"/>
                          <a:ea typeface="+mn-ea"/>
                          <a:cs typeface="+mn-cs"/>
                        </a:rPr>
                        <a:t>En ambos países</a:t>
                      </a:r>
                      <a:r>
                        <a:rPr lang="es-ES" sz="1200" b="1" kern="1200" dirty="0" smtClean="0">
                          <a:solidFill>
                            <a:schemeClr val="dk1"/>
                          </a:solidFill>
                          <a:effectLst/>
                          <a:latin typeface="+mn-lt"/>
                          <a:ea typeface="+mn-ea"/>
                          <a:cs typeface="+mn-cs"/>
                        </a:rPr>
                        <a:t> </a:t>
                      </a:r>
                      <a:r>
                        <a:rPr lang="es-ES" sz="1200" kern="1200" dirty="0" smtClean="0">
                          <a:solidFill>
                            <a:schemeClr val="dk1"/>
                          </a:solidFill>
                          <a:effectLst/>
                          <a:latin typeface="+mn-lt"/>
                          <a:ea typeface="+mn-ea"/>
                          <a:cs typeface="+mn-cs"/>
                        </a:rPr>
                        <a:t>el propósito es que el niño o la niña conozcan su cuerpo y su identidad de forma autónoma. </a:t>
                      </a:r>
                      <a:endParaRPr lang="es-CO" sz="1200" kern="1200" dirty="0" smtClean="0">
                        <a:solidFill>
                          <a:schemeClr val="dk1"/>
                        </a:solidFill>
                        <a:effectLst/>
                        <a:latin typeface="+mn-lt"/>
                        <a:ea typeface="+mn-ea"/>
                        <a:cs typeface="+mn-cs"/>
                      </a:endParaRPr>
                    </a:p>
                    <a:p>
                      <a:r>
                        <a:rPr lang="es-ES" sz="1200" b="1" kern="1200" dirty="0" smtClean="0">
                          <a:solidFill>
                            <a:schemeClr val="dk1"/>
                          </a:solidFill>
                          <a:effectLst/>
                          <a:latin typeface="+mn-lt"/>
                          <a:ea typeface="+mn-ea"/>
                          <a:cs typeface="+mn-cs"/>
                        </a:rPr>
                        <a:t>Diferencia.</a:t>
                      </a:r>
                    </a:p>
                    <a:p>
                      <a:r>
                        <a:rPr lang="es-ES" sz="1200" kern="1200" dirty="0" smtClean="0">
                          <a:solidFill>
                            <a:schemeClr val="dk1"/>
                          </a:solidFill>
                          <a:effectLst/>
                          <a:latin typeface="+mn-lt"/>
                          <a:ea typeface="+mn-ea"/>
                          <a:cs typeface="+mn-cs"/>
                        </a:rPr>
                        <a:t>México tiene una gran diferencia y es que los objeticos para la primera infancia se desarrollan desde la </a:t>
                      </a:r>
                      <a:r>
                        <a:rPr lang="es-ES" sz="1200" kern="1200" dirty="0" err="1" smtClean="0">
                          <a:solidFill>
                            <a:schemeClr val="dk1"/>
                          </a:solidFill>
                          <a:effectLst/>
                          <a:latin typeface="+mn-lt"/>
                          <a:ea typeface="+mn-ea"/>
                          <a:cs typeface="+mn-cs"/>
                        </a:rPr>
                        <a:t>edu</a:t>
                      </a:r>
                      <a:r>
                        <a:rPr lang="es-ES" sz="1200" kern="1200" dirty="0" smtClean="0">
                          <a:solidFill>
                            <a:schemeClr val="dk1"/>
                          </a:solidFill>
                          <a:effectLst/>
                          <a:latin typeface="+mn-lt"/>
                          <a:ea typeface="+mn-ea"/>
                          <a:cs typeface="+mn-cs"/>
                        </a:rPr>
                        <a:t>. Inicial y desde de la preescolar; y para Colombia los objetivos no se dividen si no que todos son primera infancia. </a:t>
                      </a:r>
                      <a:endParaRPr lang="es-CO" sz="1200" dirty="0" smtClean="0"/>
                    </a:p>
                    <a:p>
                      <a:endParaRPr lang="es-CO" sz="1600" dirty="0"/>
                    </a:p>
                  </a:txBody>
                  <a:tcPr/>
                </a:tc>
                <a:extLst>
                  <a:ext uri="{0D108BD9-81ED-4DB2-BD59-A6C34878D82A}">
                    <a16:rowId xmlns:a16="http://schemas.microsoft.com/office/drawing/2014/main" val="10002"/>
                  </a:ext>
                </a:extLst>
              </a:tr>
            </a:tbl>
          </a:graphicData>
        </a:graphic>
      </p:graphicFrame>
      <p:sp>
        <p:nvSpPr>
          <p:cNvPr id="3" name="Rectángulo 2"/>
          <p:cNvSpPr/>
          <p:nvPr/>
        </p:nvSpPr>
        <p:spPr>
          <a:xfrm>
            <a:off x="663448" y="605879"/>
            <a:ext cx="3380221" cy="461665"/>
          </a:xfrm>
          <a:prstGeom prst="rect">
            <a:avLst/>
          </a:prstGeom>
        </p:spPr>
        <p:txBody>
          <a:bodyPr wrap="none">
            <a:spAutoFit/>
          </a:bodyPr>
          <a:lstStyle/>
          <a:p>
            <a:r>
              <a:rPr lang="es-CO" sz="2400" dirty="0"/>
              <a:t>Semejanzas y Diferencias </a:t>
            </a:r>
          </a:p>
        </p:txBody>
      </p:sp>
    </p:spTree>
    <p:extLst>
      <p:ext uri="{BB962C8B-B14F-4D97-AF65-F5344CB8AC3E}">
        <p14:creationId xmlns:p14="http://schemas.microsoft.com/office/powerpoint/2010/main" val="742401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469" y="2708920"/>
            <a:ext cx="7886700" cy="983443"/>
          </a:xfrm>
        </p:spPr>
        <p:txBody>
          <a:bodyPr>
            <a:noAutofit/>
          </a:bodyPr>
          <a:lstStyle/>
          <a:p>
            <a:r>
              <a:rPr lang="es-CO" sz="19900" dirty="0" smtClean="0"/>
              <a:t>GRACIAS!!</a:t>
            </a:r>
            <a:endParaRPr lang="es-CO" sz="199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37</a:t>
            </a:fld>
            <a:endParaRPr lang="es-CO" dirty="0"/>
          </a:p>
        </p:txBody>
      </p:sp>
    </p:spTree>
    <p:extLst>
      <p:ext uri="{BB962C8B-B14F-4D97-AF65-F5344CB8AC3E}">
        <p14:creationId xmlns:p14="http://schemas.microsoft.com/office/powerpoint/2010/main" val="1991979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Programa de licenciatura en educación infantil</a:t>
            </a:r>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4</a:t>
            </a:fld>
            <a:endParaRPr lang="es-CO" dirty="0"/>
          </a:p>
        </p:txBody>
      </p:sp>
      <p:sp>
        <p:nvSpPr>
          <p:cNvPr id="6" name="5 Título"/>
          <p:cNvSpPr>
            <a:spLocks noGrp="1"/>
          </p:cNvSpPr>
          <p:nvPr>
            <p:ph type="title"/>
          </p:nvPr>
        </p:nvSpPr>
        <p:spPr/>
        <p:txBody>
          <a:bodyPr/>
          <a:lstStyle/>
          <a:p>
            <a:pPr algn="ctr"/>
            <a:r>
              <a:rPr lang="es-CO" dirty="0" smtClean="0"/>
              <a:t>DESCRIPCIÓN DEL PROBLEMA</a:t>
            </a:r>
            <a:endParaRPr lang="es-CO" dirty="0"/>
          </a:p>
        </p:txBody>
      </p:sp>
      <p:sp>
        <p:nvSpPr>
          <p:cNvPr id="7" name="6 Llamada de flecha a la izquierda"/>
          <p:cNvSpPr/>
          <p:nvPr/>
        </p:nvSpPr>
        <p:spPr>
          <a:xfrm>
            <a:off x="2922303" y="3636831"/>
            <a:ext cx="6221697" cy="2478436"/>
          </a:xfrm>
          <a:prstGeom prst="leftArrowCallout">
            <a:avLst>
              <a:gd name="adj1" fmla="val 35947"/>
              <a:gd name="adj2" fmla="val 25000"/>
              <a:gd name="adj3" fmla="val 25000"/>
              <a:gd name="adj4" fmla="val 79052"/>
            </a:avLst>
          </a:prstGeom>
        </p:spPr>
        <p:style>
          <a:lnRef idx="3">
            <a:schemeClr val="lt1"/>
          </a:lnRef>
          <a:fillRef idx="1">
            <a:schemeClr val="accent3"/>
          </a:fillRef>
          <a:effectRef idx="1">
            <a:schemeClr val="accent3"/>
          </a:effectRef>
          <a:fontRef idx="minor">
            <a:schemeClr val="lt1"/>
          </a:fontRef>
        </p:style>
        <p:txBody>
          <a:bodyPr rtlCol="0" anchor="ctr"/>
          <a:lstStyle/>
          <a:p>
            <a:pPr algn="just"/>
            <a:endParaRPr lang="es-CO" sz="2000" b="1" dirty="0" smtClean="0">
              <a:solidFill>
                <a:schemeClr val="tx1">
                  <a:lumMod val="50000"/>
                </a:schemeClr>
              </a:solidFill>
            </a:endParaRPr>
          </a:p>
          <a:p>
            <a:pPr algn="just"/>
            <a:endParaRPr lang="es-CO" sz="2000" b="1" dirty="0">
              <a:solidFill>
                <a:schemeClr val="tx1">
                  <a:lumMod val="50000"/>
                </a:schemeClr>
              </a:solidFill>
            </a:endParaRPr>
          </a:p>
          <a:p>
            <a:pPr algn="just"/>
            <a:r>
              <a:rPr lang="es-CO" sz="2000" b="1" dirty="0" smtClean="0">
                <a:solidFill>
                  <a:schemeClr val="tx1">
                    <a:lumMod val="50000"/>
                  </a:schemeClr>
                </a:solidFill>
              </a:rPr>
              <a:t>Frente </a:t>
            </a:r>
            <a:r>
              <a:rPr lang="es-CO" sz="2000" b="1" dirty="0">
                <a:solidFill>
                  <a:schemeClr val="tx1">
                    <a:lumMod val="50000"/>
                  </a:schemeClr>
                </a:solidFill>
              </a:rPr>
              <a:t>a esta situación, surge la idea de hacer una </a:t>
            </a:r>
            <a:r>
              <a:rPr lang="es-CO" sz="2000" b="1" dirty="0" smtClean="0">
                <a:solidFill>
                  <a:schemeClr val="tx1">
                    <a:lumMod val="50000"/>
                  </a:schemeClr>
                </a:solidFill>
              </a:rPr>
              <a:t>comparación entre  siete países: Argentina, </a:t>
            </a:r>
            <a:r>
              <a:rPr lang="es-CO" sz="2000" b="1" dirty="0">
                <a:solidFill>
                  <a:schemeClr val="tx1">
                    <a:lumMod val="50000"/>
                  </a:schemeClr>
                </a:solidFill>
              </a:rPr>
              <a:t>Brasil, </a:t>
            </a:r>
            <a:r>
              <a:rPr lang="es-CO" sz="2000" b="1" dirty="0" smtClean="0">
                <a:solidFill>
                  <a:schemeClr val="tx1">
                    <a:lumMod val="50000"/>
                  </a:schemeClr>
                </a:solidFill>
              </a:rPr>
              <a:t>Chile, España, México,  Venezuela y Colombia. Para ampliar nuestro conocimiento como estudiantes de Licenciatura en Educación </a:t>
            </a:r>
            <a:r>
              <a:rPr lang="es-CO" sz="2000" b="1" dirty="0">
                <a:solidFill>
                  <a:schemeClr val="tx1">
                    <a:lumMod val="50000"/>
                  </a:schemeClr>
                </a:solidFill>
              </a:rPr>
              <a:t>I</a:t>
            </a:r>
            <a:r>
              <a:rPr lang="es-CO" sz="2000" b="1" dirty="0" smtClean="0">
                <a:solidFill>
                  <a:schemeClr val="tx1">
                    <a:lumMod val="50000"/>
                  </a:schemeClr>
                </a:solidFill>
              </a:rPr>
              <a:t>nfantil  </a:t>
            </a:r>
          </a:p>
          <a:p>
            <a:pPr algn="just"/>
            <a:endParaRPr lang="es-CO" sz="2000" b="1" dirty="0">
              <a:solidFill>
                <a:schemeClr val="tx1">
                  <a:lumMod val="50000"/>
                </a:schemeClr>
              </a:solidFill>
            </a:endParaRPr>
          </a:p>
          <a:p>
            <a:pPr algn="just"/>
            <a:endParaRPr lang="es-CO" dirty="0">
              <a:solidFill>
                <a:schemeClr val="tx1">
                  <a:lumMod val="50000"/>
                </a:schemeClr>
              </a:solidFill>
            </a:endParaRPr>
          </a:p>
          <a:p>
            <a:pPr algn="just"/>
            <a:r>
              <a:rPr lang="es-CO" dirty="0" smtClean="0">
                <a:solidFill>
                  <a:schemeClr val="tx1">
                    <a:lumMod val="50000"/>
                  </a:schemeClr>
                </a:solidFill>
              </a:rPr>
              <a:t> </a:t>
            </a:r>
            <a:endParaRPr lang="es-CO" dirty="0">
              <a:solidFill>
                <a:schemeClr val="tx1">
                  <a:lumMod val="50000"/>
                </a:schemeClr>
              </a:solidFill>
            </a:endParaRPr>
          </a:p>
        </p:txBody>
      </p:sp>
      <p:pic>
        <p:nvPicPr>
          <p:cNvPr id="9" name="Picture 11"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153614"/>
            <a:ext cx="2651361" cy="20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Llamada de flecha a la izquierda"/>
          <p:cNvSpPr/>
          <p:nvPr/>
        </p:nvSpPr>
        <p:spPr>
          <a:xfrm>
            <a:off x="2914650" y="1322799"/>
            <a:ext cx="6229349" cy="2097857"/>
          </a:xfrm>
          <a:prstGeom prst="leftArrowCallout">
            <a:avLst>
              <a:gd name="adj1" fmla="val 35947"/>
              <a:gd name="adj2" fmla="val 25000"/>
              <a:gd name="adj3" fmla="val 25000"/>
              <a:gd name="adj4" fmla="val 79052"/>
            </a:avLst>
          </a:prstGeom>
          <a:solidFill>
            <a:schemeClr val="accent1">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just"/>
            <a:r>
              <a:rPr lang="es-CO" sz="2000" b="1" dirty="0" smtClean="0">
                <a:solidFill>
                  <a:schemeClr val="tx1">
                    <a:lumMod val="50000"/>
                  </a:schemeClr>
                </a:solidFill>
              </a:rPr>
              <a:t>Poca visión integral que tenemos del contexto de la educación infantil.</a:t>
            </a:r>
          </a:p>
          <a:p>
            <a:pPr algn="just"/>
            <a:r>
              <a:rPr lang="es-CO" sz="2000" b="1" dirty="0" smtClean="0">
                <a:solidFill>
                  <a:schemeClr val="tx1">
                    <a:lumMod val="50000"/>
                  </a:schemeClr>
                </a:solidFill>
              </a:rPr>
              <a:t>Desconocimiento de la estructura y formalidad de la educación inicial en Colombia y otros países.</a:t>
            </a:r>
          </a:p>
        </p:txBody>
      </p:sp>
      <p:pic>
        <p:nvPicPr>
          <p:cNvPr id="11" name="3 Imagen" descr="14823933-3d-gente-blanca-lee-un-libro-recostado-contra-una-pila-de-libros-fondo-blanco-aislado-imagen-3d-Foto-de-archivo.jpg"/>
          <p:cNvPicPr>
            <a:picLocks noChangeAspect="1"/>
          </p:cNvPicPr>
          <p:nvPr/>
        </p:nvPicPr>
        <p:blipFill>
          <a:blip r:embed="rId3" cstate="print"/>
          <a:srcRect r="15356"/>
          <a:stretch>
            <a:fillRect/>
          </a:stretch>
        </p:blipFill>
        <p:spPr>
          <a:xfrm>
            <a:off x="323528" y="3664288"/>
            <a:ext cx="2422938" cy="1938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2381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Programa de licenciatura en educación infantil</a:t>
            </a:r>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5</a:t>
            </a:fld>
            <a:endParaRPr lang="es-CO" dirty="0"/>
          </a:p>
        </p:txBody>
      </p:sp>
      <p:sp>
        <p:nvSpPr>
          <p:cNvPr id="6" name="5 Título"/>
          <p:cNvSpPr>
            <a:spLocks noGrp="1"/>
          </p:cNvSpPr>
          <p:nvPr>
            <p:ph type="title"/>
          </p:nvPr>
        </p:nvSpPr>
        <p:spPr/>
        <p:txBody>
          <a:bodyPr/>
          <a:lstStyle/>
          <a:p>
            <a:pPr algn="ctr"/>
            <a:r>
              <a:rPr lang="es-CO" dirty="0" smtClean="0"/>
              <a:t>DESCRIPCIÓN DEL PROBLEMA</a:t>
            </a:r>
            <a:endParaRPr lang="es-CO" dirty="0"/>
          </a:p>
        </p:txBody>
      </p:sp>
      <p:sp>
        <p:nvSpPr>
          <p:cNvPr id="7" name="6 Llamada de flecha a la izquierda"/>
          <p:cNvSpPr/>
          <p:nvPr/>
        </p:nvSpPr>
        <p:spPr>
          <a:xfrm>
            <a:off x="2915816" y="3789040"/>
            <a:ext cx="6126078" cy="2448272"/>
          </a:xfrm>
          <a:prstGeom prst="leftArrowCallout">
            <a:avLst>
              <a:gd name="adj1" fmla="val 35947"/>
              <a:gd name="adj2" fmla="val 25000"/>
              <a:gd name="adj3" fmla="val 25000"/>
              <a:gd name="adj4" fmla="val 79052"/>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just"/>
            <a:r>
              <a:rPr lang="es-ES" dirty="0" smtClean="0"/>
              <a:t> </a:t>
            </a:r>
            <a:r>
              <a:rPr lang="es-CO" sz="2400" b="1" dirty="0">
                <a:solidFill>
                  <a:schemeClr val="tx1">
                    <a:lumMod val="50000"/>
                  </a:schemeClr>
                </a:solidFill>
              </a:rPr>
              <a:t>Inicialmente se hace una revisión bibliográfica sobre </a:t>
            </a:r>
            <a:r>
              <a:rPr lang="es-ES" sz="2400" b="1" dirty="0">
                <a:solidFill>
                  <a:schemeClr val="tx1">
                    <a:lumMod val="50000"/>
                  </a:schemeClr>
                </a:solidFill>
              </a:rPr>
              <a:t>aportes teóricos </a:t>
            </a:r>
            <a:r>
              <a:rPr lang="es-ES" sz="2400" b="1" dirty="0" smtClean="0">
                <a:solidFill>
                  <a:schemeClr val="tx1">
                    <a:lumMod val="50000"/>
                  </a:schemeClr>
                </a:solidFill>
              </a:rPr>
              <a:t>para la educación </a:t>
            </a:r>
            <a:r>
              <a:rPr lang="es-ES" sz="2400" b="1" dirty="0" smtClean="0">
                <a:solidFill>
                  <a:schemeClr val="bg2">
                    <a:lumMod val="10000"/>
                  </a:schemeClr>
                </a:solidFill>
              </a:rPr>
              <a:t>infantil en el contexto nacional  e iberoamericano</a:t>
            </a:r>
            <a:r>
              <a:rPr lang="es-ES" sz="2000" b="1" dirty="0" smtClean="0">
                <a:solidFill>
                  <a:schemeClr val="bg2">
                    <a:lumMod val="10000"/>
                  </a:schemeClr>
                </a:solidFill>
              </a:rPr>
              <a:t>.</a:t>
            </a:r>
            <a:endParaRPr lang="es-CO" sz="2000" b="1" dirty="0">
              <a:solidFill>
                <a:schemeClr val="bg2">
                  <a:lumMod val="10000"/>
                </a:schemeClr>
              </a:solidFill>
            </a:endParaRPr>
          </a:p>
        </p:txBody>
      </p:sp>
      <p:sp>
        <p:nvSpPr>
          <p:cNvPr id="12" name="11 Llamada de flecha a la izquierda"/>
          <p:cNvSpPr/>
          <p:nvPr/>
        </p:nvSpPr>
        <p:spPr>
          <a:xfrm>
            <a:off x="2683533" y="1106624"/>
            <a:ext cx="6358361" cy="2106352"/>
          </a:xfrm>
          <a:prstGeom prst="leftArrowCallout">
            <a:avLst>
              <a:gd name="adj1" fmla="val 35947"/>
              <a:gd name="adj2" fmla="val 25000"/>
              <a:gd name="adj3" fmla="val 25000"/>
              <a:gd name="adj4" fmla="val 79052"/>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es-CO" sz="2400" b="1" dirty="0" smtClean="0">
                <a:solidFill>
                  <a:schemeClr val="tx1">
                    <a:lumMod val="50000"/>
                  </a:schemeClr>
                </a:solidFill>
              </a:rPr>
              <a:t>Surge la idea de investigar la </a:t>
            </a:r>
            <a:r>
              <a:rPr lang="es-CO" sz="2400" b="1" dirty="0">
                <a:solidFill>
                  <a:schemeClr val="tx1">
                    <a:lumMod val="50000"/>
                  </a:schemeClr>
                </a:solidFill>
              </a:rPr>
              <a:t>diferencias y semejanzas hay entre las </a:t>
            </a:r>
            <a:r>
              <a:rPr lang="es-ES" sz="2400" b="1" dirty="0">
                <a:solidFill>
                  <a:schemeClr val="tx1">
                    <a:lumMod val="50000"/>
                  </a:schemeClr>
                </a:solidFill>
              </a:rPr>
              <a:t>prácticas pedagógicas en el contexto nacional con el contexto </a:t>
            </a:r>
            <a:r>
              <a:rPr lang="es-ES" sz="2400" b="1" dirty="0" smtClean="0">
                <a:solidFill>
                  <a:schemeClr val="tx1">
                    <a:lumMod val="50000"/>
                  </a:schemeClr>
                </a:solidFill>
              </a:rPr>
              <a:t>Internacional</a:t>
            </a:r>
            <a:r>
              <a:rPr lang="es-CO" sz="2400" b="1" dirty="0" smtClean="0">
                <a:solidFill>
                  <a:schemeClr val="tx1">
                    <a:lumMod val="50000"/>
                  </a:schemeClr>
                </a:solidFill>
              </a:rPr>
              <a:t>.  </a:t>
            </a:r>
          </a:p>
        </p:txBody>
      </p:sp>
      <p:sp>
        <p:nvSpPr>
          <p:cNvPr id="2" name="AutoShape 6" descr="Image result for escue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3" name="Picture 2" descr="Related 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51534" y="4005064"/>
            <a:ext cx="2032000" cy="1422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esultado de imagen para objetivos de investig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3477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04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echa derecha 17"/>
          <p:cNvSpPr/>
          <p:nvPr/>
        </p:nvSpPr>
        <p:spPr>
          <a:xfrm>
            <a:off x="3883993" y="4421720"/>
            <a:ext cx="97840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Flecha derecha 16"/>
          <p:cNvSpPr/>
          <p:nvPr/>
        </p:nvSpPr>
        <p:spPr>
          <a:xfrm>
            <a:off x="3738229" y="2619657"/>
            <a:ext cx="97840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Flecha derecha 6"/>
          <p:cNvSpPr/>
          <p:nvPr/>
        </p:nvSpPr>
        <p:spPr>
          <a:xfrm>
            <a:off x="3738229" y="836712"/>
            <a:ext cx="97840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Marcador de pie de página"/>
          <p:cNvSpPr>
            <a:spLocks noGrp="1"/>
          </p:cNvSpPr>
          <p:nvPr>
            <p:ph type="ftr" sz="quarter" idx="11"/>
          </p:nvPr>
        </p:nvSpPr>
        <p:spPr/>
        <p:txBody>
          <a:bodyPr/>
          <a:lstStyle/>
          <a:p>
            <a:r>
              <a:rPr lang="es-ES" dirty="0" smtClean="0"/>
              <a:t>LICENCIATURA EN EDUCACIÓN INFANTIL</a:t>
            </a:r>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6</a:t>
            </a:fld>
            <a:endParaRPr lang="es-CO" dirty="0"/>
          </a:p>
        </p:txBody>
      </p:sp>
      <p:graphicFrame>
        <p:nvGraphicFramePr>
          <p:cNvPr id="9" name="8 Diagrama"/>
          <p:cNvGraphicFramePr/>
          <p:nvPr>
            <p:extLst>
              <p:ext uri="{D42A27DB-BD31-4B8C-83A1-F6EECF244321}">
                <p14:modId xmlns:p14="http://schemas.microsoft.com/office/powerpoint/2010/main" val="10580040"/>
              </p:ext>
            </p:extLst>
          </p:nvPr>
        </p:nvGraphicFramePr>
        <p:xfrm>
          <a:off x="323528" y="332656"/>
          <a:ext cx="722446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Rectángulo redondeado"/>
          <p:cNvSpPr/>
          <p:nvPr/>
        </p:nvSpPr>
        <p:spPr>
          <a:xfrm>
            <a:off x="4985591" y="478815"/>
            <a:ext cx="4079144" cy="140913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CO" b="1" dirty="0" smtClean="0">
                <a:solidFill>
                  <a:srgbClr val="002060"/>
                </a:solidFill>
              </a:rPr>
              <a:t>Para las maestras en formación, permite analizar, describir y comparar la educación infantil y su estructura </a:t>
            </a:r>
            <a:endParaRPr lang="es-CO" b="1" dirty="0">
              <a:solidFill>
                <a:srgbClr val="002060"/>
              </a:solidFill>
            </a:endParaRPr>
          </a:p>
        </p:txBody>
      </p:sp>
      <p:sp>
        <p:nvSpPr>
          <p:cNvPr id="16" name="15 Rectángulo redondeado"/>
          <p:cNvSpPr/>
          <p:nvPr/>
        </p:nvSpPr>
        <p:spPr>
          <a:xfrm>
            <a:off x="4985591" y="2043418"/>
            <a:ext cx="4079144" cy="224967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CO" b="1" dirty="0" smtClean="0">
                <a:solidFill>
                  <a:schemeClr val="bg2">
                    <a:lumMod val="10000"/>
                  </a:schemeClr>
                </a:solidFill>
              </a:rPr>
              <a:t>La investigación fortalece los conocimientos sobre la concepción que se tiene de la educación infantil en otros países, además de bridar la experiencia de las prácticas pedagógicas en diferentes contextos internacionales </a:t>
            </a:r>
            <a:endParaRPr lang="es-CO" b="1" dirty="0">
              <a:solidFill>
                <a:schemeClr val="bg2">
                  <a:lumMod val="10000"/>
                </a:schemeClr>
              </a:solidFill>
            </a:endParaRPr>
          </a:p>
        </p:txBody>
      </p:sp>
      <p:sp>
        <p:nvSpPr>
          <p:cNvPr id="22" name="21 Rectángulo redondeado"/>
          <p:cNvSpPr/>
          <p:nvPr/>
        </p:nvSpPr>
        <p:spPr>
          <a:xfrm>
            <a:off x="4985591" y="4437000"/>
            <a:ext cx="4079145" cy="151227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CO" b="1" dirty="0" smtClean="0">
                <a:solidFill>
                  <a:srgbClr val="002060"/>
                </a:solidFill>
              </a:rPr>
              <a:t>El contar con nuevos conocimientos que fortalecen al estudiantes de educación infantil y nutre nuestra casa de estudio CURN</a:t>
            </a:r>
            <a:endParaRPr lang="es-CO" b="1" dirty="0">
              <a:solidFill>
                <a:srgbClr val="002060"/>
              </a:solidFill>
            </a:endParaRPr>
          </a:p>
        </p:txBody>
      </p:sp>
    </p:spTree>
    <p:extLst>
      <p:ext uri="{BB962C8B-B14F-4D97-AF65-F5344CB8AC3E}">
        <p14:creationId xmlns:p14="http://schemas.microsoft.com/office/powerpoint/2010/main" val="355319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7</a:t>
            </a:fld>
            <a:endParaRPr lang="es-CO" dirty="0"/>
          </a:p>
        </p:txBody>
      </p:sp>
      <p:sp>
        <p:nvSpPr>
          <p:cNvPr id="7" name="Título 5"/>
          <p:cNvSpPr txBox="1">
            <a:spLocks noGrp="1"/>
          </p:cNvSpPr>
          <p:nvPr>
            <p:ph type="title"/>
          </p:nvPr>
        </p:nvSpPr>
        <p:spPr>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600" b="0" i="0" kern="1200">
                <a:solidFill>
                  <a:schemeClr val="accent2"/>
                </a:solidFill>
                <a:effectLst/>
                <a:latin typeface="Bebas Neue" panose="020B0606020202050201" pitchFamily="34" charset="0"/>
                <a:ea typeface="+mj-ea"/>
                <a:cs typeface="+mj-cs"/>
              </a:defRPr>
            </a:lvl1pPr>
          </a:lstStyle>
          <a:p>
            <a:pPr algn="ctr"/>
            <a:r>
              <a:rPr lang="es-CO" dirty="0" smtClean="0"/>
              <a:t>PREGUNTA PROBLÉMICA</a:t>
            </a:r>
            <a:endParaRPr lang="es-CO" dirty="0"/>
          </a:p>
        </p:txBody>
      </p:sp>
      <p:sp>
        <p:nvSpPr>
          <p:cNvPr id="8" name="7 CuadroTexto"/>
          <p:cNvSpPr txBox="1"/>
          <p:nvPr/>
        </p:nvSpPr>
        <p:spPr>
          <a:xfrm>
            <a:off x="251520" y="1553124"/>
            <a:ext cx="8640960" cy="1384995"/>
          </a:xfrm>
          <a:prstGeom prst="rect">
            <a:avLst/>
          </a:prstGeom>
          <a:solidFill>
            <a:schemeClr val="accent2"/>
          </a:solidFill>
        </p:spPr>
        <p:txBody>
          <a:bodyPr wrap="square" rtlCol="0">
            <a:spAutoFit/>
          </a:bodyPr>
          <a:lstStyle/>
          <a:p>
            <a:r>
              <a:rPr lang="es-CO" sz="2800" b="1" dirty="0" smtClean="0"/>
              <a:t>¿Qué </a:t>
            </a:r>
            <a:r>
              <a:rPr lang="es-CO" sz="2800" b="1" dirty="0"/>
              <a:t>diferencias y semejanzas hay entre las </a:t>
            </a:r>
            <a:r>
              <a:rPr lang="es-ES" sz="2800" b="1" dirty="0"/>
              <a:t>prácticas pedagógicas en el contexto nacional con el contexto Internacional en Educación Infantil?</a:t>
            </a:r>
            <a:endParaRPr lang="es-CO" sz="2800" dirty="0"/>
          </a:p>
        </p:txBody>
      </p:sp>
      <p:pic>
        <p:nvPicPr>
          <p:cNvPr id="9" name="Picture 10" descr="C:\Documents and Settings\Administrador\Configuración local\Archivos temporales de Internet\Content.IE5\AQDGI2G3\MCj039756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578851"/>
            <a:ext cx="2736304" cy="19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Documents and Settings\Administrador\Configuración local\Archivos temporales de Internet\Content.IE5\3B5I7PJ8\MPj042226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84984"/>
            <a:ext cx="2232248" cy="25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44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imagenes objetivos"/>
          <p:cNvSpPr>
            <a:spLocks noChangeAspect="1" noChangeArrowheads="1"/>
          </p:cNvSpPr>
          <p:nvPr/>
        </p:nvSpPr>
        <p:spPr bwMode="auto">
          <a:xfrm>
            <a:off x="5148064" y="42349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098" name="Picture 2" descr="Resultado de imagen para objetivos ima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144000" cy="311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7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Licenciatura en educación infantil</a:t>
            </a:r>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9</a:t>
            </a:fld>
            <a:endParaRPr lang="es-CO" dirty="0"/>
          </a:p>
        </p:txBody>
      </p:sp>
      <p:sp>
        <p:nvSpPr>
          <p:cNvPr id="6" name="5 Título"/>
          <p:cNvSpPr>
            <a:spLocks noGrp="1"/>
          </p:cNvSpPr>
          <p:nvPr>
            <p:ph type="title"/>
          </p:nvPr>
        </p:nvSpPr>
        <p:spPr>
          <a:xfrm>
            <a:off x="843190" y="1473424"/>
            <a:ext cx="7886700" cy="982800"/>
          </a:xfrm>
        </p:spPr>
        <p:txBody>
          <a:bodyPr/>
          <a:lstStyle/>
          <a:p>
            <a:pPr algn="ctr"/>
            <a:r>
              <a:rPr lang="es-CO" dirty="0" smtClean="0"/>
              <a:t>OBJETIVOS ESPECÍFICOS</a:t>
            </a:r>
            <a:endParaRPr lang="es-CO" dirty="0"/>
          </a:p>
        </p:txBody>
      </p:sp>
      <p:sp>
        <p:nvSpPr>
          <p:cNvPr id="7" name="5 Título"/>
          <p:cNvSpPr txBox="1">
            <a:spLocks/>
          </p:cNvSpPr>
          <p:nvPr/>
        </p:nvSpPr>
        <p:spPr>
          <a:xfrm>
            <a:off x="768065" y="101702"/>
            <a:ext cx="7886700" cy="738358"/>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600" b="0" i="0" kern="1200">
                <a:solidFill>
                  <a:schemeClr val="accent2"/>
                </a:solidFill>
                <a:effectLst/>
                <a:latin typeface="Bebas Neue" panose="020B0606020202050201" pitchFamily="34" charset="0"/>
                <a:ea typeface="+mj-ea"/>
                <a:cs typeface="+mj-cs"/>
              </a:defRPr>
            </a:lvl1pPr>
          </a:lstStyle>
          <a:p>
            <a:pPr algn="ctr"/>
            <a:r>
              <a:rPr lang="es-CO" dirty="0" smtClean="0"/>
              <a:t>OBJETIVO GENERAL</a:t>
            </a:r>
            <a:endParaRPr lang="es-CO" dirty="0"/>
          </a:p>
        </p:txBody>
      </p:sp>
      <p:sp>
        <p:nvSpPr>
          <p:cNvPr id="2" name="1 Rectángulo"/>
          <p:cNvSpPr/>
          <p:nvPr/>
        </p:nvSpPr>
        <p:spPr>
          <a:xfrm>
            <a:off x="13373" y="2311881"/>
            <a:ext cx="9122974" cy="3781416"/>
          </a:xfrm>
          <a:prstGeom prst="rect">
            <a:avLst/>
          </a:prstGeom>
          <a:solidFill>
            <a:schemeClr val="accent3">
              <a:lumMod val="60000"/>
              <a:lumOff val="40000"/>
            </a:schemeClr>
          </a:solidFill>
        </p:spPr>
        <p:txBody>
          <a:bodyPr wrap="square">
            <a:spAutoFit/>
          </a:bodyPr>
          <a:lstStyle/>
          <a:p>
            <a:pPr marL="342900" indent="-342900">
              <a:buFont typeface="Arial" panose="020B0604020202020204" pitchFamily="34" charset="0"/>
              <a:buChar char="•"/>
            </a:pPr>
            <a:r>
              <a:rPr lang="es-ES" sz="2200" dirty="0" smtClean="0"/>
              <a:t>Caracterizar </a:t>
            </a:r>
            <a:r>
              <a:rPr lang="es-ES" sz="2200" dirty="0"/>
              <a:t>los referentes teóricos de la educación infantil en cuanto a Marco Legal, Objetivos de la formación infantil, Organización del nivel, Perfil docente y las Teorías que sustentan la Educación Infantil en el Contexto Nacional e Internacional.</a:t>
            </a:r>
            <a:endParaRPr lang="es-CO" sz="2200" dirty="0"/>
          </a:p>
          <a:p>
            <a:r>
              <a:rPr lang="es-ES" sz="2200" dirty="0"/>
              <a:t> </a:t>
            </a:r>
            <a:endParaRPr lang="es-CO" sz="2200" dirty="0"/>
          </a:p>
          <a:p>
            <a:pPr marL="342900" lvl="0" indent="-342900">
              <a:buFont typeface="Arial" panose="020B0604020202020204" pitchFamily="34" charset="0"/>
              <a:buChar char="•"/>
            </a:pPr>
            <a:r>
              <a:rPr lang="es-ES" sz="2200" dirty="0"/>
              <a:t>Identificar los momentos significativos de la historia de la educación en la primera infancia a nivel nacional e internacional. </a:t>
            </a:r>
            <a:endParaRPr lang="es-CO" sz="2200" dirty="0"/>
          </a:p>
          <a:p>
            <a:r>
              <a:rPr lang="es-ES" sz="2200" dirty="0"/>
              <a:t> </a:t>
            </a:r>
            <a:endParaRPr lang="es-CO" sz="2200" dirty="0"/>
          </a:p>
          <a:p>
            <a:pPr marL="342900" lvl="0" indent="-342900">
              <a:buFont typeface="Arial" panose="020B0604020202020204" pitchFamily="34" charset="0"/>
              <a:buChar char="•"/>
            </a:pPr>
            <a:r>
              <a:rPr lang="es-ES" sz="2200" dirty="0" smtClean="0"/>
              <a:t>Describir </a:t>
            </a:r>
            <a:r>
              <a:rPr lang="es-ES" sz="2200" dirty="0"/>
              <a:t>las </a:t>
            </a:r>
            <a:r>
              <a:rPr lang="es-CO" sz="2200" dirty="0"/>
              <a:t>diferencias y semejanzas que hay entre las </a:t>
            </a:r>
            <a:r>
              <a:rPr lang="es-ES" sz="2200" dirty="0"/>
              <a:t>prácticas pedagógicas de Colombia con el contexto internacional: Argentina, Brasil, Chile, España, México y Venezuela en educación de la primera infancia. </a:t>
            </a:r>
            <a:endParaRPr lang="es-CO" sz="2200" dirty="0"/>
          </a:p>
        </p:txBody>
      </p:sp>
      <p:sp>
        <p:nvSpPr>
          <p:cNvPr id="8" name="7 Rectángulo"/>
          <p:cNvSpPr/>
          <p:nvPr/>
        </p:nvSpPr>
        <p:spPr>
          <a:xfrm>
            <a:off x="13373" y="735066"/>
            <a:ext cx="9136347" cy="830997"/>
          </a:xfrm>
          <a:prstGeom prst="rect">
            <a:avLst/>
          </a:prstGeom>
          <a:solidFill>
            <a:schemeClr val="accent3">
              <a:lumMod val="60000"/>
              <a:lumOff val="40000"/>
            </a:schemeClr>
          </a:solidFill>
        </p:spPr>
        <p:txBody>
          <a:bodyPr wrap="square">
            <a:spAutoFit/>
          </a:bodyPr>
          <a:lstStyle/>
          <a:p>
            <a:r>
              <a:rPr lang="es-ES" sz="2400" dirty="0"/>
              <a:t>Comparar la práctica pedagógica en el contexto nacional con en el contexto internacional en Educación Infantil  </a:t>
            </a:r>
            <a:endParaRPr lang="es-CO" sz="2400" dirty="0"/>
          </a:p>
        </p:txBody>
      </p:sp>
    </p:spTree>
    <p:extLst>
      <p:ext uri="{BB962C8B-B14F-4D97-AF65-F5344CB8AC3E}">
        <p14:creationId xmlns:p14="http://schemas.microsoft.com/office/powerpoint/2010/main" val="379971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59b108d-15ca-4982-90d9-06e7edf68a2b" xsi:nil="true"/>
    <_dlc_DocIdUrl xmlns="d59b108d-15ca-4982-90d9-06e7edf68a2b">
      <Url xsi:nil="true"/>
      <Description xsi:nil="true"/>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2EB4196C54E44445BAD08D6A751CDE06" ma:contentTypeVersion="4" ma:contentTypeDescription="Crear nuevo documento." ma:contentTypeScope="" ma:versionID="b3ef88cd4ee92972209e6bbea059bfb1">
  <xsd:schema xmlns:xsd="http://www.w3.org/2001/XMLSchema" xmlns:xs="http://www.w3.org/2001/XMLSchema" xmlns:p="http://schemas.microsoft.com/office/2006/metadata/properties" xmlns:ns2="d59b108d-15ca-4982-90d9-06e7edf68a2b" xmlns:ns3="d87e311a-3189-4e21-b382-24efb47d630c" targetNamespace="http://schemas.microsoft.com/office/2006/metadata/properties" ma:root="true" ma:fieldsID="5ec3f3ae386f3bd17be4a843bab4f6ca" ns2:_="" ns3:_="">
    <xsd:import namespace="d59b108d-15ca-4982-90d9-06e7edf68a2b"/>
    <xsd:import namespace="d87e311a-3189-4e21-b382-24efb47d630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b108d-15ca-4982-90d9-06e7edf68a2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87e311a-3189-4e21-b382-24efb47d630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53881-BEF9-4599-9D28-EAB77C8F9DC7}">
  <ds:schemaRefs>
    <ds:schemaRef ds:uri="http://schemas.microsoft.com/sharepoint/v3/contenttype/forms"/>
  </ds:schemaRefs>
</ds:datastoreItem>
</file>

<file path=customXml/itemProps2.xml><?xml version="1.0" encoding="utf-8"?>
<ds:datastoreItem xmlns:ds="http://schemas.openxmlformats.org/officeDocument/2006/customXml" ds:itemID="{207C5988-84CB-4D01-9DCB-46759770B49E}">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d87e311a-3189-4e21-b382-24efb47d630c"/>
    <ds:schemaRef ds:uri="d59b108d-15ca-4982-90d9-06e7edf68a2b"/>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C3075419-A04C-4977-BAD3-6D21B24F7EDA}">
  <ds:schemaRefs>
    <ds:schemaRef ds:uri="http://schemas.microsoft.com/sharepoint/events"/>
  </ds:schemaRefs>
</ds:datastoreItem>
</file>

<file path=customXml/itemProps4.xml><?xml version="1.0" encoding="utf-8"?>
<ds:datastoreItem xmlns:ds="http://schemas.openxmlformats.org/officeDocument/2006/customXml" ds:itemID="{553E7FB6-8A02-413A-BC88-53EE90D29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9b108d-15ca-4982-90d9-06e7edf68a2b"/>
    <ds:schemaRef ds:uri="d87e311a-3189-4e21-b382-24efb47d6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15625</TotalTime>
  <Words>7107</Words>
  <Application>Microsoft Office PowerPoint</Application>
  <PresentationFormat>Presentación en pantalla (4:3)</PresentationFormat>
  <Paragraphs>629</Paragraphs>
  <Slides>37</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Bebas Neue Regular</vt:lpstr>
      <vt:lpstr>Arial</vt:lpstr>
      <vt:lpstr>Times New Roman</vt:lpstr>
      <vt:lpstr>Bebas Neue</vt:lpstr>
      <vt:lpstr>Symbol</vt:lpstr>
      <vt:lpstr>Calibri</vt:lpstr>
      <vt:lpstr>Comic Sans MS</vt:lpstr>
      <vt:lpstr>Patrón de Diapositivas - CURN Institucional 2</vt:lpstr>
      <vt:lpstr>Pat colectivo:   III semestre coordinadora: María Elena Moreno Hernández </vt:lpstr>
      <vt:lpstr>Análisis Comparativo de la Práctica Pedagógica en el Contexto Nacional e Internacional de la Educación Infantil  Socialización de avances</vt:lpstr>
      <vt:lpstr>Línea de investigación</vt:lpstr>
      <vt:lpstr>DESCRIPCIÓN DEL PROBLEMA</vt:lpstr>
      <vt:lpstr>DESCRIPCIÓN DEL PROBLEMA</vt:lpstr>
      <vt:lpstr>Presentación de PowerPoint</vt:lpstr>
      <vt:lpstr>PREGUNTA PROBLÉMICA</vt:lpstr>
      <vt:lpstr>Presentación de PowerPoint</vt:lpstr>
      <vt:lpstr>OBJETIVOS ESPECÍFICOS</vt:lpstr>
      <vt:lpstr>MARCO TEÓRICO</vt:lpstr>
      <vt:lpstr>Marco teórico </vt:lpstr>
      <vt:lpstr>AURA CONCEPTUAL</vt:lpstr>
      <vt:lpstr>DISEÑO METODOLÓGICO</vt:lpstr>
      <vt:lpstr>DISEÑO METODOLÓGICO</vt:lpstr>
      <vt:lpstr>DISEÑO METODOLÓGICO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METODOLÓGICO</vt:lpstr>
      <vt:lpstr>Presentación de PowerPoint</vt:lpstr>
      <vt:lpstr>España </vt:lpstr>
      <vt:lpstr>DISEÑO METODOLÓGICO</vt:lpstr>
      <vt:lpstr>REFERENTES TEÓRICOS 1.Marco Legal</vt:lpstr>
      <vt:lpstr> referentes TEÓRICOS 2. Objetivos de la formación infantil  </vt:lpstr>
      <vt:lpstr> rEFERENTES TEÓRICOS 2. Objetivos de la formación infantil  </vt:lpstr>
      <vt:lpstr> referentes TEÓRICOS 3. Organización del nivel de educación inicial</vt:lpstr>
      <vt:lpstr> referentes TEÓRICOS 3. Organización del nivel de educación inicial</vt:lpstr>
      <vt:lpstr> referentes TEÓRICOS  4. Perfil docente </vt:lpstr>
      <vt:lpstr> referentes TEÓRICOS 4. Perfil docente </vt:lpstr>
      <vt:lpstr>Procedimiento </vt:lpstr>
      <vt:lpstr>Procedimiento </vt:lpstr>
      <vt:lpstr>Procedimiento </vt:lpstr>
      <vt:lpstr>GRACIAS!!</vt:lpstr>
    </vt:vector>
  </TitlesOfParts>
  <Company>CURN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Clemencia Zapata Lesmes</cp:lastModifiedBy>
  <cp:revision>1274</cp:revision>
  <cp:lastPrinted>2014-05-02T21:46:48Z</cp:lastPrinted>
  <dcterms:created xsi:type="dcterms:W3CDTF">2013-02-06T15:04:23Z</dcterms:created>
  <dcterms:modified xsi:type="dcterms:W3CDTF">2019-08-02T19:41:30Z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0x0101002EB4196C54E44445BAD08D6A751CDE06</vt:lpwstr>
  </property>
  <property fmtid="{D5CDD505-2E9C-101B-9397-08002B2CF9AE}" pid="3" name="_dlc_DocIdItemGuid">
    <vt:lpwstr>51282f56-c565-4964-8877-8cc5b0a2dd72</vt:lpwstr>
  </property>
</Properties>
</file>