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5"/>
  </p:sldMasterIdLst>
  <p:notesMasterIdLst>
    <p:notesMasterId r:id="rId30"/>
  </p:notesMasterIdLst>
  <p:handoutMasterIdLst>
    <p:handoutMasterId r:id="rId31"/>
  </p:handoutMasterIdLst>
  <p:sldIdLst>
    <p:sldId id="256" r:id="rId6"/>
    <p:sldId id="263" r:id="rId7"/>
    <p:sldId id="288" r:id="rId8"/>
    <p:sldId id="302" r:id="rId9"/>
    <p:sldId id="289" r:id="rId10"/>
    <p:sldId id="290" r:id="rId11"/>
    <p:sldId id="291" r:id="rId12"/>
    <p:sldId id="265" r:id="rId13"/>
    <p:sldId id="312" r:id="rId14"/>
    <p:sldId id="307" r:id="rId15"/>
    <p:sldId id="306" r:id="rId16"/>
    <p:sldId id="285" r:id="rId17"/>
    <p:sldId id="295" r:id="rId18"/>
    <p:sldId id="310" r:id="rId19"/>
    <p:sldId id="296" r:id="rId20"/>
    <p:sldId id="297" r:id="rId21"/>
    <p:sldId id="293" r:id="rId22"/>
    <p:sldId id="313" r:id="rId23"/>
    <p:sldId id="298" r:id="rId24"/>
    <p:sldId id="301" r:id="rId25"/>
    <p:sldId id="303" r:id="rId26"/>
    <p:sldId id="311" r:id="rId27"/>
    <p:sldId id="314" r:id="rId28"/>
    <p:sldId id="268" r:id="rId29"/>
  </p:sldIdLst>
  <p:sldSz cx="9144000" cy="6858000" type="screen4x3"/>
  <p:notesSz cx="6950075" cy="9236075"/>
  <p:embeddedFontLst>
    <p:embeddedFont>
      <p:font typeface="Bebas Neue" panose="020B0606020202050201" charset="0"/>
      <p:regular r:id="rId32"/>
    </p:embeddedFont>
    <p:embeddedFont>
      <p:font typeface="Bebas Neue Regular" panose="00000500000000000000" charset="0"/>
      <p:regular r:id="rId33"/>
    </p:embeddedFont>
    <p:embeddedFont>
      <p:font typeface="Calibri" panose="020F0502020204030204" pitchFamily="34" charset="0"/>
      <p:regular r:id="rId34"/>
      <p:bold r:id="rId35"/>
      <p:italic r:id="rId36"/>
      <p:boldItalic r:id="rId37"/>
    </p:embeddedFont>
    <p:embeddedFont>
      <p:font typeface="MS PGothic" panose="020B0600070205080204" pitchFamily="34" charset="-128"/>
      <p:regular r:id="rId3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828"/>
    <a:srgbClr val="F7941D"/>
    <a:srgbClr val="4D4D4F"/>
    <a:srgbClr val="444041"/>
    <a:srgbClr val="C0504D"/>
    <a:srgbClr val="F68712"/>
    <a:srgbClr val="F19700"/>
    <a:srgbClr val="DB9600"/>
    <a:srgbClr val="8064A2"/>
    <a:srgbClr val="4B7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84182" autoAdjust="0"/>
  </p:normalViewPr>
  <p:slideViewPr>
    <p:cSldViewPr>
      <p:cViewPr varScale="1">
        <p:scale>
          <a:sx n="62" d="100"/>
          <a:sy n="62" d="100"/>
        </p:scale>
        <p:origin x="1782" y="60"/>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200" d="100"/>
        <a:sy n="200" d="100"/>
      </p:scale>
      <p:origin x="0" y="-19116"/>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8BDE2-B2D8-4076-8CC9-8C021FFA2DEF}"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s-CO"/>
        </a:p>
      </dgm:t>
    </dgm:pt>
    <dgm:pt modelId="{A530E79B-176F-4885-B081-0BE15889C59C}">
      <dgm:prSet phldrT="[Texto]" custT="1"/>
      <dgm:spPr/>
      <dgm:t>
        <a:bodyPr/>
        <a:lstStyle/>
        <a:p>
          <a:r>
            <a:rPr lang="es-CO" sz="2000" b="1" dirty="0" smtClean="0">
              <a:solidFill>
                <a:schemeClr val="tx1">
                  <a:lumMod val="50000"/>
                </a:schemeClr>
              </a:solidFill>
            </a:rPr>
            <a:t>Línea de investigación de LEI</a:t>
          </a:r>
          <a:endParaRPr lang="es-CO" sz="2000" b="1" dirty="0">
            <a:solidFill>
              <a:schemeClr val="tx1">
                <a:lumMod val="50000"/>
              </a:schemeClr>
            </a:solidFill>
          </a:endParaRPr>
        </a:p>
      </dgm:t>
    </dgm:pt>
    <dgm:pt modelId="{65E55E95-088E-4799-A359-2ED0DCD7AC0A}" type="parTrans" cxnId="{06EA0618-28E2-4B75-ABA2-3D96770D28F2}">
      <dgm:prSet/>
      <dgm:spPr/>
      <dgm:t>
        <a:bodyPr/>
        <a:lstStyle/>
        <a:p>
          <a:endParaRPr lang="es-CO" b="1">
            <a:solidFill>
              <a:schemeClr val="tx1"/>
            </a:solidFill>
          </a:endParaRPr>
        </a:p>
      </dgm:t>
    </dgm:pt>
    <dgm:pt modelId="{0725A8BC-CC00-4818-A35F-65781D38F733}" type="sibTrans" cxnId="{06EA0618-28E2-4B75-ABA2-3D96770D28F2}">
      <dgm:prSet/>
      <dgm:spPr/>
      <dgm:t>
        <a:bodyPr/>
        <a:lstStyle/>
        <a:p>
          <a:endParaRPr lang="es-CO" b="1">
            <a:solidFill>
              <a:schemeClr val="tx1"/>
            </a:solidFill>
          </a:endParaRPr>
        </a:p>
      </dgm:t>
    </dgm:pt>
    <dgm:pt modelId="{67CEA17D-53E3-4519-A209-7DF1C3A86632}">
      <dgm:prSet phldrT="[Texto]" custT="1"/>
      <dgm:spPr/>
      <dgm:t>
        <a:bodyPr/>
        <a:lstStyle/>
        <a:p>
          <a:pPr algn="ctr"/>
          <a:r>
            <a:rPr lang="es-CO" sz="2000" b="1" dirty="0" smtClean="0">
              <a:solidFill>
                <a:schemeClr val="tx1">
                  <a:lumMod val="50000"/>
                </a:schemeClr>
              </a:solidFill>
            </a:rPr>
            <a:t>Prácticas  pedagógicas y  procesos de  integración  social</a:t>
          </a:r>
          <a:endParaRPr lang="es-CO" sz="2000" b="1" dirty="0">
            <a:solidFill>
              <a:schemeClr val="tx1">
                <a:lumMod val="50000"/>
              </a:schemeClr>
            </a:solidFill>
          </a:endParaRPr>
        </a:p>
      </dgm:t>
    </dgm:pt>
    <dgm:pt modelId="{D8BBD7F8-3389-4B99-84C5-83FA09311DA8}" type="parTrans" cxnId="{A80E47CE-B775-4F4A-96A0-39F25EB53FA6}">
      <dgm:prSet/>
      <dgm:spPr/>
      <dgm:t>
        <a:bodyPr/>
        <a:lstStyle/>
        <a:p>
          <a:endParaRPr lang="es-CO" b="1">
            <a:solidFill>
              <a:schemeClr val="tx1"/>
            </a:solidFill>
          </a:endParaRPr>
        </a:p>
      </dgm:t>
    </dgm:pt>
    <dgm:pt modelId="{94B062AE-4E56-4C90-B0AA-815CCE3B123A}" type="sibTrans" cxnId="{A80E47CE-B775-4F4A-96A0-39F25EB53FA6}">
      <dgm:prSet/>
      <dgm:spPr/>
      <dgm:t>
        <a:bodyPr/>
        <a:lstStyle/>
        <a:p>
          <a:endParaRPr lang="es-CO" b="1">
            <a:solidFill>
              <a:schemeClr val="tx1"/>
            </a:solidFill>
          </a:endParaRPr>
        </a:p>
      </dgm:t>
    </dgm:pt>
    <dgm:pt modelId="{B99E04AF-C88F-44F4-8859-13480122B86F}">
      <dgm:prSet phldrT="[Texto]" custT="1"/>
      <dgm:spPr/>
      <dgm:t>
        <a:bodyPr/>
        <a:lstStyle/>
        <a:p>
          <a:r>
            <a:rPr lang="es-CO" sz="2000" b="1" dirty="0" smtClean="0">
              <a:solidFill>
                <a:schemeClr val="tx1">
                  <a:lumMod val="50000"/>
                </a:schemeClr>
              </a:solidFill>
            </a:rPr>
            <a:t>Línea de Investigación ENFERMERÍA</a:t>
          </a:r>
          <a:endParaRPr lang="es-CO" sz="2000" b="1" dirty="0">
            <a:solidFill>
              <a:schemeClr val="tx1">
                <a:lumMod val="50000"/>
              </a:schemeClr>
            </a:solidFill>
          </a:endParaRPr>
        </a:p>
      </dgm:t>
    </dgm:pt>
    <dgm:pt modelId="{239D9711-039B-4B72-BA34-385CDFD93CA6}" type="parTrans" cxnId="{C0FCB349-C80E-4CE2-A5D4-3B7E5D921A92}">
      <dgm:prSet/>
      <dgm:spPr/>
      <dgm:t>
        <a:bodyPr/>
        <a:lstStyle/>
        <a:p>
          <a:endParaRPr lang="es-CO" b="1">
            <a:solidFill>
              <a:schemeClr val="tx1"/>
            </a:solidFill>
          </a:endParaRPr>
        </a:p>
      </dgm:t>
    </dgm:pt>
    <dgm:pt modelId="{AAE9ED7B-1F1A-48B0-B784-220A809DB357}" type="sibTrans" cxnId="{C0FCB349-C80E-4CE2-A5D4-3B7E5D921A92}">
      <dgm:prSet/>
      <dgm:spPr/>
      <dgm:t>
        <a:bodyPr/>
        <a:lstStyle/>
        <a:p>
          <a:endParaRPr lang="es-CO" b="1">
            <a:solidFill>
              <a:schemeClr val="tx1"/>
            </a:solidFill>
          </a:endParaRPr>
        </a:p>
      </dgm:t>
    </dgm:pt>
    <dgm:pt modelId="{626D5B67-B65F-4F30-A114-B3509CFD9CCA}">
      <dgm:prSet phldrT="[Texto]" custT="1"/>
      <dgm:spPr/>
      <dgm:t>
        <a:bodyPr/>
        <a:lstStyle/>
        <a:p>
          <a:pPr algn="ctr"/>
          <a:r>
            <a:rPr lang="es-CO" sz="2000" b="1" dirty="0" smtClean="0">
              <a:solidFill>
                <a:schemeClr val="tx1">
                  <a:lumMod val="50000"/>
                </a:schemeClr>
              </a:solidFill>
            </a:rPr>
            <a:t>Salud Pública, Comunitaria y ambiental.</a:t>
          </a:r>
          <a:endParaRPr lang="es-CO" sz="1100" b="1" dirty="0">
            <a:solidFill>
              <a:schemeClr val="tx1"/>
            </a:solidFill>
          </a:endParaRPr>
        </a:p>
      </dgm:t>
    </dgm:pt>
    <dgm:pt modelId="{2F9546E1-4780-4328-8017-F5AE4CCDAED9}" type="parTrans" cxnId="{1D5C1684-EC35-4F4E-882B-009A91FEB8DB}">
      <dgm:prSet/>
      <dgm:spPr/>
      <dgm:t>
        <a:bodyPr/>
        <a:lstStyle/>
        <a:p>
          <a:endParaRPr lang="es-CO" b="1">
            <a:solidFill>
              <a:schemeClr val="tx1"/>
            </a:solidFill>
          </a:endParaRPr>
        </a:p>
      </dgm:t>
    </dgm:pt>
    <dgm:pt modelId="{0233CCDE-9EAD-4DBC-9EC2-82554AC406C9}" type="sibTrans" cxnId="{1D5C1684-EC35-4F4E-882B-009A91FEB8DB}">
      <dgm:prSet/>
      <dgm:spPr/>
      <dgm:t>
        <a:bodyPr/>
        <a:lstStyle/>
        <a:p>
          <a:endParaRPr lang="es-CO" b="1">
            <a:solidFill>
              <a:schemeClr val="tx1"/>
            </a:solidFill>
          </a:endParaRPr>
        </a:p>
      </dgm:t>
    </dgm:pt>
    <dgm:pt modelId="{9EC435A2-DFAD-4894-9CB3-D01BA95A94EA}">
      <dgm:prSet phldrT="[Texto]" custT="1"/>
      <dgm:spPr/>
      <dgm:t>
        <a:bodyPr/>
        <a:lstStyle/>
        <a:p>
          <a:pPr algn="just"/>
          <a:r>
            <a:rPr lang="es-CO" sz="1800" b="1" dirty="0" smtClean="0">
              <a:solidFill>
                <a:schemeClr val="tx1">
                  <a:lumMod val="50000"/>
                </a:schemeClr>
              </a:solidFill>
            </a:rPr>
            <a:t>Núcleo problémico LEI</a:t>
          </a:r>
          <a:endParaRPr lang="es-CO" sz="1800" b="1" dirty="0">
            <a:solidFill>
              <a:schemeClr val="tx1">
                <a:lumMod val="50000"/>
              </a:schemeClr>
            </a:solidFill>
          </a:endParaRPr>
        </a:p>
      </dgm:t>
    </dgm:pt>
    <dgm:pt modelId="{7286EF0F-CBFC-427B-897C-6D5957FD8298}" type="parTrans" cxnId="{2221DC62-50A1-44C2-8DB4-0EB953FEC2F6}">
      <dgm:prSet/>
      <dgm:spPr/>
      <dgm:t>
        <a:bodyPr/>
        <a:lstStyle/>
        <a:p>
          <a:endParaRPr lang="es-CO" b="1">
            <a:solidFill>
              <a:schemeClr val="tx1"/>
            </a:solidFill>
          </a:endParaRPr>
        </a:p>
      </dgm:t>
    </dgm:pt>
    <dgm:pt modelId="{55365591-441B-41C8-A774-75F3BAFB0DFE}" type="sibTrans" cxnId="{2221DC62-50A1-44C2-8DB4-0EB953FEC2F6}">
      <dgm:prSet/>
      <dgm:spPr/>
      <dgm:t>
        <a:bodyPr/>
        <a:lstStyle/>
        <a:p>
          <a:endParaRPr lang="es-CO" b="1">
            <a:solidFill>
              <a:schemeClr val="tx1"/>
            </a:solidFill>
          </a:endParaRPr>
        </a:p>
      </dgm:t>
    </dgm:pt>
    <dgm:pt modelId="{02982CCF-D5DA-4457-91BE-FC3337EC5DCA}">
      <dgm:prSet phldrT="[Texto]" custT="1"/>
      <dgm:spPr/>
      <dgm:t>
        <a:bodyPr/>
        <a:lstStyle/>
        <a:p>
          <a:pPr algn="ctr"/>
          <a:r>
            <a:rPr lang="es-CO" sz="1600" b="1" dirty="0" smtClean="0">
              <a:solidFill>
                <a:schemeClr val="tx1">
                  <a:lumMod val="50000"/>
                </a:schemeClr>
              </a:solidFill>
              <a:effectLst/>
            </a:rPr>
            <a:t>Diseño, implementación y sistematización del trabajo investigativo del maestro en formación.</a:t>
          </a:r>
          <a:endParaRPr lang="es-CO" sz="1600" b="1" dirty="0">
            <a:solidFill>
              <a:schemeClr val="tx1">
                <a:lumMod val="50000"/>
              </a:schemeClr>
            </a:solidFill>
            <a:effectLst/>
          </a:endParaRPr>
        </a:p>
      </dgm:t>
    </dgm:pt>
    <dgm:pt modelId="{CB339AF0-9AB2-441B-91E2-5055E986FB9B}" type="parTrans" cxnId="{6A2C64D9-DCF0-4E01-A33E-8E0DF38157E3}">
      <dgm:prSet/>
      <dgm:spPr/>
      <dgm:t>
        <a:bodyPr/>
        <a:lstStyle/>
        <a:p>
          <a:endParaRPr lang="es-CO" b="1">
            <a:solidFill>
              <a:schemeClr val="tx1"/>
            </a:solidFill>
          </a:endParaRPr>
        </a:p>
      </dgm:t>
    </dgm:pt>
    <dgm:pt modelId="{65AD4263-638E-45C0-B71F-002C826DB411}" type="sibTrans" cxnId="{6A2C64D9-DCF0-4E01-A33E-8E0DF38157E3}">
      <dgm:prSet/>
      <dgm:spPr/>
      <dgm:t>
        <a:bodyPr/>
        <a:lstStyle/>
        <a:p>
          <a:endParaRPr lang="es-CO" b="1">
            <a:solidFill>
              <a:schemeClr val="tx1"/>
            </a:solidFill>
          </a:endParaRPr>
        </a:p>
      </dgm:t>
    </dgm:pt>
    <dgm:pt modelId="{E9E81A86-1BB8-4306-8FBE-3383DC05B673}">
      <dgm:prSet phldrT="[Texto]" custT="1"/>
      <dgm:spPr/>
      <dgm:t>
        <a:bodyPr/>
        <a:lstStyle/>
        <a:p>
          <a:pPr algn="ctr"/>
          <a:r>
            <a:rPr lang="es-CO" sz="1700" b="1" dirty="0" smtClean="0">
              <a:solidFill>
                <a:schemeClr val="tx1">
                  <a:lumMod val="50000"/>
                </a:schemeClr>
              </a:solidFill>
            </a:rPr>
            <a:t>Núcleo problémico ENFERMERÍA</a:t>
          </a:r>
          <a:endParaRPr lang="es-CO" sz="1700" b="1" dirty="0">
            <a:solidFill>
              <a:schemeClr val="tx1">
                <a:lumMod val="50000"/>
              </a:schemeClr>
            </a:solidFill>
          </a:endParaRPr>
        </a:p>
      </dgm:t>
    </dgm:pt>
    <dgm:pt modelId="{038184F1-DA28-4590-859E-6CAA11E39766}" type="parTrans" cxnId="{8FFEB1C5-2F1B-4972-807A-A84EB836A1F0}">
      <dgm:prSet/>
      <dgm:spPr/>
      <dgm:t>
        <a:bodyPr/>
        <a:lstStyle/>
        <a:p>
          <a:endParaRPr lang="es-CO"/>
        </a:p>
      </dgm:t>
    </dgm:pt>
    <dgm:pt modelId="{9F2ED539-8167-404E-A51C-5E91873C2BC1}" type="sibTrans" cxnId="{8FFEB1C5-2F1B-4972-807A-A84EB836A1F0}">
      <dgm:prSet/>
      <dgm:spPr/>
      <dgm:t>
        <a:bodyPr/>
        <a:lstStyle/>
        <a:p>
          <a:endParaRPr lang="es-CO"/>
        </a:p>
      </dgm:t>
    </dgm:pt>
    <dgm:pt modelId="{C4444599-8A67-4410-9EF1-6DB4B9C49E3E}">
      <dgm:prSet phldrT="[Texto]" custT="1"/>
      <dgm:spPr/>
      <dgm:t>
        <a:bodyPr/>
        <a:lstStyle/>
        <a:p>
          <a:pPr algn="ctr"/>
          <a:r>
            <a:rPr lang="es-CO" sz="1600" b="1" dirty="0" smtClean="0">
              <a:solidFill>
                <a:schemeClr val="tx1">
                  <a:lumMod val="50000"/>
                </a:schemeClr>
              </a:solidFill>
            </a:rPr>
            <a:t>Situación de Salud Sexual y Reproductiva de los adolescentes</a:t>
          </a:r>
        </a:p>
      </dgm:t>
    </dgm:pt>
    <dgm:pt modelId="{29897A50-C52F-4119-92E2-A23440BAF34F}" type="parTrans" cxnId="{0AF374E1-4D1A-4D8C-8976-06DEED0E8BA5}">
      <dgm:prSet/>
      <dgm:spPr/>
      <dgm:t>
        <a:bodyPr/>
        <a:lstStyle/>
        <a:p>
          <a:endParaRPr lang="es-CO"/>
        </a:p>
      </dgm:t>
    </dgm:pt>
    <dgm:pt modelId="{647F19F6-814A-457F-94D2-565C38DEBCB4}" type="sibTrans" cxnId="{0AF374E1-4D1A-4D8C-8976-06DEED0E8BA5}">
      <dgm:prSet/>
      <dgm:spPr/>
      <dgm:t>
        <a:bodyPr/>
        <a:lstStyle/>
        <a:p>
          <a:endParaRPr lang="es-CO"/>
        </a:p>
      </dgm:t>
    </dgm:pt>
    <dgm:pt modelId="{4F2E7BBE-FEC0-477D-A25D-F8DB46542914}" type="pres">
      <dgm:prSet presAssocID="{1278BDE2-B2D8-4076-8CC9-8C021FFA2DEF}" presName="Name0" presStyleCnt="0">
        <dgm:presLayoutVars>
          <dgm:chMax val="5"/>
          <dgm:chPref val="5"/>
          <dgm:dir/>
          <dgm:animLvl val="lvl"/>
        </dgm:presLayoutVars>
      </dgm:prSet>
      <dgm:spPr/>
      <dgm:t>
        <a:bodyPr/>
        <a:lstStyle/>
        <a:p>
          <a:endParaRPr lang="es-CO"/>
        </a:p>
      </dgm:t>
    </dgm:pt>
    <dgm:pt modelId="{4A88FEA7-7792-454C-B43C-D1BF1EFED48D}" type="pres">
      <dgm:prSet presAssocID="{A530E79B-176F-4885-B081-0BE15889C59C}" presName="parentText1" presStyleLbl="node1" presStyleIdx="0" presStyleCnt="4" custLinFactNeighborX="-47" custLinFactNeighborY="-55657">
        <dgm:presLayoutVars>
          <dgm:chMax/>
          <dgm:chPref val="3"/>
          <dgm:bulletEnabled val="1"/>
        </dgm:presLayoutVars>
      </dgm:prSet>
      <dgm:spPr/>
      <dgm:t>
        <a:bodyPr/>
        <a:lstStyle/>
        <a:p>
          <a:endParaRPr lang="es-CO"/>
        </a:p>
      </dgm:t>
    </dgm:pt>
    <dgm:pt modelId="{4A0016E0-9517-498E-9B23-00B0DA365E9E}" type="pres">
      <dgm:prSet presAssocID="{A530E79B-176F-4885-B081-0BE15889C59C}" presName="childText1" presStyleLbl="solidAlignAcc1" presStyleIdx="0" presStyleCnt="4" custScaleY="63799" custLinFactNeighborX="-4522" custLinFactNeighborY="-49019">
        <dgm:presLayoutVars>
          <dgm:chMax val="0"/>
          <dgm:chPref val="0"/>
          <dgm:bulletEnabled val="1"/>
        </dgm:presLayoutVars>
      </dgm:prSet>
      <dgm:spPr/>
      <dgm:t>
        <a:bodyPr/>
        <a:lstStyle/>
        <a:p>
          <a:endParaRPr lang="es-CO"/>
        </a:p>
      </dgm:t>
    </dgm:pt>
    <dgm:pt modelId="{0DD8EAF3-4924-4532-A6CE-724587819500}" type="pres">
      <dgm:prSet presAssocID="{B99E04AF-C88F-44F4-8859-13480122B86F}" presName="parentText2" presStyleLbl="node1" presStyleIdx="1" presStyleCnt="4" custLinFactNeighborX="-252" custLinFactNeighborY="-36540">
        <dgm:presLayoutVars>
          <dgm:chMax/>
          <dgm:chPref val="3"/>
          <dgm:bulletEnabled val="1"/>
        </dgm:presLayoutVars>
      </dgm:prSet>
      <dgm:spPr/>
      <dgm:t>
        <a:bodyPr/>
        <a:lstStyle/>
        <a:p>
          <a:endParaRPr lang="es-CO"/>
        </a:p>
      </dgm:t>
    </dgm:pt>
    <dgm:pt modelId="{40A22684-C004-4BE4-AF46-1A7265DB9ED7}" type="pres">
      <dgm:prSet presAssocID="{B99E04AF-C88F-44F4-8859-13480122B86F}" presName="childText2" presStyleLbl="solidAlignAcc1" presStyleIdx="1" presStyleCnt="4" custScaleY="54642" custLinFactNeighborX="-4522" custLinFactNeighborY="-38189">
        <dgm:presLayoutVars>
          <dgm:chMax val="0"/>
          <dgm:chPref val="0"/>
          <dgm:bulletEnabled val="1"/>
        </dgm:presLayoutVars>
      </dgm:prSet>
      <dgm:spPr/>
      <dgm:t>
        <a:bodyPr/>
        <a:lstStyle/>
        <a:p>
          <a:endParaRPr lang="es-CO"/>
        </a:p>
      </dgm:t>
    </dgm:pt>
    <dgm:pt modelId="{3178625E-850E-4C3F-BB3D-998D48113643}" type="pres">
      <dgm:prSet presAssocID="{9EC435A2-DFAD-4894-9CB3-D01BA95A94EA}" presName="parentText3" presStyleLbl="node1" presStyleIdx="2" presStyleCnt="4" custLinFactNeighborX="-495" custLinFactNeighborY="-20840">
        <dgm:presLayoutVars>
          <dgm:chMax/>
          <dgm:chPref val="3"/>
          <dgm:bulletEnabled val="1"/>
        </dgm:presLayoutVars>
      </dgm:prSet>
      <dgm:spPr/>
      <dgm:t>
        <a:bodyPr/>
        <a:lstStyle/>
        <a:p>
          <a:endParaRPr lang="es-CO"/>
        </a:p>
      </dgm:t>
    </dgm:pt>
    <dgm:pt modelId="{78D9C32F-BDBA-47D6-ACC5-2DB8D2CD742C}" type="pres">
      <dgm:prSet presAssocID="{9EC435A2-DFAD-4894-9CB3-D01BA95A94EA}" presName="childText3" presStyleLbl="solidAlignAcc1" presStyleIdx="2" presStyleCnt="4" custScaleY="69893" custLinFactNeighborX="-1258" custLinFactNeighborY="-19859">
        <dgm:presLayoutVars>
          <dgm:chMax val="0"/>
          <dgm:chPref val="0"/>
          <dgm:bulletEnabled val="1"/>
        </dgm:presLayoutVars>
      </dgm:prSet>
      <dgm:spPr/>
      <dgm:t>
        <a:bodyPr/>
        <a:lstStyle/>
        <a:p>
          <a:endParaRPr lang="es-CO"/>
        </a:p>
      </dgm:t>
    </dgm:pt>
    <dgm:pt modelId="{0BB6346C-E251-47F1-BAFA-47BFCEC33A0E}" type="pres">
      <dgm:prSet presAssocID="{E9E81A86-1BB8-4306-8FBE-3383DC05B673}" presName="parentText4" presStyleLbl="node1" presStyleIdx="3" presStyleCnt="4">
        <dgm:presLayoutVars>
          <dgm:chMax/>
          <dgm:chPref val="3"/>
          <dgm:bulletEnabled val="1"/>
        </dgm:presLayoutVars>
      </dgm:prSet>
      <dgm:spPr/>
      <dgm:t>
        <a:bodyPr/>
        <a:lstStyle/>
        <a:p>
          <a:endParaRPr lang="es-CO"/>
        </a:p>
      </dgm:t>
    </dgm:pt>
    <dgm:pt modelId="{2A7501C8-E1FB-4245-8E75-E210581A7488}" type="pres">
      <dgm:prSet presAssocID="{E9E81A86-1BB8-4306-8FBE-3383DC05B673}" presName="childText4" presStyleLbl="solidAlignAcc1" presStyleIdx="3" presStyleCnt="4" custScaleX="107045" custScaleY="57356" custLinFactNeighborX="6037" custLinFactNeighborY="-19315">
        <dgm:presLayoutVars>
          <dgm:chMax val="0"/>
          <dgm:chPref val="0"/>
          <dgm:bulletEnabled val="1"/>
        </dgm:presLayoutVars>
      </dgm:prSet>
      <dgm:spPr/>
      <dgm:t>
        <a:bodyPr/>
        <a:lstStyle/>
        <a:p>
          <a:endParaRPr lang="es-CO"/>
        </a:p>
      </dgm:t>
    </dgm:pt>
  </dgm:ptLst>
  <dgm:cxnLst>
    <dgm:cxn modelId="{6400A3B2-5980-434C-B507-4C55964D621D}" type="presOf" srcId="{B99E04AF-C88F-44F4-8859-13480122B86F}" destId="{0DD8EAF3-4924-4532-A6CE-724587819500}" srcOrd="0" destOrd="0" presId="urn:microsoft.com/office/officeart/2009/3/layout/IncreasingArrowsProcess"/>
    <dgm:cxn modelId="{E74235CB-C99E-4066-9BB5-C1F374FCFE9A}" type="presOf" srcId="{67CEA17D-53E3-4519-A209-7DF1C3A86632}" destId="{4A0016E0-9517-498E-9B23-00B0DA365E9E}" srcOrd="0" destOrd="0" presId="urn:microsoft.com/office/officeart/2009/3/layout/IncreasingArrowsProcess"/>
    <dgm:cxn modelId="{1D5C1684-EC35-4F4E-882B-009A91FEB8DB}" srcId="{B99E04AF-C88F-44F4-8859-13480122B86F}" destId="{626D5B67-B65F-4F30-A114-B3509CFD9CCA}" srcOrd="0" destOrd="0" parTransId="{2F9546E1-4780-4328-8017-F5AE4CCDAED9}" sibTransId="{0233CCDE-9EAD-4DBC-9EC2-82554AC406C9}"/>
    <dgm:cxn modelId="{0AF374E1-4D1A-4D8C-8976-06DEED0E8BA5}" srcId="{E9E81A86-1BB8-4306-8FBE-3383DC05B673}" destId="{C4444599-8A67-4410-9EF1-6DB4B9C49E3E}" srcOrd="0" destOrd="0" parTransId="{29897A50-C52F-4119-92E2-A23440BAF34F}" sibTransId="{647F19F6-814A-457F-94D2-565C38DEBCB4}"/>
    <dgm:cxn modelId="{6A2C64D9-DCF0-4E01-A33E-8E0DF38157E3}" srcId="{9EC435A2-DFAD-4894-9CB3-D01BA95A94EA}" destId="{02982CCF-D5DA-4457-91BE-FC3337EC5DCA}" srcOrd="0" destOrd="0" parTransId="{CB339AF0-9AB2-441B-91E2-5055E986FB9B}" sibTransId="{65AD4263-638E-45C0-B71F-002C826DB411}"/>
    <dgm:cxn modelId="{C0FCB349-C80E-4CE2-A5D4-3B7E5D921A92}" srcId="{1278BDE2-B2D8-4076-8CC9-8C021FFA2DEF}" destId="{B99E04AF-C88F-44F4-8859-13480122B86F}" srcOrd="1" destOrd="0" parTransId="{239D9711-039B-4B72-BA34-385CDFD93CA6}" sibTransId="{AAE9ED7B-1F1A-48B0-B784-220A809DB357}"/>
    <dgm:cxn modelId="{671EB4BB-3063-4723-96A9-6AEF124A4E8A}" type="presOf" srcId="{E9E81A86-1BB8-4306-8FBE-3383DC05B673}" destId="{0BB6346C-E251-47F1-BAFA-47BFCEC33A0E}" srcOrd="0" destOrd="0" presId="urn:microsoft.com/office/officeart/2009/3/layout/IncreasingArrowsProcess"/>
    <dgm:cxn modelId="{2221DC62-50A1-44C2-8DB4-0EB953FEC2F6}" srcId="{1278BDE2-B2D8-4076-8CC9-8C021FFA2DEF}" destId="{9EC435A2-DFAD-4894-9CB3-D01BA95A94EA}" srcOrd="2" destOrd="0" parTransId="{7286EF0F-CBFC-427B-897C-6D5957FD8298}" sibTransId="{55365591-441B-41C8-A774-75F3BAFB0DFE}"/>
    <dgm:cxn modelId="{9D90E97A-EE45-4E27-BD69-C73BC00E1EFD}" type="presOf" srcId="{626D5B67-B65F-4F30-A114-B3509CFD9CCA}" destId="{40A22684-C004-4BE4-AF46-1A7265DB9ED7}" srcOrd="0" destOrd="0" presId="urn:microsoft.com/office/officeart/2009/3/layout/IncreasingArrowsProcess"/>
    <dgm:cxn modelId="{5A9D90C9-16F7-47BC-8355-EE177EBFC239}" type="presOf" srcId="{02982CCF-D5DA-4457-91BE-FC3337EC5DCA}" destId="{78D9C32F-BDBA-47D6-ACC5-2DB8D2CD742C}" srcOrd="0" destOrd="0" presId="urn:microsoft.com/office/officeart/2009/3/layout/IncreasingArrowsProcess"/>
    <dgm:cxn modelId="{06EA0618-28E2-4B75-ABA2-3D96770D28F2}" srcId="{1278BDE2-B2D8-4076-8CC9-8C021FFA2DEF}" destId="{A530E79B-176F-4885-B081-0BE15889C59C}" srcOrd="0" destOrd="0" parTransId="{65E55E95-088E-4799-A359-2ED0DCD7AC0A}" sibTransId="{0725A8BC-CC00-4818-A35F-65781D38F733}"/>
    <dgm:cxn modelId="{321394D5-1981-4B13-86AB-77E148FC68C2}" type="presOf" srcId="{1278BDE2-B2D8-4076-8CC9-8C021FFA2DEF}" destId="{4F2E7BBE-FEC0-477D-A25D-F8DB46542914}" srcOrd="0" destOrd="0" presId="urn:microsoft.com/office/officeart/2009/3/layout/IncreasingArrowsProcess"/>
    <dgm:cxn modelId="{DB8BD5BE-6252-4EEB-8BDE-7730981BD2D5}" type="presOf" srcId="{9EC435A2-DFAD-4894-9CB3-D01BA95A94EA}" destId="{3178625E-850E-4C3F-BB3D-998D48113643}" srcOrd="0" destOrd="0" presId="urn:microsoft.com/office/officeart/2009/3/layout/IncreasingArrowsProcess"/>
    <dgm:cxn modelId="{A80E47CE-B775-4F4A-96A0-39F25EB53FA6}" srcId="{A530E79B-176F-4885-B081-0BE15889C59C}" destId="{67CEA17D-53E3-4519-A209-7DF1C3A86632}" srcOrd="0" destOrd="0" parTransId="{D8BBD7F8-3389-4B99-84C5-83FA09311DA8}" sibTransId="{94B062AE-4E56-4C90-B0AA-815CCE3B123A}"/>
    <dgm:cxn modelId="{375BF4F6-BAFF-43B7-B724-A9827C85408C}" type="presOf" srcId="{A530E79B-176F-4885-B081-0BE15889C59C}" destId="{4A88FEA7-7792-454C-B43C-D1BF1EFED48D}" srcOrd="0" destOrd="0" presId="urn:microsoft.com/office/officeart/2009/3/layout/IncreasingArrowsProcess"/>
    <dgm:cxn modelId="{8FFEB1C5-2F1B-4972-807A-A84EB836A1F0}" srcId="{1278BDE2-B2D8-4076-8CC9-8C021FFA2DEF}" destId="{E9E81A86-1BB8-4306-8FBE-3383DC05B673}" srcOrd="3" destOrd="0" parTransId="{038184F1-DA28-4590-859E-6CAA11E39766}" sibTransId="{9F2ED539-8167-404E-A51C-5E91873C2BC1}"/>
    <dgm:cxn modelId="{53646B38-6CF1-419F-9970-9BE7734FBF9C}" type="presOf" srcId="{C4444599-8A67-4410-9EF1-6DB4B9C49E3E}" destId="{2A7501C8-E1FB-4245-8E75-E210581A7488}" srcOrd="0" destOrd="0" presId="urn:microsoft.com/office/officeart/2009/3/layout/IncreasingArrowsProcess"/>
    <dgm:cxn modelId="{F1F584C7-CAAD-4F1B-9618-1CA5C0E4A9C1}" type="presParOf" srcId="{4F2E7BBE-FEC0-477D-A25D-F8DB46542914}" destId="{4A88FEA7-7792-454C-B43C-D1BF1EFED48D}" srcOrd="0" destOrd="0" presId="urn:microsoft.com/office/officeart/2009/3/layout/IncreasingArrowsProcess"/>
    <dgm:cxn modelId="{F5BDA92E-3111-44BD-BFCA-B3B3A643F27F}" type="presParOf" srcId="{4F2E7BBE-FEC0-477D-A25D-F8DB46542914}" destId="{4A0016E0-9517-498E-9B23-00B0DA365E9E}" srcOrd="1" destOrd="0" presId="urn:microsoft.com/office/officeart/2009/3/layout/IncreasingArrowsProcess"/>
    <dgm:cxn modelId="{46047C8E-9C8F-403C-A9A6-74C8034A7424}" type="presParOf" srcId="{4F2E7BBE-FEC0-477D-A25D-F8DB46542914}" destId="{0DD8EAF3-4924-4532-A6CE-724587819500}" srcOrd="2" destOrd="0" presId="urn:microsoft.com/office/officeart/2009/3/layout/IncreasingArrowsProcess"/>
    <dgm:cxn modelId="{05C697AC-7616-4EF0-B860-2374A4F8E9DD}" type="presParOf" srcId="{4F2E7BBE-FEC0-477D-A25D-F8DB46542914}" destId="{40A22684-C004-4BE4-AF46-1A7265DB9ED7}" srcOrd="3" destOrd="0" presId="urn:microsoft.com/office/officeart/2009/3/layout/IncreasingArrowsProcess"/>
    <dgm:cxn modelId="{5B04E499-8A27-4E71-AC8B-FAE8DA1A557F}" type="presParOf" srcId="{4F2E7BBE-FEC0-477D-A25D-F8DB46542914}" destId="{3178625E-850E-4C3F-BB3D-998D48113643}" srcOrd="4" destOrd="0" presId="urn:microsoft.com/office/officeart/2009/3/layout/IncreasingArrowsProcess"/>
    <dgm:cxn modelId="{76FB91B3-8057-4487-B9C8-66C5F6D1A469}" type="presParOf" srcId="{4F2E7BBE-FEC0-477D-A25D-F8DB46542914}" destId="{78D9C32F-BDBA-47D6-ACC5-2DB8D2CD742C}" srcOrd="5" destOrd="0" presId="urn:microsoft.com/office/officeart/2009/3/layout/IncreasingArrowsProcess"/>
    <dgm:cxn modelId="{43FFFBC1-8835-4896-8B3A-FE390F71E293}" type="presParOf" srcId="{4F2E7BBE-FEC0-477D-A25D-F8DB46542914}" destId="{0BB6346C-E251-47F1-BAFA-47BFCEC33A0E}" srcOrd="6" destOrd="0" presId="urn:microsoft.com/office/officeart/2009/3/layout/IncreasingArrowsProcess"/>
    <dgm:cxn modelId="{F347A423-9E85-43C2-B3DC-5E5F0557BA06}" type="presParOf" srcId="{4F2E7BBE-FEC0-477D-A25D-F8DB46542914}" destId="{2A7501C8-E1FB-4245-8E75-E210581A7488}"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E885B-6167-4035-AC15-70998EBB920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87C0EBE4-3553-4DD2-93D7-A411B6D8B437}">
      <dgm:prSet phldrT="[Texto]" custT="1"/>
      <dgm:spPr/>
      <dgm:t>
        <a:bodyPr/>
        <a:lstStyle/>
        <a:p>
          <a:r>
            <a:rPr lang="es-CO" sz="1600" dirty="0" smtClean="0">
              <a:solidFill>
                <a:schemeClr val="tx1">
                  <a:lumMod val="50000"/>
                </a:schemeClr>
              </a:solidFill>
            </a:rPr>
            <a:t>Evaluación de la calidad de la Educación</a:t>
          </a:r>
          <a:endParaRPr lang="es-CO" sz="1600" dirty="0">
            <a:solidFill>
              <a:schemeClr val="tx1">
                <a:lumMod val="50000"/>
              </a:schemeClr>
            </a:solidFill>
          </a:endParaRPr>
        </a:p>
      </dgm:t>
    </dgm:pt>
    <dgm:pt modelId="{FC9AF1B0-8B18-4545-9CF0-28E5670CAFCE}" type="parTrans" cxnId="{EFB8A40B-BA36-48C1-B21F-F4C681FECC63}">
      <dgm:prSet/>
      <dgm:spPr/>
      <dgm:t>
        <a:bodyPr/>
        <a:lstStyle/>
        <a:p>
          <a:endParaRPr lang="es-CO" sz="2000">
            <a:solidFill>
              <a:schemeClr val="tx1">
                <a:lumMod val="50000"/>
              </a:schemeClr>
            </a:solidFill>
          </a:endParaRPr>
        </a:p>
      </dgm:t>
    </dgm:pt>
    <dgm:pt modelId="{C74803A6-27C5-4B80-B0A5-E7FBCE10F3FB}" type="sibTrans" cxnId="{EFB8A40B-BA36-48C1-B21F-F4C681FECC63}">
      <dgm:prSet/>
      <dgm:spPr/>
      <dgm:t>
        <a:bodyPr/>
        <a:lstStyle/>
        <a:p>
          <a:endParaRPr lang="es-CO" sz="2000">
            <a:solidFill>
              <a:schemeClr val="tx1">
                <a:lumMod val="50000"/>
              </a:schemeClr>
            </a:solidFill>
          </a:endParaRPr>
        </a:p>
      </dgm:t>
    </dgm:pt>
    <dgm:pt modelId="{97C79943-36F2-486C-A2F3-5B094079F488}">
      <dgm:prSet phldrT="[Texto]" custT="1"/>
      <dgm:spPr/>
      <dgm:t>
        <a:bodyPr/>
        <a:lstStyle/>
        <a:p>
          <a:r>
            <a:rPr lang="es-CO" sz="1600" dirty="0" smtClean="0">
              <a:solidFill>
                <a:schemeClr val="tx1">
                  <a:lumMod val="50000"/>
                </a:schemeClr>
              </a:solidFill>
            </a:rPr>
            <a:t>Inglés </a:t>
          </a:r>
          <a:endParaRPr lang="es-CO" sz="1600" dirty="0">
            <a:solidFill>
              <a:schemeClr val="tx1">
                <a:lumMod val="50000"/>
              </a:schemeClr>
            </a:solidFill>
          </a:endParaRPr>
        </a:p>
      </dgm:t>
    </dgm:pt>
    <dgm:pt modelId="{6CB4174F-D323-4617-99E4-DC864DCEC9AB}" type="parTrans" cxnId="{2FCC445E-07E1-4706-ABDD-36BC687917AB}">
      <dgm:prSet/>
      <dgm:spPr/>
      <dgm:t>
        <a:bodyPr/>
        <a:lstStyle/>
        <a:p>
          <a:endParaRPr lang="es-CO" sz="2000">
            <a:solidFill>
              <a:schemeClr val="tx1">
                <a:lumMod val="50000"/>
              </a:schemeClr>
            </a:solidFill>
          </a:endParaRPr>
        </a:p>
      </dgm:t>
    </dgm:pt>
    <dgm:pt modelId="{87715BF6-DC42-42A6-9DF3-FB5EC1203519}" type="sibTrans" cxnId="{2FCC445E-07E1-4706-ABDD-36BC687917AB}">
      <dgm:prSet/>
      <dgm:spPr/>
      <dgm:t>
        <a:bodyPr/>
        <a:lstStyle/>
        <a:p>
          <a:endParaRPr lang="es-CO" sz="2000">
            <a:solidFill>
              <a:schemeClr val="tx1">
                <a:lumMod val="50000"/>
              </a:schemeClr>
            </a:solidFill>
          </a:endParaRPr>
        </a:p>
      </dgm:t>
    </dgm:pt>
    <dgm:pt modelId="{10A86B69-D6D6-4BB5-9956-9FDF22E6FF44}">
      <dgm:prSet phldrT="[Texto]" custT="1"/>
      <dgm:spPr/>
      <dgm:t>
        <a:bodyPr/>
        <a:lstStyle/>
        <a:p>
          <a:r>
            <a:rPr lang="es-CO" sz="1600" dirty="0" smtClean="0">
              <a:solidFill>
                <a:schemeClr val="tx1">
                  <a:lumMod val="50000"/>
                </a:schemeClr>
              </a:solidFill>
            </a:rPr>
            <a:t>Prácticas Pedagógicas Investigativas </a:t>
          </a:r>
          <a:endParaRPr lang="es-CO" sz="1600" dirty="0">
            <a:solidFill>
              <a:schemeClr val="tx1">
                <a:lumMod val="50000"/>
              </a:schemeClr>
            </a:solidFill>
          </a:endParaRPr>
        </a:p>
      </dgm:t>
    </dgm:pt>
    <dgm:pt modelId="{9F46339D-51B0-47AC-8AD3-06144BB5C57B}" type="parTrans" cxnId="{0DD766A1-3D72-492F-802D-83384FDB44C0}">
      <dgm:prSet/>
      <dgm:spPr/>
      <dgm:t>
        <a:bodyPr/>
        <a:lstStyle/>
        <a:p>
          <a:endParaRPr lang="es-CO" sz="2000">
            <a:solidFill>
              <a:schemeClr val="tx1">
                <a:lumMod val="50000"/>
              </a:schemeClr>
            </a:solidFill>
          </a:endParaRPr>
        </a:p>
      </dgm:t>
    </dgm:pt>
    <dgm:pt modelId="{21CCD0B4-A2F7-496B-AAFA-AB9BA315CA77}" type="sibTrans" cxnId="{0DD766A1-3D72-492F-802D-83384FDB44C0}">
      <dgm:prSet/>
      <dgm:spPr/>
      <dgm:t>
        <a:bodyPr/>
        <a:lstStyle/>
        <a:p>
          <a:endParaRPr lang="es-CO" sz="2000">
            <a:solidFill>
              <a:schemeClr val="tx1">
                <a:lumMod val="50000"/>
              </a:schemeClr>
            </a:solidFill>
          </a:endParaRPr>
        </a:p>
      </dgm:t>
    </dgm:pt>
    <dgm:pt modelId="{2E4D564F-E953-49DD-96A1-F5689F3F25B8}">
      <dgm:prSet phldrT="[Texto]" custT="1"/>
      <dgm:spPr/>
      <dgm:t>
        <a:bodyPr/>
        <a:lstStyle/>
        <a:p>
          <a:r>
            <a:rPr lang="es-CO" sz="1600" dirty="0" smtClean="0">
              <a:solidFill>
                <a:schemeClr val="tx1">
                  <a:lumMod val="50000"/>
                </a:schemeClr>
              </a:solidFill>
            </a:rPr>
            <a:t>Ética profesional	</a:t>
          </a:r>
          <a:endParaRPr lang="es-CO" sz="1600" dirty="0">
            <a:solidFill>
              <a:schemeClr val="tx1">
                <a:lumMod val="50000"/>
              </a:schemeClr>
            </a:solidFill>
          </a:endParaRPr>
        </a:p>
      </dgm:t>
    </dgm:pt>
    <dgm:pt modelId="{79E4BE79-D8E1-4F0F-9467-FCFB67FB9D58}" type="parTrans" cxnId="{C76BB24C-3E58-457F-85AE-11A5BF83C101}">
      <dgm:prSet/>
      <dgm:spPr/>
      <dgm:t>
        <a:bodyPr/>
        <a:lstStyle/>
        <a:p>
          <a:endParaRPr lang="es-CO" sz="2000">
            <a:solidFill>
              <a:schemeClr val="tx1">
                <a:lumMod val="50000"/>
              </a:schemeClr>
            </a:solidFill>
          </a:endParaRPr>
        </a:p>
      </dgm:t>
    </dgm:pt>
    <dgm:pt modelId="{5F8CBF13-34A0-4E34-AB64-011D75251C21}" type="sibTrans" cxnId="{C76BB24C-3E58-457F-85AE-11A5BF83C101}">
      <dgm:prSet/>
      <dgm:spPr/>
      <dgm:t>
        <a:bodyPr/>
        <a:lstStyle/>
        <a:p>
          <a:endParaRPr lang="es-CO" sz="2000">
            <a:solidFill>
              <a:schemeClr val="tx1">
                <a:lumMod val="50000"/>
              </a:schemeClr>
            </a:solidFill>
          </a:endParaRPr>
        </a:p>
      </dgm:t>
    </dgm:pt>
    <dgm:pt modelId="{A87BD016-1202-439E-98D7-9CF2E0196D08}">
      <dgm:prSet phldrT="[Texto]" custT="1"/>
      <dgm:spPr/>
      <dgm:t>
        <a:bodyPr/>
        <a:lstStyle/>
        <a:p>
          <a:r>
            <a:rPr lang="es-CO" sz="1600" dirty="0" smtClean="0">
              <a:solidFill>
                <a:schemeClr val="tx1">
                  <a:lumMod val="50000"/>
                </a:schemeClr>
              </a:solidFill>
            </a:rPr>
            <a:t>Desarrollo del pensamiento Aleatorio</a:t>
          </a:r>
          <a:endParaRPr lang="es-CO" sz="1600" dirty="0">
            <a:solidFill>
              <a:schemeClr val="tx1">
                <a:lumMod val="50000"/>
              </a:schemeClr>
            </a:solidFill>
          </a:endParaRPr>
        </a:p>
      </dgm:t>
    </dgm:pt>
    <dgm:pt modelId="{60E386F2-0C2E-4841-AA52-89A90050E73F}" type="parTrans" cxnId="{FADE56A4-C65A-4BCB-9A2D-363D9EB9C432}">
      <dgm:prSet/>
      <dgm:spPr/>
      <dgm:t>
        <a:bodyPr/>
        <a:lstStyle/>
        <a:p>
          <a:endParaRPr lang="es-CO" sz="2000">
            <a:solidFill>
              <a:schemeClr val="tx1">
                <a:lumMod val="50000"/>
              </a:schemeClr>
            </a:solidFill>
          </a:endParaRPr>
        </a:p>
      </dgm:t>
    </dgm:pt>
    <dgm:pt modelId="{27FC5D7F-F7DD-4D77-A9E5-C827BC9B5ABD}" type="sibTrans" cxnId="{FADE56A4-C65A-4BCB-9A2D-363D9EB9C432}">
      <dgm:prSet/>
      <dgm:spPr/>
      <dgm:t>
        <a:bodyPr/>
        <a:lstStyle/>
        <a:p>
          <a:endParaRPr lang="es-CO" sz="2000">
            <a:solidFill>
              <a:schemeClr val="tx1">
                <a:lumMod val="50000"/>
              </a:schemeClr>
            </a:solidFill>
          </a:endParaRPr>
        </a:p>
      </dgm:t>
    </dgm:pt>
    <dgm:pt modelId="{B8B0B51A-F4B1-47FC-8126-AF4990324DFC}">
      <dgm:prSet phldrT="[Texto]" custT="1"/>
      <dgm:spPr/>
      <dgm:t>
        <a:bodyPr/>
        <a:lstStyle/>
        <a:p>
          <a:r>
            <a:rPr lang="es-CO" sz="1600" dirty="0" smtClean="0">
              <a:solidFill>
                <a:schemeClr val="tx1">
                  <a:lumMod val="50000"/>
                </a:schemeClr>
              </a:solidFill>
            </a:rPr>
            <a:t>Pedagogía Reeducativa</a:t>
          </a:r>
          <a:endParaRPr lang="es-CO" sz="1600" dirty="0">
            <a:solidFill>
              <a:schemeClr val="tx1">
                <a:lumMod val="50000"/>
              </a:schemeClr>
            </a:solidFill>
          </a:endParaRPr>
        </a:p>
      </dgm:t>
    </dgm:pt>
    <dgm:pt modelId="{AB304D0B-C348-45C5-8CF4-A697F10BFEE8}" type="parTrans" cxnId="{3173F67C-1FF3-4CC6-A16F-249E14669734}">
      <dgm:prSet/>
      <dgm:spPr/>
      <dgm:t>
        <a:bodyPr/>
        <a:lstStyle/>
        <a:p>
          <a:endParaRPr lang="es-CO" sz="2000">
            <a:solidFill>
              <a:schemeClr val="tx1">
                <a:lumMod val="50000"/>
              </a:schemeClr>
            </a:solidFill>
          </a:endParaRPr>
        </a:p>
      </dgm:t>
    </dgm:pt>
    <dgm:pt modelId="{3E3707EB-5772-495D-8E98-D04549AC2B26}" type="sibTrans" cxnId="{3173F67C-1FF3-4CC6-A16F-249E14669734}">
      <dgm:prSet/>
      <dgm:spPr/>
      <dgm:t>
        <a:bodyPr/>
        <a:lstStyle/>
        <a:p>
          <a:endParaRPr lang="es-CO" sz="2000">
            <a:solidFill>
              <a:schemeClr val="tx1">
                <a:lumMod val="50000"/>
              </a:schemeClr>
            </a:solidFill>
          </a:endParaRPr>
        </a:p>
      </dgm:t>
    </dgm:pt>
    <dgm:pt modelId="{44926C6B-9657-4DD7-B3E7-7CA02C23D07E}" type="pres">
      <dgm:prSet presAssocID="{C01E885B-6167-4035-AC15-70998EBB9201}" presName="Name0" presStyleCnt="0">
        <dgm:presLayoutVars>
          <dgm:dir/>
          <dgm:resizeHandles val="exact"/>
        </dgm:presLayoutVars>
      </dgm:prSet>
      <dgm:spPr/>
      <dgm:t>
        <a:bodyPr/>
        <a:lstStyle/>
        <a:p>
          <a:endParaRPr lang="es-CO"/>
        </a:p>
      </dgm:t>
    </dgm:pt>
    <dgm:pt modelId="{F9E2BC7F-0A1B-4270-8901-B23377CD3117}" type="pres">
      <dgm:prSet presAssocID="{C01E885B-6167-4035-AC15-70998EBB9201}" presName="cycle" presStyleCnt="0"/>
      <dgm:spPr/>
    </dgm:pt>
    <dgm:pt modelId="{452A7503-A45F-404C-8C3C-4C146A8A4BDA}" type="pres">
      <dgm:prSet presAssocID="{87C0EBE4-3553-4DD2-93D7-A411B6D8B437}" presName="nodeFirstNode" presStyleLbl="node1" presStyleIdx="0" presStyleCnt="6">
        <dgm:presLayoutVars>
          <dgm:bulletEnabled val="1"/>
        </dgm:presLayoutVars>
      </dgm:prSet>
      <dgm:spPr/>
      <dgm:t>
        <a:bodyPr/>
        <a:lstStyle/>
        <a:p>
          <a:endParaRPr lang="es-CO"/>
        </a:p>
      </dgm:t>
    </dgm:pt>
    <dgm:pt modelId="{79F4D129-5032-492F-A15C-70EC112D6508}" type="pres">
      <dgm:prSet presAssocID="{C74803A6-27C5-4B80-B0A5-E7FBCE10F3FB}" presName="sibTransFirstNode" presStyleLbl="bgShp" presStyleIdx="0" presStyleCnt="1"/>
      <dgm:spPr/>
      <dgm:t>
        <a:bodyPr/>
        <a:lstStyle/>
        <a:p>
          <a:endParaRPr lang="es-CO"/>
        </a:p>
      </dgm:t>
    </dgm:pt>
    <dgm:pt modelId="{E2C9A9B3-B1E4-43DA-86C0-BC41F253BE87}" type="pres">
      <dgm:prSet presAssocID="{97C79943-36F2-486C-A2F3-5B094079F488}" presName="nodeFollowingNodes" presStyleLbl="node1" presStyleIdx="1" presStyleCnt="6">
        <dgm:presLayoutVars>
          <dgm:bulletEnabled val="1"/>
        </dgm:presLayoutVars>
      </dgm:prSet>
      <dgm:spPr/>
      <dgm:t>
        <a:bodyPr/>
        <a:lstStyle/>
        <a:p>
          <a:endParaRPr lang="es-CO"/>
        </a:p>
      </dgm:t>
    </dgm:pt>
    <dgm:pt modelId="{91A402D3-5D0D-42E9-B2BF-EAF2BDB207D9}" type="pres">
      <dgm:prSet presAssocID="{10A86B69-D6D6-4BB5-9956-9FDF22E6FF44}" presName="nodeFollowingNodes" presStyleLbl="node1" presStyleIdx="2" presStyleCnt="6">
        <dgm:presLayoutVars>
          <dgm:bulletEnabled val="1"/>
        </dgm:presLayoutVars>
      </dgm:prSet>
      <dgm:spPr/>
      <dgm:t>
        <a:bodyPr/>
        <a:lstStyle/>
        <a:p>
          <a:endParaRPr lang="es-CO"/>
        </a:p>
      </dgm:t>
    </dgm:pt>
    <dgm:pt modelId="{9F572B15-6C11-482D-9427-986FE8549E03}" type="pres">
      <dgm:prSet presAssocID="{2E4D564F-E953-49DD-96A1-F5689F3F25B8}" presName="nodeFollowingNodes" presStyleLbl="node1" presStyleIdx="3" presStyleCnt="6">
        <dgm:presLayoutVars>
          <dgm:bulletEnabled val="1"/>
        </dgm:presLayoutVars>
      </dgm:prSet>
      <dgm:spPr/>
      <dgm:t>
        <a:bodyPr/>
        <a:lstStyle/>
        <a:p>
          <a:endParaRPr lang="es-CO"/>
        </a:p>
      </dgm:t>
    </dgm:pt>
    <dgm:pt modelId="{EF6DBA81-3D5D-497C-9102-4D80EDCFBACF}" type="pres">
      <dgm:prSet presAssocID="{B8B0B51A-F4B1-47FC-8126-AF4990324DFC}" presName="nodeFollowingNodes" presStyleLbl="node1" presStyleIdx="4" presStyleCnt="6">
        <dgm:presLayoutVars>
          <dgm:bulletEnabled val="1"/>
        </dgm:presLayoutVars>
      </dgm:prSet>
      <dgm:spPr/>
      <dgm:t>
        <a:bodyPr/>
        <a:lstStyle/>
        <a:p>
          <a:endParaRPr lang="es-CO"/>
        </a:p>
      </dgm:t>
    </dgm:pt>
    <dgm:pt modelId="{74353197-4E95-4E0C-BF4C-AC8CF79DC21E}" type="pres">
      <dgm:prSet presAssocID="{A87BD016-1202-439E-98D7-9CF2E0196D08}" presName="nodeFollowingNodes" presStyleLbl="node1" presStyleIdx="5" presStyleCnt="6">
        <dgm:presLayoutVars>
          <dgm:bulletEnabled val="1"/>
        </dgm:presLayoutVars>
      </dgm:prSet>
      <dgm:spPr/>
      <dgm:t>
        <a:bodyPr/>
        <a:lstStyle/>
        <a:p>
          <a:endParaRPr lang="es-CO"/>
        </a:p>
      </dgm:t>
    </dgm:pt>
  </dgm:ptLst>
  <dgm:cxnLst>
    <dgm:cxn modelId="{BEA656A8-FA75-42AD-881D-B33A5FD906ED}" type="presOf" srcId="{10A86B69-D6D6-4BB5-9956-9FDF22E6FF44}" destId="{91A402D3-5D0D-42E9-B2BF-EAF2BDB207D9}" srcOrd="0" destOrd="0" presId="urn:microsoft.com/office/officeart/2005/8/layout/cycle3"/>
    <dgm:cxn modelId="{3173F67C-1FF3-4CC6-A16F-249E14669734}" srcId="{C01E885B-6167-4035-AC15-70998EBB9201}" destId="{B8B0B51A-F4B1-47FC-8126-AF4990324DFC}" srcOrd="4" destOrd="0" parTransId="{AB304D0B-C348-45C5-8CF4-A697F10BFEE8}" sibTransId="{3E3707EB-5772-495D-8E98-D04549AC2B26}"/>
    <dgm:cxn modelId="{677AEAD5-09E1-4B04-BC5D-FFE7AA39D585}" type="presOf" srcId="{C74803A6-27C5-4B80-B0A5-E7FBCE10F3FB}" destId="{79F4D129-5032-492F-A15C-70EC112D6508}" srcOrd="0" destOrd="0" presId="urn:microsoft.com/office/officeart/2005/8/layout/cycle3"/>
    <dgm:cxn modelId="{2FCC445E-07E1-4706-ABDD-36BC687917AB}" srcId="{C01E885B-6167-4035-AC15-70998EBB9201}" destId="{97C79943-36F2-486C-A2F3-5B094079F488}" srcOrd="1" destOrd="0" parTransId="{6CB4174F-D323-4617-99E4-DC864DCEC9AB}" sibTransId="{87715BF6-DC42-42A6-9DF3-FB5EC1203519}"/>
    <dgm:cxn modelId="{B1B6F64A-45F9-4588-B905-5BDDBC3AA9FC}" type="presOf" srcId="{B8B0B51A-F4B1-47FC-8126-AF4990324DFC}" destId="{EF6DBA81-3D5D-497C-9102-4D80EDCFBACF}" srcOrd="0" destOrd="0" presId="urn:microsoft.com/office/officeart/2005/8/layout/cycle3"/>
    <dgm:cxn modelId="{EFB8A40B-BA36-48C1-B21F-F4C681FECC63}" srcId="{C01E885B-6167-4035-AC15-70998EBB9201}" destId="{87C0EBE4-3553-4DD2-93D7-A411B6D8B437}" srcOrd="0" destOrd="0" parTransId="{FC9AF1B0-8B18-4545-9CF0-28E5670CAFCE}" sibTransId="{C74803A6-27C5-4B80-B0A5-E7FBCE10F3FB}"/>
    <dgm:cxn modelId="{C76BB24C-3E58-457F-85AE-11A5BF83C101}" srcId="{C01E885B-6167-4035-AC15-70998EBB9201}" destId="{2E4D564F-E953-49DD-96A1-F5689F3F25B8}" srcOrd="3" destOrd="0" parTransId="{79E4BE79-D8E1-4F0F-9467-FCFB67FB9D58}" sibTransId="{5F8CBF13-34A0-4E34-AB64-011D75251C21}"/>
    <dgm:cxn modelId="{BA6AFCFD-D2FA-490F-91A1-838378E4C41F}" type="presOf" srcId="{2E4D564F-E953-49DD-96A1-F5689F3F25B8}" destId="{9F572B15-6C11-482D-9427-986FE8549E03}" srcOrd="0" destOrd="0" presId="urn:microsoft.com/office/officeart/2005/8/layout/cycle3"/>
    <dgm:cxn modelId="{F726AB27-24F8-4CB0-AC89-C22203AEDE53}" type="presOf" srcId="{97C79943-36F2-486C-A2F3-5B094079F488}" destId="{E2C9A9B3-B1E4-43DA-86C0-BC41F253BE87}" srcOrd="0" destOrd="0" presId="urn:microsoft.com/office/officeart/2005/8/layout/cycle3"/>
    <dgm:cxn modelId="{0DD766A1-3D72-492F-802D-83384FDB44C0}" srcId="{C01E885B-6167-4035-AC15-70998EBB9201}" destId="{10A86B69-D6D6-4BB5-9956-9FDF22E6FF44}" srcOrd="2" destOrd="0" parTransId="{9F46339D-51B0-47AC-8AD3-06144BB5C57B}" sibTransId="{21CCD0B4-A2F7-496B-AAFA-AB9BA315CA77}"/>
    <dgm:cxn modelId="{E027A9F6-9EF1-4CCA-89FB-E40FE4043579}" type="presOf" srcId="{C01E885B-6167-4035-AC15-70998EBB9201}" destId="{44926C6B-9657-4DD7-B3E7-7CA02C23D07E}" srcOrd="0" destOrd="0" presId="urn:microsoft.com/office/officeart/2005/8/layout/cycle3"/>
    <dgm:cxn modelId="{E42597FA-E0CE-4BBD-9747-F73650E35BD1}" type="presOf" srcId="{87C0EBE4-3553-4DD2-93D7-A411B6D8B437}" destId="{452A7503-A45F-404C-8C3C-4C146A8A4BDA}" srcOrd="0" destOrd="0" presId="urn:microsoft.com/office/officeart/2005/8/layout/cycle3"/>
    <dgm:cxn modelId="{D063530B-85CF-4A33-8A93-0BA104A2B304}" type="presOf" srcId="{A87BD016-1202-439E-98D7-9CF2E0196D08}" destId="{74353197-4E95-4E0C-BF4C-AC8CF79DC21E}" srcOrd="0" destOrd="0" presId="urn:microsoft.com/office/officeart/2005/8/layout/cycle3"/>
    <dgm:cxn modelId="{FADE56A4-C65A-4BCB-9A2D-363D9EB9C432}" srcId="{C01E885B-6167-4035-AC15-70998EBB9201}" destId="{A87BD016-1202-439E-98D7-9CF2E0196D08}" srcOrd="5" destOrd="0" parTransId="{60E386F2-0C2E-4841-AA52-89A90050E73F}" sibTransId="{27FC5D7F-F7DD-4D77-A9E5-C827BC9B5ABD}"/>
    <dgm:cxn modelId="{0BB6DE58-7277-44D0-8506-8779706AA7C0}" type="presParOf" srcId="{44926C6B-9657-4DD7-B3E7-7CA02C23D07E}" destId="{F9E2BC7F-0A1B-4270-8901-B23377CD3117}" srcOrd="0" destOrd="0" presId="urn:microsoft.com/office/officeart/2005/8/layout/cycle3"/>
    <dgm:cxn modelId="{9ABD58CC-21EB-4984-95C6-D58705F775FA}" type="presParOf" srcId="{F9E2BC7F-0A1B-4270-8901-B23377CD3117}" destId="{452A7503-A45F-404C-8C3C-4C146A8A4BDA}" srcOrd="0" destOrd="0" presId="urn:microsoft.com/office/officeart/2005/8/layout/cycle3"/>
    <dgm:cxn modelId="{B834471F-F7B0-445C-999E-332F68C05A57}" type="presParOf" srcId="{F9E2BC7F-0A1B-4270-8901-B23377CD3117}" destId="{79F4D129-5032-492F-A15C-70EC112D6508}" srcOrd="1" destOrd="0" presId="urn:microsoft.com/office/officeart/2005/8/layout/cycle3"/>
    <dgm:cxn modelId="{C45ADB51-C5F5-4CB6-9869-1D1FC84D37A8}" type="presParOf" srcId="{F9E2BC7F-0A1B-4270-8901-B23377CD3117}" destId="{E2C9A9B3-B1E4-43DA-86C0-BC41F253BE87}" srcOrd="2" destOrd="0" presId="urn:microsoft.com/office/officeart/2005/8/layout/cycle3"/>
    <dgm:cxn modelId="{EB784FB5-399D-4134-959F-2E5CF0CFD08B}" type="presParOf" srcId="{F9E2BC7F-0A1B-4270-8901-B23377CD3117}" destId="{91A402D3-5D0D-42E9-B2BF-EAF2BDB207D9}" srcOrd="3" destOrd="0" presId="urn:microsoft.com/office/officeart/2005/8/layout/cycle3"/>
    <dgm:cxn modelId="{371C8443-129F-44BE-9413-E6C24D32D489}" type="presParOf" srcId="{F9E2BC7F-0A1B-4270-8901-B23377CD3117}" destId="{9F572B15-6C11-482D-9427-986FE8549E03}" srcOrd="4" destOrd="0" presId="urn:microsoft.com/office/officeart/2005/8/layout/cycle3"/>
    <dgm:cxn modelId="{636996E9-0745-44B9-8150-EE0AD7A2A6B3}" type="presParOf" srcId="{F9E2BC7F-0A1B-4270-8901-B23377CD3117}" destId="{EF6DBA81-3D5D-497C-9102-4D80EDCFBACF}" srcOrd="5" destOrd="0" presId="urn:microsoft.com/office/officeart/2005/8/layout/cycle3"/>
    <dgm:cxn modelId="{3F62BD02-AE12-47C2-AD0D-73D7513659C0}" type="presParOf" srcId="{F9E2BC7F-0A1B-4270-8901-B23377CD3117}" destId="{74353197-4E95-4E0C-BF4C-AC8CF79DC21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E885B-6167-4035-AC15-70998EBB920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87C0EBE4-3553-4DD2-93D7-A411B6D8B437}">
      <dgm:prSet phldrT="[Texto]" custT="1"/>
      <dgm:spPr/>
      <dgm:t>
        <a:bodyPr/>
        <a:lstStyle/>
        <a:p>
          <a:r>
            <a:rPr lang="es-CO" sz="1400" b="1" dirty="0" smtClean="0">
              <a:solidFill>
                <a:schemeClr val="tx1">
                  <a:lumMod val="50000"/>
                </a:schemeClr>
              </a:solidFill>
            </a:rPr>
            <a:t>Ciencias Biológicas Integradas V</a:t>
          </a:r>
          <a:endParaRPr lang="es-CO" sz="1400" dirty="0"/>
        </a:p>
      </dgm:t>
    </dgm:pt>
    <dgm:pt modelId="{FC9AF1B0-8B18-4545-9CF0-28E5670CAFCE}" type="parTrans" cxnId="{EFB8A40B-BA36-48C1-B21F-F4C681FECC63}">
      <dgm:prSet/>
      <dgm:spPr/>
      <dgm:t>
        <a:bodyPr/>
        <a:lstStyle/>
        <a:p>
          <a:endParaRPr lang="es-CO" sz="2400"/>
        </a:p>
      </dgm:t>
    </dgm:pt>
    <dgm:pt modelId="{C74803A6-27C5-4B80-B0A5-E7FBCE10F3FB}" type="sibTrans" cxnId="{EFB8A40B-BA36-48C1-B21F-F4C681FECC63}">
      <dgm:prSet/>
      <dgm:spPr/>
      <dgm:t>
        <a:bodyPr/>
        <a:lstStyle/>
        <a:p>
          <a:endParaRPr lang="es-CO" sz="2400"/>
        </a:p>
      </dgm:t>
    </dgm:pt>
    <dgm:pt modelId="{97C79943-36F2-486C-A2F3-5B094079F488}">
      <dgm:prSet phldrT="[Texto]" custT="1"/>
      <dgm:spPr/>
      <dgm:t>
        <a:bodyPr/>
        <a:lstStyle/>
        <a:p>
          <a:r>
            <a:rPr lang="es-CO" sz="1400" dirty="0" smtClean="0"/>
            <a:t>Inglés </a:t>
          </a:r>
          <a:endParaRPr lang="es-CO" sz="1400" dirty="0"/>
        </a:p>
      </dgm:t>
    </dgm:pt>
    <dgm:pt modelId="{6CB4174F-D323-4617-99E4-DC864DCEC9AB}" type="parTrans" cxnId="{2FCC445E-07E1-4706-ABDD-36BC687917AB}">
      <dgm:prSet/>
      <dgm:spPr/>
      <dgm:t>
        <a:bodyPr/>
        <a:lstStyle/>
        <a:p>
          <a:endParaRPr lang="es-CO" sz="2400"/>
        </a:p>
      </dgm:t>
    </dgm:pt>
    <dgm:pt modelId="{87715BF6-DC42-42A6-9DF3-FB5EC1203519}" type="sibTrans" cxnId="{2FCC445E-07E1-4706-ABDD-36BC687917AB}">
      <dgm:prSet/>
      <dgm:spPr/>
      <dgm:t>
        <a:bodyPr/>
        <a:lstStyle/>
        <a:p>
          <a:endParaRPr lang="es-CO" sz="2400"/>
        </a:p>
      </dgm:t>
    </dgm:pt>
    <dgm:pt modelId="{10A86B69-D6D6-4BB5-9956-9FDF22E6FF44}">
      <dgm:prSet phldrT="[Texto]" custT="1"/>
      <dgm:spPr/>
      <dgm:t>
        <a:bodyPr/>
        <a:lstStyle/>
        <a:p>
          <a:r>
            <a:rPr lang="es-CO" sz="1400" b="1" dirty="0" smtClean="0">
              <a:solidFill>
                <a:schemeClr val="tx1">
                  <a:lumMod val="50000"/>
                </a:schemeClr>
              </a:solidFill>
            </a:rPr>
            <a:t>Cuidado de Enfermería Materno Infantil y Familia</a:t>
          </a:r>
          <a:endParaRPr lang="es-CO" sz="1400" dirty="0"/>
        </a:p>
      </dgm:t>
    </dgm:pt>
    <dgm:pt modelId="{9F46339D-51B0-47AC-8AD3-06144BB5C57B}" type="parTrans" cxnId="{0DD766A1-3D72-492F-802D-83384FDB44C0}">
      <dgm:prSet/>
      <dgm:spPr/>
      <dgm:t>
        <a:bodyPr/>
        <a:lstStyle/>
        <a:p>
          <a:endParaRPr lang="es-CO" sz="2400"/>
        </a:p>
      </dgm:t>
    </dgm:pt>
    <dgm:pt modelId="{21CCD0B4-A2F7-496B-AAFA-AB9BA315CA77}" type="sibTrans" cxnId="{0DD766A1-3D72-492F-802D-83384FDB44C0}">
      <dgm:prSet/>
      <dgm:spPr/>
      <dgm:t>
        <a:bodyPr/>
        <a:lstStyle/>
        <a:p>
          <a:endParaRPr lang="es-CO" sz="2400"/>
        </a:p>
      </dgm:t>
    </dgm:pt>
    <dgm:pt modelId="{A87BD016-1202-439E-98D7-9CF2E0196D08}">
      <dgm:prSet phldrT="[Texto]" custT="1"/>
      <dgm:spPr/>
      <dgm:t>
        <a:bodyPr/>
        <a:lstStyle/>
        <a:p>
          <a:r>
            <a:rPr lang="es-CO" sz="1400" dirty="0" smtClean="0"/>
            <a:t>Inglés</a:t>
          </a:r>
          <a:endParaRPr lang="es-CO" sz="1400" dirty="0"/>
        </a:p>
      </dgm:t>
    </dgm:pt>
    <dgm:pt modelId="{60E386F2-0C2E-4841-AA52-89A90050E73F}" type="parTrans" cxnId="{FADE56A4-C65A-4BCB-9A2D-363D9EB9C432}">
      <dgm:prSet/>
      <dgm:spPr/>
      <dgm:t>
        <a:bodyPr/>
        <a:lstStyle/>
        <a:p>
          <a:endParaRPr lang="es-CO" sz="2400"/>
        </a:p>
      </dgm:t>
    </dgm:pt>
    <dgm:pt modelId="{27FC5D7F-F7DD-4D77-A9E5-C827BC9B5ABD}" type="sibTrans" cxnId="{FADE56A4-C65A-4BCB-9A2D-363D9EB9C432}">
      <dgm:prSet/>
      <dgm:spPr/>
      <dgm:t>
        <a:bodyPr/>
        <a:lstStyle/>
        <a:p>
          <a:endParaRPr lang="es-CO" sz="2400"/>
        </a:p>
      </dgm:t>
    </dgm:pt>
    <dgm:pt modelId="{B8B0B51A-F4B1-47FC-8126-AF4990324DFC}">
      <dgm:prSet phldrT="[Texto]" custT="1"/>
      <dgm:spPr/>
      <dgm:t>
        <a:bodyPr/>
        <a:lstStyle/>
        <a:p>
          <a:r>
            <a:rPr lang="es-CO" sz="1400" dirty="0" smtClean="0"/>
            <a:t>Electiva II</a:t>
          </a:r>
          <a:endParaRPr lang="es-CO" sz="1400" dirty="0"/>
        </a:p>
      </dgm:t>
    </dgm:pt>
    <dgm:pt modelId="{AB304D0B-C348-45C5-8CF4-A697F10BFEE8}" type="parTrans" cxnId="{3173F67C-1FF3-4CC6-A16F-249E14669734}">
      <dgm:prSet/>
      <dgm:spPr/>
      <dgm:t>
        <a:bodyPr/>
        <a:lstStyle/>
        <a:p>
          <a:endParaRPr lang="es-CO" sz="2400"/>
        </a:p>
      </dgm:t>
    </dgm:pt>
    <dgm:pt modelId="{3E3707EB-5772-495D-8E98-D04549AC2B26}" type="sibTrans" cxnId="{3173F67C-1FF3-4CC6-A16F-249E14669734}">
      <dgm:prSet/>
      <dgm:spPr/>
      <dgm:t>
        <a:bodyPr/>
        <a:lstStyle/>
        <a:p>
          <a:endParaRPr lang="es-CO" sz="2400"/>
        </a:p>
      </dgm:t>
    </dgm:pt>
    <dgm:pt modelId="{44926C6B-9657-4DD7-B3E7-7CA02C23D07E}" type="pres">
      <dgm:prSet presAssocID="{C01E885B-6167-4035-AC15-70998EBB9201}" presName="Name0" presStyleCnt="0">
        <dgm:presLayoutVars>
          <dgm:dir/>
          <dgm:resizeHandles val="exact"/>
        </dgm:presLayoutVars>
      </dgm:prSet>
      <dgm:spPr/>
      <dgm:t>
        <a:bodyPr/>
        <a:lstStyle/>
        <a:p>
          <a:endParaRPr lang="es-CO"/>
        </a:p>
      </dgm:t>
    </dgm:pt>
    <dgm:pt modelId="{F9E2BC7F-0A1B-4270-8901-B23377CD3117}" type="pres">
      <dgm:prSet presAssocID="{C01E885B-6167-4035-AC15-70998EBB9201}" presName="cycle" presStyleCnt="0"/>
      <dgm:spPr/>
    </dgm:pt>
    <dgm:pt modelId="{452A7503-A45F-404C-8C3C-4C146A8A4BDA}" type="pres">
      <dgm:prSet presAssocID="{87C0EBE4-3553-4DD2-93D7-A411B6D8B437}" presName="nodeFirstNode" presStyleLbl="node1" presStyleIdx="0" presStyleCnt="5">
        <dgm:presLayoutVars>
          <dgm:bulletEnabled val="1"/>
        </dgm:presLayoutVars>
      </dgm:prSet>
      <dgm:spPr/>
      <dgm:t>
        <a:bodyPr/>
        <a:lstStyle/>
        <a:p>
          <a:endParaRPr lang="es-CO"/>
        </a:p>
      </dgm:t>
    </dgm:pt>
    <dgm:pt modelId="{79F4D129-5032-492F-A15C-70EC112D6508}" type="pres">
      <dgm:prSet presAssocID="{C74803A6-27C5-4B80-B0A5-E7FBCE10F3FB}" presName="sibTransFirstNode" presStyleLbl="bgShp" presStyleIdx="0" presStyleCnt="1" custLinFactNeighborX="914" custLinFactNeighborY="550"/>
      <dgm:spPr/>
      <dgm:t>
        <a:bodyPr/>
        <a:lstStyle/>
        <a:p>
          <a:endParaRPr lang="es-CO"/>
        </a:p>
      </dgm:t>
    </dgm:pt>
    <dgm:pt modelId="{E2C9A9B3-B1E4-43DA-86C0-BC41F253BE87}" type="pres">
      <dgm:prSet presAssocID="{97C79943-36F2-486C-A2F3-5B094079F488}" presName="nodeFollowingNodes" presStyleLbl="node1" presStyleIdx="1" presStyleCnt="5" custScaleX="81972">
        <dgm:presLayoutVars>
          <dgm:bulletEnabled val="1"/>
        </dgm:presLayoutVars>
      </dgm:prSet>
      <dgm:spPr/>
      <dgm:t>
        <a:bodyPr/>
        <a:lstStyle/>
        <a:p>
          <a:endParaRPr lang="es-CO"/>
        </a:p>
      </dgm:t>
    </dgm:pt>
    <dgm:pt modelId="{91A402D3-5D0D-42E9-B2BF-EAF2BDB207D9}" type="pres">
      <dgm:prSet presAssocID="{10A86B69-D6D6-4BB5-9956-9FDF22E6FF44}" presName="nodeFollowingNodes" presStyleLbl="node1" presStyleIdx="2" presStyleCnt="5">
        <dgm:presLayoutVars>
          <dgm:bulletEnabled val="1"/>
        </dgm:presLayoutVars>
      </dgm:prSet>
      <dgm:spPr/>
      <dgm:t>
        <a:bodyPr/>
        <a:lstStyle/>
        <a:p>
          <a:endParaRPr lang="es-CO"/>
        </a:p>
      </dgm:t>
    </dgm:pt>
    <dgm:pt modelId="{EF6DBA81-3D5D-497C-9102-4D80EDCFBACF}" type="pres">
      <dgm:prSet presAssocID="{B8B0B51A-F4B1-47FC-8126-AF4990324DFC}" presName="nodeFollowingNodes" presStyleLbl="node1" presStyleIdx="3" presStyleCnt="5">
        <dgm:presLayoutVars>
          <dgm:bulletEnabled val="1"/>
        </dgm:presLayoutVars>
      </dgm:prSet>
      <dgm:spPr/>
      <dgm:t>
        <a:bodyPr/>
        <a:lstStyle/>
        <a:p>
          <a:endParaRPr lang="es-CO"/>
        </a:p>
      </dgm:t>
    </dgm:pt>
    <dgm:pt modelId="{74353197-4E95-4E0C-BF4C-AC8CF79DC21E}" type="pres">
      <dgm:prSet presAssocID="{A87BD016-1202-439E-98D7-9CF2E0196D08}" presName="nodeFollowingNodes" presStyleLbl="node1" presStyleIdx="4" presStyleCnt="5" custScaleX="86297">
        <dgm:presLayoutVars>
          <dgm:bulletEnabled val="1"/>
        </dgm:presLayoutVars>
      </dgm:prSet>
      <dgm:spPr/>
      <dgm:t>
        <a:bodyPr/>
        <a:lstStyle/>
        <a:p>
          <a:endParaRPr lang="es-CO"/>
        </a:p>
      </dgm:t>
    </dgm:pt>
  </dgm:ptLst>
  <dgm:cxnLst>
    <dgm:cxn modelId="{61BD4576-BA81-4DF4-9585-2791BBDFB7B3}" type="presOf" srcId="{87C0EBE4-3553-4DD2-93D7-A411B6D8B437}" destId="{452A7503-A45F-404C-8C3C-4C146A8A4BDA}" srcOrd="0" destOrd="0" presId="urn:microsoft.com/office/officeart/2005/8/layout/cycle3"/>
    <dgm:cxn modelId="{23D93DF7-2AA7-4C4A-A492-54C544BAFB84}" type="presOf" srcId="{B8B0B51A-F4B1-47FC-8126-AF4990324DFC}" destId="{EF6DBA81-3D5D-497C-9102-4D80EDCFBACF}" srcOrd="0" destOrd="0" presId="urn:microsoft.com/office/officeart/2005/8/layout/cycle3"/>
    <dgm:cxn modelId="{F14B426D-7EB5-4B38-87B4-18D4AB73AF12}" type="presOf" srcId="{C74803A6-27C5-4B80-B0A5-E7FBCE10F3FB}" destId="{79F4D129-5032-492F-A15C-70EC112D6508}" srcOrd="0" destOrd="0" presId="urn:microsoft.com/office/officeart/2005/8/layout/cycle3"/>
    <dgm:cxn modelId="{0DD766A1-3D72-492F-802D-83384FDB44C0}" srcId="{C01E885B-6167-4035-AC15-70998EBB9201}" destId="{10A86B69-D6D6-4BB5-9956-9FDF22E6FF44}" srcOrd="2" destOrd="0" parTransId="{9F46339D-51B0-47AC-8AD3-06144BB5C57B}" sibTransId="{21CCD0B4-A2F7-496B-AAFA-AB9BA315CA77}"/>
    <dgm:cxn modelId="{C5C8F851-6DF6-4087-BD96-59F4BE727E18}" type="presOf" srcId="{A87BD016-1202-439E-98D7-9CF2E0196D08}" destId="{74353197-4E95-4E0C-BF4C-AC8CF79DC21E}" srcOrd="0" destOrd="0" presId="urn:microsoft.com/office/officeart/2005/8/layout/cycle3"/>
    <dgm:cxn modelId="{AA64628B-AC9D-4008-A5A2-C9BC7211BE85}" type="presOf" srcId="{97C79943-36F2-486C-A2F3-5B094079F488}" destId="{E2C9A9B3-B1E4-43DA-86C0-BC41F253BE87}" srcOrd="0" destOrd="0" presId="urn:microsoft.com/office/officeart/2005/8/layout/cycle3"/>
    <dgm:cxn modelId="{EFB8A40B-BA36-48C1-B21F-F4C681FECC63}" srcId="{C01E885B-6167-4035-AC15-70998EBB9201}" destId="{87C0EBE4-3553-4DD2-93D7-A411B6D8B437}" srcOrd="0" destOrd="0" parTransId="{FC9AF1B0-8B18-4545-9CF0-28E5670CAFCE}" sibTransId="{C74803A6-27C5-4B80-B0A5-E7FBCE10F3FB}"/>
    <dgm:cxn modelId="{28959507-B626-40AE-B02D-8BAFBCC723BD}" type="presOf" srcId="{C01E885B-6167-4035-AC15-70998EBB9201}" destId="{44926C6B-9657-4DD7-B3E7-7CA02C23D07E}" srcOrd="0" destOrd="0" presId="urn:microsoft.com/office/officeart/2005/8/layout/cycle3"/>
    <dgm:cxn modelId="{FADE56A4-C65A-4BCB-9A2D-363D9EB9C432}" srcId="{C01E885B-6167-4035-AC15-70998EBB9201}" destId="{A87BD016-1202-439E-98D7-9CF2E0196D08}" srcOrd="4" destOrd="0" parTransId="{60E386F2-0C2E-4841-AA52-89A90050E73F}" sibTransId="{27FC5D7F-F7DD-4D77-A9E5-C827BC9B5ABD}"/>
    <dgm:cxn modelId="{3173F67C-1FF3-4CC6-A16F-249E14669734}" srcId="{C01E885B-6167-4035-AC15-70998EBB9201}" destId="{B8B0B51A-F4B1-47FC-8126-AF4990324DFC}" srcOrd="3" destOrd="0" parTransId="{AB304D0B-C348-45C5-8CF4-A697F10BFEE8}" sibTransId="{3E3707EB-5772-495D-8E98-D04549AC2B26}"/>
    <dgm:cxn modelId="{2FCC445E-07E1-4706-ABDD-36BC687917AB}" srcId="{C01E885B-6167-4035-AC15-70998EBB9201}" destId="{97C79943-36F2-486C-A2F3-5B094079F488}" srcOrd="1" destOrd="0" parTransId="{6CB4174F-D323-4617-99E4-DC864DCEC9AB}" sibTransId="{87715BF6-DC42-42A6-9DF3-FB5EC1203519}"/>
    <dgm:cxn modelId="{E3A35C6A-9D5A-4CC3-AF76-768344752E60}" type="presOf" srcId="{10A86B69-D6D6-4BB5-9956-9FDF22E6FF44}" destId="{91A402D3-5D0D-42E9-B2BF-EAF2BDB207D9}" srcOrd="0" destOrd="0" presId="urn:microsoft.com/office/officeart/2005/8/layout/cycle3"/>
    <dgm:cxn modelId="{E8C5C410-B59C-47D4-8C09-4BC5454476D1}" type="presParOf" srcId="{44926C6B-9657-4DD7-B3E7-7CA02C23D07E}" destId="{F9E2BC7F-0A1B-4270-8901-B23377CD3117}" srcOrd="0" destOrd="0" presId="urn:microsoft.com/office/officeart/2005/8/layout/cycle3"/>
    <dgm:cxn modelId="{9E031EA2-1587-44CD-9C3B-AA2F33ADA281}" type="presParOf" srcId="{F9E2BC7F-0A1B-4270-8901-B23377CD3117}" destId="{452A7503-A45F-404C-8C3C-4C146A8A4BDA}" srcOrd="0" destOrd="0" presId="urn:microsoft.com/office/officeart/2005/8/layout/cycle3"/>
    <dgm:cxn modelId="{A7B27D13-9330-4C97-9019-B99436C567B8}" type="presParOf" srcId="{F9E2BC7F-0A1B-4270-8901-B23377CD3117}" destId="{79F4D129-5032-492F-A15C-70EC112D6508}" srcOrd="1" destOrd="0" presId="urn:microsoft.com/office/officeart/2005/8/layout/cycle3"/>
    <dgm:cxn modelId="{E2E7689D-64F2-4660-AFE9-0BF3EFD32FE2}" type="presParOf" srcId="{F9E2BC7F-0A1B-4270-8901-B23377CD3117}" destId="{E2C9A9B3-B1E4-43DA-86C0-BC41F253BE87}" srcOrd="2" destOrd="0" presId="urn:microsoft.com/office/officeart/2005/8/layout/cycle3"/>
    <dgm:cxn modelId="{80BF4DF4-0817-4F87-BBC0-74EACC63F7A7}" type="presParOf" srcId="{F9E2BC7F-0A1B-4270-8901-B23377CD3117}" destId="{91A402D3-5D0D-42E9-B2BF-EAF2BDB207D9}" srcOrd="3" destOrd="0" presId="urn:microsoft.com/office/officeart/2005/8/layout/cycle3"/>
    <dgm:cxn modelId="{437FD68B-54B0-4F2A-9816-5360997BE526}" type="presParOf" srcId="{F9E2BC7F-0A1B-4270-8901-B23377CD3117}" destId="{EF6DBA81-3D5D-497C-9102-4D80EDCFBACF}" srcOrd="4" destOrd="0" presId="urn:microsoft.com/office/officeart/2005/8/layout/cycle3"/>
    <dgm:cxn modelId="{88D33310-FA6F-493A-B8E4-90D0E9880339}" type="presParOf" srcId="{F9E2BC7F-0A1B-4270-8901-B23377CD3117}" destId="{74353197-4E95-4E0C-BF4C-AC8CF79DC21E}"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27700-4156-42AE-99CE-6BAA0B65B71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O"/>
        </a:p>
      </dgm:t>
    </dgm:pt>
    <dgm:pt modelId="{8912F295-248B-4376-A19E-5973B21B1F2A}">
      <dgm:prSet phldrT="[Texto]" custT="1"/>
      <dgm:spPr/>
      <dgm:t>
        <a:bodyPr/>
        <a:lstStyle/>
        <a:p>
          <a:pPr algn="just"/>
          <a:r>
            <a:rPr lang="es-ES" sz="1400" b="1" i="0" dirty="0" smtClean="0">
              <a:solidFill>
                <a:schemeClr val="tx1">
                  <a:lumMod val="50000"/>
                </a:schemeClr>
              </a:solidFill>
            </a:rPr>
            <a:t>En Colombia la salud sexual y reproductiva de los jóvenes ha sido una preocupación y prioridad en salud pública. En los últimos 20 años, la proporción de adolescentes embarazadas entre 15 y 19 años aumentó significativamente </a:t>
          </a:r>
          <a:endParaRPr lang="es-CO" sz="1400" b="1" i="0" dirty="0">
            <a:solidFill>
              <a:schemeClr val="tx1">
                <a:lumMod val="50000"/>
              </a:schemeClr>
            </a:solidFill>
          </a:endParaRPr>
        </a:p>
      </dgm:t>
    </dgm:pt>
    <dgm:pt modelId="{EDFE3F12-C3CE-44E0-BD69-C552BD1BCC05}" type="parTrans" cxnId="{D2EFDF5A-959F-45D2-9DCB-83B572413CBC}">
      <dgm:prSet/>
      <dgm:spPr/>
      <dgm:t>
        <a:bodyPr/>
        <a:lstStyle/>
        <a:p>
          <a:endParaRPr lang="es-CO" sz="1400" b="1" i="0">
            <a:solidFill>
              <a:schemeClr val="tx1">
                <a:lumMod val="50000"/>
              </a:schemeClr>
            </a:solidFill>
          </a:endParaRPr>
        </a:p>
      </dgm:t>
    </dgm:pt>
    <dgm:pt modelId="{36E10B49-2D34-425F-A15A-A1805DFCB034}" type="sibTrans" cxnId="{D2EFDF5A-959F-45D2-9DCB-83B572413CBC}">
      <dgm:prSet/>
      <dgm:spPr/>
      <dgm:t>
        <a:bodyPr/>
        <a:lstStyle/>
        <a:p>
          <a:endParaRPr lang="es-CO" sz="1400" b="1" i="0">
            <a:solidFill>
              <a:schemeClr val="tx1">
                <a:lumMod val="50000"/>
              </a:schemeClr>
            </a:solidFill>
          </a:endParaRPr>
        </a:p>
      </dgm:t>
    </dgm:pt>
    <dgm:pt modelId="{D3C2AB0F-039A-4CA8-B515-1334BA23AB82}">
      <dgm:prSet phldrT="[Texto]" custT="1"/>
      <dgm:spPr/>
      <dgm:t>
        <a:bodyPr/>
        <a:lstStyle/>
        <a:p>
          <a:pPr algn="l"/>
          <a:endParaRPr lang="es-CO" sz="1400" b="1" i="0" dirty="0">
            <a:solidFill>
              <a:schemeClr val="tx1">
                <a:lumMod val="50000"/>
              </a:schemeClr>
            </a:solidFill>
          </a:endParaRPr>
        </a:p>
      </dgm:t>
    </dgm:pt>
    <dgm:pt modelId="{C53E4552-BE07-4C8F-A001-53AEF2AEC531}" type="parTrans" cxnId="{05DFB24C-7129-4C9F-B806-039E134BB304}">
      <dgm:prSet/>
      <dgm:spPr/>
      <dgm:t>
        <a:bodyPr/>
        <a:lstStyle/>
        <a:p>
          <a:endParaRPr lang="es-CO" sz="1400" b="1" i="0">
            <a:solidFill>
              <a:schemeClr val="tx1">
                <a:lumMod val="50000"/>
              </a:schemeClr>
            </a:solidFill>
          </a:endParaRPr>
        </a:p>
      </dgm:t>
    </dgm:pt>
    <dgm:pt modelId="{4B2C9CBB-A506-420F-815E-BCAD9AC7079D}" type="sibTrans" cxnId="{05DFB24C-7129-4C9F-B806-039E134BB304}">
      <dgm:prSet/>
      <dgm:spPr/>
      <dgm:t>
        <a:bodyPr/>
        <a:lstStyle/>
        <a:p>
          <a:endParaRPr lang="es-CO" sz="1400" b="1" i="0">
            <a:solidFill>
              <a:schemeClr val="tx1">
                <a:lumMod val="50000"/>
              </a:schemeClr>
            </a:solidFill>
          </a:endParaRPr>
        </a:p>
      </dgm:t>
    </dgm:pt>
    <dgm:pt modelId="{4C5AE370-40A2-4AEB-A596-A61DB967D9C8}">
      <dgm:prSet phldrT="[Texto]" custT="1"/>
      <dgm:spPr/>
      <dgm:t>
        <a:bodyPr/>
        <a:lstStyle/>
        <a:p>
          <a:pPr algn="just"/>
          <a:r>
            <a:rPr lang="es-ES" sz="1400" b="1" i="0" dirty="0" smtClean="0">
              <a:solidFill>
                <a:schemeClr val="tx1">
                  <a:lumMod val="50000"/>
                </a:schemeClr>
              </a:solidFill>
            </a:rPr>
            <a:t>En las Instituciones Educativas oficiales Antonio Ramos de la Salle y Antonia Santos, ubicadas en la Localidad 1, se vienen desarrollando actividades y estrategias dentro del proyecto transversal de educación sexual encaminadas a minimizar las problemáticas en cuanto a la percepción de su identidad de género, autoestima, manejo de la libertad y por supuesto la sexualidad. </a:t>
          </a:r>
          <a:endParaRPr lang="es-CO" sz="1400" b="1" i="0" dirty="0">
            <a:solidFill>
              <a:schemeClr val="tx1">
                <a:lumMod val="50000"/>
              </a:schemeClr>
            </a:solidFill>
          </a:endParaRPr>
        </a:p>
      </dgm:t>
    </dgm:pt>
    <dgm:pt modelId="{95F8FF29-15FD-4F6F-AEDE-FDFC5FE54398}" type="parTrans" cxnId="{0EB87B5D-9829-4A7D-ADDD-AA5561858DA7}">
      <dgm:prSet/>
      <dgm:spPr/>
      <dgm:t>
        <a:bodyPr/>
        <a:lstStyle/>
        <a:p>
          <a:endParaRPr lang="es-CO" sz="1400" b="1" i="0">
            <a:solidFill>
              <a:schemeClr val="tx1">
                <a:lumMod val="50000"/>
              </a:schemeClr>
            </a:solidFill>
          </a:endParaRPr>
        </a:p>
      </dgm:t>
    </dgm:pt>
    <dgm:pt modelId="{4C86F129-501B-4600-84F5-936A687E534C}" type="sibTrans" cxnId="{0EB87B5D-9829-4A7D-ADDD-AA5561858DA7}">
      <dgm:prSet/>
      <dgm:spPr/>
      <dgm:t>
        <a:bodyPr/>
        <a:lstStyle/>
        <a:p>
          <a:endParaRPr lang="es-CO" sz="1400" b="1" i="0">
            <a:solidFill>
              <a:schemeClr val="tx1">
                <a:lumMod val="50000"/>
              </a:schemeClr>
            </a:solidFill>
          </a:endParaRPr>
        </a:p>
      </dgm:t>
    </dgm:pt>
    <dgm:pt modelId="{77A5DEDE-69D3-4216-852E-E260E676C63C}">
      <dgm:prSet phldrT="[Texto]" custT="1"/>
      <dgm:spPr/>
      <dgm:t>
        <a:bodyPr/>
        <a:lstStyle/>
        <a:p>
          <a:pPr algn="just"/>
          <a:endParaRPr lang="es-CO" sz="1400" b="1" i="0" dirty="0">
            <a:solidFill>
              <a:schemeClr val="tx1">
                <a:lumMod val="50000"/>
              </a:schemeClr>
            </a:solidFill>
          </a:endParaRPr>
        </a:p>
      </dgm:t>
    </dgm:pt>
    <dgm:pt modelId="{AB439C15-4111-4EC6-B630-588D0ECDA117}" type="parTrans" cxnId="{693B7924-5326-423E-A5DB-3F85F033B73B}">
      <dgm:prSet/>
      <dgm:spPr/>
      <dgm:t>
        <a:bodyPr/>
        <a:lstStyle/>
        <a:p>
          <a:endParaRPr lang="es-CO" sz="1400" b="1" i="0">
            <a:solidFill>
              <a:schemeClr val="tx1">
                <a:lumMod val="50000"/>
              </a:schemeClr>
            </a:solidFill>
          </a:endParaRPr>
        </a:p>
      </dgm:t>
    </dgm:pt>
    <dgm:pt modelId="{0020BC1A-8824-4563-BD9E-047F6A6CB2C1}" type="sibTrans" cxnId="{693B7924-5326-423E-A5DB-3F85F033B73B}">
      <dgm:prSet/>
      <dgm:spPr/>
      <dgm:t>
        <a:bodyPr/>
        <a:lstStyle/>
        <a:p>
          <a:endParaRPr lang="es-CO" sz="1400" b="1" i="0">
            <a:solidFill>
              <a:schemeClr val="tx1">
                <a:lumMod val="50000"/>
              </a:schemeClr>
            </a:solidFill>
          </a:endParaRPr>
        </a:p>
      </dgm:t>
    </dgm:pt>
    <dgm:pt modelId="{F6C6DF0B-1AB2-46B9-87BF-FF1BFB9A17D8}">
      <dgm:prSet custT="1"/>
      <dgm:spPr/>
      <dgm:t>
        <a:bodyPr/>
        <a:lstStyle/>
        <a:p>
          <a:pPr algn="just"/>
          <a:r>
            <a:rPr lang="es-ES" sz="1400" b="1" i="0" dirty="0" smtClean="0">
              <a:solidFill>
                <a:schemeClr val="tx1">
                  <a:lumMod val="50000"/>
                </a:schemeClr>
              </a:solidFill>
            </a:rPr>
            <a:t>El embarazo adolescente es uno de los factores del círculo de la pobreza, causante además de deserción escolar de las niñas y jóvenes y limitante de libertades a la hora de definir un proyecto de vida.</a:t>
          </a:r>
          <a:endParaRPr lang="es-CO" sz="1400" b="1" i="0" dirty="0">
            <a:solidFill>
              <a:schemeClr val="tx1">
                <a:lumMod val="50000"/>
              </a:schemeClr>
            </a:solidFill>
          </a:endParaRPr>
        </a:p>
      </dgm:t>
    </dgm:pt>
    <dgm:pt modelId="{B56523C5-40E0-4997-87ED-27710FCDBE7D}" type="parTrans" cxnId="{B37AD874-7AC7-43AB-A483-C69527C6E1AC}">
      <dgm:prSet/>
      <dgm:spPr/>
      <dgm:t>
        <a:bodyPr/>
        <a:lstStyle/>
        <a:p>
          <a:endParaRPr lang="es-CO" sz="1400" b="1" i="0">
            <a:solidFill>
              <a:schemeClr val="tx1">
                <a:lumMod val="50000"/>
              </a:schemeClr>
            </a:solidFill>
          </a:endParaRPr>
        </a:p>
      </dgm:t>
    </dgm:pt>
    <dgm:pt modelId="{00C70523-F992-4761-B202-B34B3EF12675}" type="sibTrans" cxnId="{B37AD874-7AC7-43AB-A483-C69527C6E1AC}">
      <dgm:prSet/>
      <dgm:spPr/>
      <dgm:t>
        <a:bodyPr/>
        <a:lstStyle/>
        <a:p>
          <a:endParaRPr lang="es-CO" sz="1400" b="1" i="0">
            <a:solidFill>
              <a:schemeClr val="tx1">
                <a:lumMod val="50000"/>
              </a:schemeClr>
            </a:solidFill>
          </a:endParaRPr>
        </a:p>
      </dgm:t>
    </dgm:pt>
    <dgm:pt modelId="{B0285D8D-CCA1-4645-9360-6C46C16D7BD4}">
      <dgm:prSet custT="1"/>
      <dgm:spPr/>
      <dgm:t>
        <a:bodyPr/>
        <a:lstStyle/>
        <a:p>
          <a:pPr algn="just"/>
          <a:r>
            <a:rPr lang="es-ES" sz="1400" b="1" i="0" dirty="0" smtClean="0">
              <a:solidFill>
                <a:schemeClr val="tx1">
                  <a:lumMod val="50000"/>
                </a:schemeClr>
              </a:solidFill>
            </a:rPr>
            <a:t>Se ha notado que los jóvenes tienen mucha información que adquieren en los medios de comunicación, redes sociales y por contacto interpersonal, pero dicha información sigue siendo sesgada y poco profunda en cuanto al manejo de sus libertades, el respeto por su cuerpo, métodos anticonceptivos, entre otros. </a:t>
          </a:r>
          <a:endParaRPr lang="es-CO" sz="1400" b="1" i="0" dirty="0">
            <a:solidFill>
              <a:schemeClr val="tx1">
                <a:lumMod val="50000"/>
              </a:schemeClr>
            </a:solidFill>
          </a:endParaRPr>
        </a:p>
      </dgm:t>
    </dgm:pt>
    <dgm:pt modelId="{4D4C2E6D-9F71-4F24-B250-2DAD49EA1C63}" type="parTrans" cxnId="{36EFD473-49B1-421F-A9E8-EDB4606301CA}">
      <dgm:prSet/>
      <dgm:spPr/>
      <dgm:t>
        <a:bodyPr/>
        <a:lstStyle/>
        <a:p>
          <a:endParaRPr lang="es-CO" sz="1400" b="1" i="0">
            <a:solidFill>
              <a:schemeClr val="tx1">
                <a:lumMod val="50000"/>
              </a:schemeClr>
            </a:solidFill>
          </a:endParaRPr>
        </a:p>
      </dgm:t>
    </dgm:pt>
    <dgm:pt modelId="{E79A5D57-8FDA-47D2-930C-EF874052F717}" type="sibTrans" cxnId="{36EFD473-49B1-421F-A9E8-EDB4606301CA}">
      <dgm:prSet/>
      <dgm:spPr/>
      <dgm:t>
        <a:bodyPr/>
        <a:lstStyle/>
        <a:p>
          <a:endParaRPr lang="es-CO" sz="1400" b="1" i="0">
            <a:solidFill>
              <a:schemeClr val="tx1">
                <a:lumMod val="50000"/>
              </a:schemeClr>
            </a:solidFill>
          </a:endParaRPr>
        </a:p>
      </dgm:t>
    </dgm:pt>
    <dgm:pt modelId="{72CF72A6-96D0-4038-90AC-18CC253B7FC6}">
      <dgm:prSet custT="1"/>
      <dgm:spPr/>
      <dgm:t>
        <a:bodyPr/>
        <a:lstStyle/>
        <a:p>
          <a:pPr algn="just"/>
          <a:r>
            <a:rPr lang="es-ES" sz="1400" b="1" i="0" dirty="0" smtClean="0">
              <a:solidFill>
                <a:schemeClr val="tx1">
                  <a:lumMod val="50000"/>
                </a:schemeClr>
              </a:solidFill>
            </a:rPr>
            <a:t>Se observa la necesidad de repensar las prácticas sexuales y reproductivas de los estudiantes, incluyendo a los infantes; conociendo la importancia que tiene la prevención antes que el tratamiento. El proyecto se centra en la intervención en las problemáticas que presentan los niños y adolescentes, que conocen mucha información, pero poca habilidad para utilizarla de manera asertiva en la resolución de sus propios problemas.</a:t>
          </a:r>
          <a:endParaRPr lang="es-CO" sz="1400" b="1" i="0" dirty="0">
            <a:solidFill>
              <a:schemeClr val="tx1">
                <a:lumMod val="50000"/>
              </a:schemeClr>
            </a:solidFill>
          </a:endParaRPr>
        </a:p>
      </dgm:t>
    </dgm:pt>
    <dgm:pt modelId="{F93B38E0-FBC0-4BD8-8691-52CF13D8787D}" type="parTrans" cxnId="{54E83E57-65EB-43C3-9CE4-828BF4425916}">
      <dgm:prSet/>
      <dgm:spPr/>
      <dgm:t>
        <a:bodyPr/>
        <a:lstStyle/>
        <a:p>
          <a:endParaRPr lang="es-CO" sz="1400" b="1" i="0">
            <a:solidFill>
              <a:schemeClr val="tx1">
                <a:lumMod val="50000"/>
              </a:schemeClr>
            </a:solidFill>
          </a:endParaRPr>
        </a:p>
      </dgm:t>
    </dgm:pt>
    <dgm:pt modelId="{9E1A1F76-A7F5-441F-922C-327EFC0FF07D}" type="sibTrans" cxnId="{54E83E57-65EB-43C3-9CE4-828BF4425916}">
      <dgm:prSet/>
      <dgm:spPr/>
      <dgm:t>
        <a:bodyPr/>
        <a:lstStyle/>
        <a:p>
          <a:endParaRPr lang="es-CO" sz="1400" b="1" i="0">
            <a:solidFill>
              <a:schemeClr val="tx1">
                <a:lumMod val="50000"/>
              </a:schemeClr>
            </a:solidFill>
          </a:endParaRPr>
        </a:p>
      </dgm:t>
    </dgm:pt>
    <dgm:pt modelId="{0A7D47D1-F489-4EA6-B5CC-35E3B4982EB8}" type="pres">
      <dgm:prSet presAssocID="{9A827700-4156-42AE-99CE-6BAA0B65B711}" presName="Name0" presStyleCnt="0">
        <dgm:presLayoutVars>
          <dgm:chMax val="7"/>
          <dgm:chPref val="7"/>
          <dgm:dir/>
        </dgm:presLayoutVars>
      </dgm:prSet>
      <dgm:spPr/>
      <dgm:t>
        <a:bodyPr/>
        <a:lstStyle/>
        <a:p>
          <a:endParaRPr lang="es-CO"/>
        </a:p>
      </dgm:t>
    </dgm:pt>
    <dgm:pt modelId="{66AE2BB7-78AC-46CF-9EBC-861F51526246}" type="pres">
      <dgm:prSet presAssocID="{9A827700-4156-42AE-99CE-6BAA0B65B711}" presName="Name1" presStyleCnt="0"/>
      <dgm:spPr/>
    </dgm:pt>
    <dgm:pt modelId="{A77F6898-C8B7-4933-8E67-E401A1BE4345}" type="pres">
      <dgm:prSet presAssocID="{9A827700-4156-42AE-99CE-6BAA0B65B711}" presName="cycle" presStyleCnt="0"/>
      <dgm:spPr/>
    </dgm:pt>
    <dgm:pt modelId="{3EC9CE9C-3A59-4902-A1AE-EF48EFB6147F}" type="pres">
      <dgm:prSet presAssocID="{9A827700-4156-42AE-99CE-6BAA0B65B711}" presName="srcNode" presStyleLbl="node1" presStyleIdx="0" presStyleCnt="5"/>
      <dgm:spPr/>
    </dgm:pt>
    <dgm:pt modelId="{BE3A76CE-2FF2-4439-9723-CF740640FC52}" type="pres">
      <dgm:prSet presAssocID="{9A827700-4156-42AE-99CE-6BAA0B65B711}" presName="conn" presStyleLbl="parChTrans1D2" presStyleIdx="0" presStyleCnt="1"/>
      <dgm:spPr/>
      <dgm:t>
        <a:bodyPr/>
        <a:lstStyle/>
        <a:p>
          <a:endParaRPr lang="es-CO"/>
        </a:p>
      </dgm:t>
    </dgm:pt>
    <dgm:pt modelId="{477E9654-0B7D-432C-9032-6E49F4590FAD}" type="pres">
      <dgm:prSet presAssocID="{9A827700-4156-42AE-99CE-6BAA0B65B711}" presName="extraNode" presStyleLbl="node1" presStyleIdx="0" presStyleCnt="5"/>
      <dgm:spPr/>
    </dgm:pt>
    <dgm:pt modelId="{1A18F8CD-F2C2-4322-9207-86E6B71DE160}" type="pres">
      <dgm:prSet presAssocID="{9A827700-4156-42AE-99CE-6BAA0B65B711}" presName="dstNode" presStyleLbl="node1" presStyleIdx="0" presStyleCnt="5"/>
      <dgm:spPr/>
    </dgm:pt>
    <dgm:pt modelId="{7F70D4AC-DDD6-44C8-B602-AE715D77E932}" type="pres">
      <dgm:prSet presAssocID="{8912F295-248B-4376-A19E-5973B21B1F2A}" presName="text_1" presStyleLbl="node1" presStyleIdx="0" presStyleCnt="5">
        <dgm:presLayoutVars>
          <dgm:bulletEnabled val="1"/>
        </dgm:presLayoutVars>
      </dgm:prSet>
      <dgm:spPr/>
      <dgm:t>
        <a:bodyPr/>
        <a:lstStyle/>
        <a:p>
          <a:endParaRPr lang="es-CO"/>
        </a:p>
      </dgm:t>
    </dgm:pt>
    <dgm:pt modelId="{6F6D483B-1DDA-4029-A336-18753748B36D}" type="pres">
      <dgm:prSet presAssocID="{8912F295-248B-4376-A19E-5973B21B1F2A}" presName="accent_1" presStyleCnt="0"/>
      <dgm:spPr/>
    </dgm:pt>
    <dgm:pt modelId="{4E72203E-5834-43BB-92DF-81EDDC8EF216}" type="pres">
      <dgm:prSet presAssocID="{8912F295-248B-4376-A19E-5973B21B1F2A}" presName="accentRepeatNode" presStyleLbl="solidFgAcc1" presStyleIdx="0" presStyleCnt="5"/>
      <dgm:spPr/>
    </dgm:pt>
    <dgm:pt modelId="{9CB10E67-68B7-4049-9B55-AD0775E5B562}" type="pres">
      <dgm:prSet presAssocID="{F6C6DF0B-1AB2-46B9-87BF-FF1BFB9A17D8}" presName="text_2" presStyleLbl="node1" presStyleIdx="1" presStyleCnt="5" custLinFactNeighborX="-111" custLinFactNeighborY="-33469">
        <dgm:presLayoutVars>
          <dgm:bulletEnabled val="1"/>
        </dgm:presLayoutVars>
      </dgm:prSet>
      <dgm:spPr/>
      <dgm:t>
        <a:bodyPr/>
        <a:lstStyle/>
        <a:p>
          <a:endParaRPr lang="es-CO"/>
        </a:p>
      </dgm:t>
    </dgm:pt>
    <dgm:pt modelId="{3DED658D-3134-49E9-8429-5EAD19747294}" type="pres">
      <dgm:prSet presAssocID="{F6C6DF0B-1AB2-46B9-87BF-FF1BFB9A17D8}" presName="accent_2" presStyleCnt="0"/>
      <dgm:spPr/>
    </dgm:pt>
    <dgm:pt modelId="{FB28C6F0-4353-4874-92E9-3C091FBBBDC3}" type="pres">
      <dgm:prSet presAssocID="{F6C6DF0B-1AB2-46B9-87BF-FF1BFB9A17D8}" presName="accentRepeatNode" presStyleLbl="solidFgAcc1" presStyleIdx="1" presStyleCnt="5" custLinFactNeighborX="-9229" custLinFactNeighborY="-16775"/>
      <dgm:spPr/>
    </dgm:pt>
    <dgm:pt modelId="{AD7E7283-FAF7-4720-89AD-4BF08E094746}" type="pres">
      <dgm:prSet presAssocID="{4C5AE370-40A2-4AEB-A596-A61DB967D9C8}" presName="text_3" presStyleLbl="node1" presStyleIdx="2" presStyleCnt="5" custScaleX="100711" custScaleY="162419" custLinFactNeighborX="-665" custLinFactNeighborY="-40523">
        <dgm:presLayoutVars>
          <dgm:bulletEnabled val="1"/>
        </dgm:presLayoutVars>
      </dgm:prSet>
      <dgm:spPr/>
      <dgm:t>
        <a:bodyPr/>
        <a:lstStyle/>
        <a:p>
          <a:endParaRPr lang="es-CO"/>
        </a:p>
      </dgm:t>
    </dgm:pt>
    <dgm:pt modelId="{7A5A18FD-DE28-4844-9A33-ABC60F462E6E}" type="pres">
      <dgm:prSet presAssocID="{4C5AE370-40A2-4AEB-A596-A61DB967D9C8}" presName="accent_3" presStyleCnt="0"/>
      <dgm:spPr/>
    </dgm:pt>
    <dgm:pt modelId="{B4496705-C514-4C24-A031-1F4D399B0747}" type="pres">
      <dgm:prSet presAssocID="{4C5AE370-40A2-4AEB-A596-A61DB967D9C8}" presName="accentRepeatNode" presStyleLbl="solidFgAcc1" presStyleIdx="2" presStyleCnt="5" custLinFactNeighborX="-1856" custLinFactNeighborY="-28544"/>
      <dgm:spPr/>
    </dgm:pt>
    <dgm:pt modelId="{B347364D-0720-4A9F-BEAF-E42CCA25E362}" type="pres">
      <dgm:prSet presAssocID="{B0285D8D-CCA1-4645-9360-6C46C16D7BD4}" presName="text_4" presStyleLbl="node1" presStyleIdx="3" presStyleCnt="5" custScaleY="142555" custLinFactNeighborX="-111" custLinFactNeighborY="-23553">
        <dgm:presLayoutVars>
          <dgm:bulletEnabled val="1"/>
        </dgm:presLayoutVars>
      </dgm:prSet>
      <dgm:spPr/>
      <dgm:t>
        <a:bodyPr/>
        <a:lstStyle/>
        <a:p>
          <a:endParaRPr lang="es-CO"/>
        </a:p>
      </dgm:t>
    </dgm:pt>
    <dgm:pt modelId="{797B4B9A-6742-4D87-B4D3-8E2172FEDA9A}" type="pres">
      <dgm:prSet presAssocID="{B0285D8D-CCA1-4645-9360-6C46C16D7BD4}" presName="accent_4" presStyleCnt="0"/>
      <dgm:spPr/>
    </dgm:pt>
    <dgm:pt modelId="{8C491E7D-6B36-4B6E-9AE0-C5DACC1B8371}" type="pres">
      <dgm:prSet presAssocID="{B0285D8D-CCA1-4645-9360-6C46C16D7BD4}" presName="accentRepeatNode" presStyleLbl="solidFgAcc1" presStyleIdx="3" presStyleCnt="5" custLinFactNeighborX="7416" custLinFactNeighborY="-17542"/>
      <dgm:spPr/>
    </dgm:pt>
    <dgm:pt modelId="{137D1E70-2AE9-4AA5-B964-42BBB63B720B}" type="pres">
      <dgm:prSet presAssocID="{72CF72A6-96D0-4038-90AC-18CC253B7FC6}" presName="text_5" presStyleLbl="node1" presStyleIdx="4" presStyleCnt="5" custScaleX="100160" custScaleY="196057">
        <dgm:presLayoutVars>
          <dgm:bulletEnabled val="1"/>
        </dgm:presLayoutVars>
      </dgm:prSet>
      <dgm:spPr/>
      <dgm:t>
        <a:bodyPr/>
        <a:lstStyle/>
        <a:p>
          <a:endParaRPr lang="es-CO"/>
        </a:p>
      </dgm:t>
    </dgm:pt>
    <dgm:pt modelId="{BC4A1CBC-D5D2-43F2-9FD5-79FDDFD59ECB}" type="pres">
      <dgm:prSet presAssocID="{72CF72A6-96D0-4038-90AC-18CC253B7FC6}" presName="accent_5" presStyleCnt="0"/>
      <dgm:spPr/>
    </dgm:pt>
    <dgm:pt modelId="{02CEBFAF-2009-459A-8A44-799D217B6D55}" type="pres">
      <dgm:prSet presAssocID="{72CF72A6-96D0-4038-90AC-18CC253B7FC6}" presName="accentRepeatNode" presStyleLbl="solidFgAcc1" presStyleIdx="4" presStyleCnt="5" custLinFactNeighborX="14806" custLinFactNeighborY="-12666"/>
      <dgm:spPr/>
    </dgm:pt>
  </dgm:ptLst>
  <dgm:cxnLst>
    <dgm:cxn modelId="{36EFD473-49B1-421F-A9E8-EDB4606301CA}" srcId="{9A827700-4156-42AE-99CE-6BAA0B65B711}" destId="{B0285D8D-CCA1-4645-9360-6C46C16D7BD4}" srcOrd="3" destOrd="0" parTransId="{4D4C2E6D-9F71-4F24-B250-2DAD49EA1C63}" sibTransId="{E79A5D57-8FDA-47D2-930C-EF874052F717}"/>
    <dgm:cxn modelId="{E5E12491-9DE5-4073-85EF-2C91E7E1DF9E}" type="presOf" srcId="{B0285D8D-CCA1-4645-9360-6C46C16D7BD4}" destId="{B347364D-0720-4A9F-BEAF-E42CCA25E362}" srcOrd="0" destOrd="0" presId="urn:microsoft.com/office/officeart/2008/layout/VerticalCurvedList"/>
    <dgm:cxn modelId="{0EB87B5D-9829-4A7D-ADDD-AA5561858DA7}" srcId="{9A827700-4156-42AE-99CE-6BAA0B65B711}" destId="{4C5AE370-40A2-4AEB-A596-A61DB967D9C8}" srcOrd="2" destOrd="0" parTransId="{95F8FF29-15FD-4F6F-AEDE-FDFC5FE54398}" sibTransId="{4C86F129-501B-4600-84F5-936A687E534C}"/>
    <dgm:cxn modelId="{B37AD874-7AC7-43AB-A483-C69527C6E1AC}" srcId="{9A827700-4156-42AE-99CE-6BAA0B65B711}" destId="{F6C6DF0B-1AB2-46B9-87BF-FF1BFB9A17D8}" srcOrd="1" destOrd="0" parTransId="{B56523C5-40E0-4997-87ED-27710FCDBE7D}" sibTransId="{00C70523-F992-4761-B202-B34B3EF12675}"/>
    <dgm:cxn modelId="{54E83E57-65EB-43C3-9CE4-828BF4425916}" srcId="{9A827700-4156-42AE-99CE-6BAA0B65B711}" destId="{72CF72A6-96D0-4038-90AC-18CC253B7FC6}" srcOrd="4" destOrd="0" parTransId="{F93B38E0-FBC0-4BD8-8691-52CF13D8787D}" sibTransId="{9E1A1F76-A7F5-441F-922C-327EFC0FF07D}"/>
    <dgm:cxn modelId="{2BE5DEF9-A14C-4520-A54E-8100667650E2}" type="presOf" srcId="{4B2C9CBB-A506-420F-815E-BCAD9AC7079D}" destId="{BE3A76CE-2FF2-4439-9723-CF740640FC52}" srcOrd="0" destOrd="0" presId="urn:microsoft.com/office/officeart/2008/layout/VerticalCurvedList"/>
    <dgm:cxn modelId="{89E5BD91-2AB4-4F2C-9FCF-530D3C7C90B0}" type="presOf" srcId="{D3C2AB0F-039A-4CA8-B515-1334BA23AB82}" destId="{7F70D4AC-DDD6-44C8-B602-AE715D77E932}" srcOrd="0" destOrd="1" presId="urn:microsoft.com/office/officeart/2008/layout/VerticalCurvedList"/>
    <dgm:cxn modelId="{693B7924-5326-423E-A5DB-3F85F033B73B}" srcId="{4C5AE370-40A2-4AEB-A596-A61DB967D9C8}" destId="{77A5DEDE-69D3-4216-852E-E260E676C63C}" srcOrd="0" destOrd="0" parTransId="{AB439C15-4111-4EC6-B630-588D0ECDA117}" sibTransId="{0020BC1A-8824-4563-BD9E-047F6A6CB2C1}"/>
    <dgm:cxn modelId="{299325B2-AF73-4674-8867-0F8761620650}" type="presOf" srcId="{8912F295-248B-4376-A19E-5973B21B1F2A}" destId="{7F70D4AC-DDD6-44C8-B602-AE715D77E932}" srcOrd="0" destOrd="0" presId="urn:microsoft.com/office/officeart/2008/layout/VerticalCurvedList"/>
    <dgm:cxn modelId="{1A4BD42A-63D4-42D4-8A18-01D218C8253B}" type="presOf" srcId="{77A5DEDE-69D3-4216-852E-E260E676C63C}" destId="{AD7E7283-FAF7-4720-89AD-4BF08E094746}" srcOrd="0" destOrd="1" presId="urn:microsoft.com/office/officeart/2008/layout/VerticalCurvedList"/>
    <dgm:cxn modelId="{D2EFDF5A-959F-45D2-9DCB-83B572413CBC}" srcId="{9A827700-4156-42AE-99CE-6BAA0B65B711}" destId="{8912F295-248B-4376-A19E-5973B21B1F2A}" srcOrd="0" destOrd="0" parTransId="{EDFE3F12-C3CE-44E0-BD69-C552BD1BCC05}" sibTransId="{36E10B49-2D34-425F-A15A-A1805DFCB034}"/>
    <dgm:cxn modelId="{D0232B18-DEE5-460F-9A68-4591A3417F95}" type="presOf" srcId="{4C5AE370-40A2-4AEB-A596-A61DB967D9C8}" destId="{AD7E7283-FAF7-4720-89AD-4BF08E094746}" srcOrd="0" destOrd="0" presId="urn:microsoft.com/office/officeart/2008/layout/VerticalCurvedList"/>
    <dgm:cxn modelId="{8EE22518-98AA-4C92-B717-FCF1437EA450}" type="presOf" srcId="{9A827700-4156-42AE-99CE-6BAA0B65B711}" destId="{0A7D47D1-F489-4EA6-B5CC-35E3B4982EB8}" srcOrd="0" destOrd="0" presId="urn:microsoft.com/office/officeart/2008/layout/VerticalCurvedList"/>
    <dgm:cxn modelId="{604A2005-DA3B-4C54-8CF8-7311BCA66CEF}" type="presOf" srcId="{F6C6DF0B-1AB2-46B9-87BF-FF1BFB9A17D8}" destId="{9CB10E67-68B7-4049-9B55-AD0775E5B562}" srcOrd="0" destOrd="0" presId="urn:microsoft.com/office/officeart/2008/layout/VerticalCurvedList"/>
    <dgm:cxn modelId="{05DFB24C-7129-4C9F-B806-039E134BB304}" srcId="{8912F295-248B-4376-A19E-5973B21B1F2A}" destId="{D3C2AB0F-039A-4CA8-B515-1334BA23AB82}" srcOrd="0" destOrd="0" parTransId="{C53E4552-BE07-4C8F-A001-53AEF2AEC531}" sibTransId="{4B2C9CBB-A506-420F-815E-BCAD9AC7079D}"/>
    <dgm:cxn modelId="{9C140551-B2C4-4FC5-B27C-993253B850EC}" type="presOf" srcId="{72CF72A6-96D0-4038-90AC-18CC253B7FC6}" destId="{137D1E70-2AE9-4AA5-B964-42BBB63B720B}" srcOrd="0" destOrd="0" presId="urn:microsoft.com/office/officeart/2008/layout/VerticalCurvedList"/>
    <dgm:cxn modelId="{1176347E-4313-464A-A595-F22465BA555A}" type="presParOf" srcId="{0A7D47D1-F489-4EA6-B5CC-35E3B4982EB8}" destId="{66AE2BB7-78AC-46CF-9EBC-861F51526246}" srcOrd="0" destOrd="0" presId="urn:microsoft.com/office/officeart/2008/layout/VerticalCurvedList"/>
    <dgm:cxn modelId="{54D1D46A-9332-447E-8CD6-B3F2BDB94EFC}" type="presParOf" srcId="{66AE2BB7-78AC-46CF-9EBC-861F51526246}" destId="{A77F6898-C8B7-4933-8E67-E401A1BE4345}" srcOrd="0" destOrd="0" presId="urn:microsoft.com/office/officeart/2008/layout/VerticalCurvedList"/>
    <dgm:cxn modelId="{B4345F69-6900-4D44-8A60-8A61708C1A40}" type="presParOf" srcId="{A77F6898-C8B7-4933-8E67-E401A1BE4345}" destId="{3EC9CE9C-3A59-4902-A1AE-EF48EFB6147F}" srcOrd="0" destOrd="0" presId="urn:microsoft.com/office/officeart/2008/layout/VerticalCurvedList"/>
    <dgm:cxn modelId="{7611167E-02CF-4BA1-862D-0B2372BABD4B}" type="presParOf" srcId="{A77F6898-C8B7-4933-8E67-E401A1BE4345}" destId="{BE3A76CE-2FF2-4439-9723-CF740640FC52}" srcOrd="1" destOrd="0" presId="urn:microsoft.com/office/officeart/2008/layout/VerticalCurvedList"/>
    <dgm:cxn modelId="{EA93E171-589F-46EC-915E-E18FEDB8FFB9}" type="presParOf" srcId="{A77F6898-C8B7-4933-8E67-E401A1BE4345}" destId="{477E9654-0B7D-432C-9032-6E49F4590FAD}" srcOrd="2" destOrd="0" presId="urn:microsoft.com/office/officeart/2008/layout/VerticalCurvedList"/>
    <dgm:cxn modelId="{EC716C34-7FEF-4B5B-9449-464B8522F86D}" type="presParOf" srcId="{A77F6898-C8B7-4933-8E67-E401A1BE4345}" destId="{1A18F8CD-F2C2-4322-9207-86E6B71DE160}" srcOrd="3" destOrd="0" presId="urn:microsoft.com/office/officeart/2008/layout/VerticalCurvedList"/>
    <dgm:cxn modelId="{9706B935-B61D-468D-A988-B1FB9AD4389B}" type="presParOf" srcId="{66AE2BB7-78AC-46CF-9EBC-861F51526246}" destId="{7F70D4AC-DDD6-44C8-B602-AE715D77E932}" srcOrd="1" destOrd="0" presId="urn:microsoft.com/office/officeart/2008/layout/VerticalCurvedList"/>
    <dgm:cxn modelId="{A124C095-447E-477C-9D66-9D15D46CD26A}" type="presParOf" srcId="{66AE2BB7-78AC-46CF-9EBC-861F51526246}" destId="{6F6D483B-1DDA-4029-A336-18753748B36D}" srcOrd="2" destOrd="0" presId="urn:microsoft.com/office/officeart/2008/layout/VerticalCurvedList"/>
    <dgm:cxn modelId="{1C7D6520-6421-4A49-BDF1-BBC22EDE65A5}" type="presParOf" srcId="{6F6D483B-1DDA-4029-A336-18753748B36D}" destId="{4E72203E-5834-43BB-92DF-81EDDC8EF216}" srcOrd="0" destOrd="0" presId="urn:microsoft.com/office/officeart/2008/layout/VerticalCurvedList"/>
    <dgm:cxn modelId="{18964598-F56C-47F9-9D20-00408ADC3728}" type="presParOf" srcId="{66AE2BB7-78AC-46CF-9EBC-861F51526246}" destId="{9CB10E67-68B7-4049-9B55-AD0775E5B562}" srcOrd="3" destOrd="0" presId="urn:microsoft.com/office/officeart/2008/layout/VerticalCurvedList"/>
    <dgm:cxn modelId="{DCE9AF63-7731-42D3-9A1D-6BE8DAAA62FF}" type="presParOf" srcId="{66AE2BB7-78AC-46CF-9EBC-861F51526246}" destId="{3DED658D-3134-49E9-8429-5EAD19747294}" srcOrd="4" destOrd="0" presId="urn:microsoft.com/office/officeart/2008/layout/VerticalCurvedList"/>
    <dgm:cxn modelId="{B4235132-2C68-4AE8-B657-38C8FA6872FE}" type="presParOf" srcId="{3DED658D-3134-49E9-8429-5EAD19747294}" destId="{FB28C6F0-4353-4874-92E9-3C091FBBBDC3}" srcOrd="0" destOrd="0" presId="urn:microsoft.com/office/officeart/2008/layout/VerticalCurvedList"/>
    <dgm:cxn modelId="{67A65B64-34F3-4DEF-85A1-25216CF49B8C}" type="presParOf" srcId="{66AE2BB7-78AC-46CF-9EBC-861F51526246}" destId="{AD7E7283-FAF7-4720-89AD-4BF08E094746}" srcOrd="5" destOrd="0" presId="urn:microsoft.com/office/officeart/2008/layout/VerticalCurvedList"/>
    <dgm:cxn modelId="{491BA30F-B52C-4382-BC6F-9548357390AB}" type="presParOf" srcId="{66AE2BB7-78AC-46CF-9EBC-861F51526246}" destId="{7A5A18FD-DE28-4844-9A33-ABC60F462E6E}" srcOrd="6" destOrd="0" presId="urn:microsoft.com/office/officeart/2008/layout/VerticalCurvedList"/>
    <dgm:cxn modelId="{D97D44A2-90E1-4E7E-BA34-85131D42AF95}" type="presParOf" srcId="{7A5A18FD-DE28-4844-9A33-ABC60F462E6E}" destId="{B4496705-C514-4C24-A031-1F4D399B0747}" srcOrd="0" destOrd="0" presId="urn:microsoft.com/office/officeart/2008/layout/VerticalCurvedList"/>
    <dgm:cxn modelId="{7D3317D2-B252-4A50-B249-A3D383208A93}" type="presParOf" srcId="{66AE2BB7-78AC-46CF-9EBC-861F51526246}" destId="{B347364D-0720-4A9F-BEAF-E42CCA25E362}" srcOrd="7" destOrd="0" presId="urn:microsoft.com/office/officeart/2008/layout/VerticalCurvedList"/>
    <dgm:cxn modelId="{7D86CC1F-BC97-4018-9580-8E98EC2E5EFC}" type="presParOf" srcId="{66AE2BB7-78AC-46CF-9EBC-861F51526246}" destId="{797B4B9A-6742-4D87-B4D3-8E2172FEDA9A}" srcOrd="8" destOrd="0" presId="urn:microsoft.com/office/officeart/2008/layout/VerticalCurvedList"/>
    <dgm:cxn modelId="{FBCC2CBC-6A14-41FB-B0E5-BDF5FC608019}" type="presParOf" srcId="{797B4B9A-6742-4D87-B4D3-8E2172FEDA9A}" destId="{8C491E7D-6B36-4B6E-9AE0-C5DACC1B8371}" srcOrd="0" destOrd="0" presId="urn:microsoft.com/office/officeart/2008/layout/VerticalCurvedList"/>
    <dgm:cxn modelId="{CBC2F7AB-F936-4A57-B60E-B0035DDA68FD}" type="presParOf" srcId="{66AE2BB7-78AC-46CF-9EBC-861F51526246}" destId="{137D1E70-2AE9-4AA5-B964-42BBB63B720B}" srcOrd="9" destOrd="0" presId="urn:microsoft.com/office/officeart/2008/layout/VerticalCurvedList"/>
    <dgm:cxn modelId="{745160F6-6D5F-4553-A648-58120B678389}" type="presParOf" srcId="{66AE2BB7-78AC-46CF-9EBC-861F51526246}" destId="{BC4A1CBC-D5D2-43F2-9FD5-79FDDFD59ECB}" srcOrd="10" destOrd="0" presId="urn:microsoft.com/office/officeart/2008/layout/VerticalCurvedList"/>
    <dgm:cxn modelId="{5395A75C-4DC3-4C5F-A924-911D2AED1587}" type="presParOf" srcId="{BC4A1CBC-D5D2-43F2-9FD5-79FDDFD59ECB}" destId="{02CEBFAF-2009-459A-8A44-799D217B6D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BCBE5-1368-472E-A598-683807BED9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36FFB6A0-A0D9-469A-A86D-8A08570639DA}">
      <dgm:prSet phldrT="[Texto]" custT="1"/>
      <dgm:spPr/>
      <dgm:t>
        <a:bodyPr/>
        <a:lstStyle/>
        <a:p>
          <a:pPr algn="just"/>
          <a:r>
            <a:rPr lang="es-ES" sz="1600" dirty="0" smtClean="0">
              <a:solidFill>
                <a:schemeClr val="tx1">
                  <a:lumMod val="50000"/>
                </a:schemeClr>
              </a:solidFill>
            </a:rPr>
            <a:t>En Colombia, una de las causas que impide el desarrollo del país como sociedad, está relacionada con el ejercicio inadecuado de la sexualidad, no solo los embarazos</a:t>
          </a:r>
          <a:endParaRPr lang="es-CO" sz="1600" dirty="0">
            <a:solidFill>
              <a:schemeClr val="tx1">
                <a:lumMod val="50000"/>
              </a:schemeClr>
            </a:solidFill>
          </a:endParaRPr>
        </a:p>
      </dgm:t>
    </dgm:pt>
    <dgm:pt modelId="{FAF16B67-D956-4252-B028-EE4035B7AFC5}" type="parTrans" cxnId="{E763B12E-782D-4CFF-A9E5-2CCD4E02525C}">
      <dgm:prSet/>
      <dgm:spPr/>
      <dgm:t>
        <a:bodyPr/>
        <a:lstStyle/>
        <a:p>
          <a:pPr algn="just"/>
          <a:endParaRPr lang="es-CO" sz="1600">
            <a:solidFill>
              <a:schemeClr val="tx1">
                <a:lumMod val="50000"/>
              </a:schemeClr>
            </a:solidFill>
          </a:endParaRPr>
        </a:p>
      </dgm:t>
    </dgm:pt>
    <dgm:pt modelId="{4C02F9D1-FE7C-44E7-990F-5CD793AB5662}" type="sibTrans" cxnId="{E763B12E-782D-4CFF-A9E5-2CCD4E02525C}">
      <dgm:prSet/>
      <dgm:spPr/>
      <dgm:t>
        <a:bodyPr/>
        <a:lstStyle/>
        <a:p>
          <a:pPr algn="just"/>
          <a:endParaRPr lang="es-CO" sz="1600">
            <a:solidFill>
              <a:schemeClr val="tx1">
                <a:lumMod val="50000"/>
              </a:schemeClr>
            </a:solidFill>
          </a:endParaRPr>
        </a:p>
      </dgm:t>
    </dgm:pt>
    <dgm:pt modelId="{EAC7E24B-0D43-47FE-B50B-4D2C615C77FE}">
      <dgm:prSet phldrT="[Texto]" custT="1"/>
      <dgm:spPr/>
      <dgm:t>
        <a:bodyPr/>
        <a:lstStyle/>
        <a:p>
          <a:pPr algn="just"/>
          <a:r>
            <a:rPr lang="es-ES" sz="1600" dirty="0" smtClean="0">
              <a:solidFill>
                <a:schemeClr val="tx1">
                  <a:lumMod val="50000"/>
                </a:schemeClr>
              </a:solidFill>
            </a:rPr>
            <a:t>La principal intención de la Educación Sexual y reproductiva es crear una capacidad reflexiva y crítica que les permita manejar y resolver mejor las situaciones que se presentan en relación consigo mismo, con los demás y su entorno</a:t>
          </a:r>
          <a:endParaRPr lang="es-CO" sz="1600" dirty="0">
            <a:solidFill>
              <a:schemeClr val="tx1">
                <a:lumMod val="50000"/>
              </a:schemeClr>
            </a:solidFill>
          </a:endParaRPr>
        </a:p>
      </dgm:t>
    </dgm:pt>
    <dgm:pt modelId="{E18E7BDA-0B74-4691-8D78-A6EAB38E9522}" type="parTrans" cxnId="{2675382B-104C-4FE9-9518-65ABC84EEDC2}">
      <dgm:prSet/>
      <dgm:spPr/>
      <dgm:t>
        <a:bodyPr/>
        <a:lstStyle/>
        <a:p>
          <a:pPr algn="just"/>
          <a:endParaRPr lang="es-CO" sz="1600">
            <a:solidFill>
              <a:schemeClr val="tx1">
                <a:lumMod val="50000"/>
              </a:schemeClr>
            </a:solidFill>
          </a:endParaRPr>
        </a:p>
      </dgm:t>
    </dgm:pt>
    <dgm:pt modelId="{81E3C521-EA62-468C-AACB-95B760F92337}" type="sibTrans" cxnId="{2675382B-104C-4FE9-9518-65ABC84EEDC2}">
      <dgm:prSet/>
      <dgm:spPr/>
      <dgm:t>
        <a:bodyPr/>
        <a:lstStyle/>
        <a:p>
          <a:pPr algn="just"/>
          <a:endParaRPr lang="es-CO" sz="1600">
            <a:solidFill>
              <a:schemeClr val="tx1">
                <a:lumMod val="50000"/>
              </a:schemeClr>
            </a:solidFill>
          </a:endParaRPr>
        </a:p>
      </dgm:t>
    </dgm:pt>
    <dgm:pt modelId="{8BFC586B-D8BE-4B1B-8C5E-0F178B2FE1CB}">
      <dgm:prSet phldrT="[Texto]" custT="1"/>
      <dgm:spPr/>
      <dgm:t>
        <a:bodyPr/>
        <a:lstStyle/>
        <a:p>
          <a:pPr algn="just"/>
          <a:r>
            <a:rPr lang="es-ES" sz="1600" dirty="0" smtClean="0">
              <a:solidFill>
                <a:schemeClr val="tx1">
                  <a:lumMod val="50000"/>
                </a:schemeClr>
              </a:solidFill>
            </a:rPr>
            <a:t>La educación sexual y reproductiva es de vital importancia porque permite que los niños y jóvenes reconozcan la real y contextualizada la dimensión de la sexualidad</a:t>
          </a:r>
          <a:endParaRPr lang="es-CO" sz="1600" dirty="0">
            <a:solidFill>
              <a:schemeClr val="tx1">
                <a:lumMod val="50000"/>
              </a:schemeClr>
            </a:solidFill>
          </a:endParaRPr>
        </a:p>
      </dgm:t>
    </dgm:pt>
    <dgm:pt modelId="{65D756D2-BDD4-45CA-82AF-1F449A590B06}" type="parTrans" cxnId="{50E428FA-5E26-491D-B48C-55BE604439E6}">
      <dgm:prSet/>
      <dgm:spPr/>
      <dgm:t>
        <a:bodyPr/>
        <a:lstStyle/>
        <a:p>
          <a:pPr algn="just"/>
          <a:endParaRPr lang="es-CO" sz="1600">
            <a:solidFill>
              <a:schemeClr val="tx1">
                <a:lumMod val="50000"/>
              </a:schemeClr>
            </a:solidFill>
          </a:endParaRPr>
        </a:p>
      </dgm:t>
    </dgm:pt>
    <dgm:pt modelId="{E9179465-13DE-417D-A627-8FAA9963D579}" type="sibTrans" cxnId="{50E428FA-5E26-491D-B48C-55BE604439E6}">
      <dgm:prSet/>
      <dgm:spPr/>
      <dgm:t>
        <a:bodyPr/>
        <a:lstStyle/>
        <a:p>
          <a:pPr algn="just"/>
          <a:endParaRPr lang="es-CO" sz="1600">
            <a:solidFill>
              <a:schemeClr val="tx1">
                <a:lumMod val="50000"/>
              </a:schemeClr>
            </a:solidFill>
          </a:endParaRPr>
        </a:p>
      </dgm:t>
    </dgm:pt>
    <dgm:pt modelId="{11C7A12B-A3F7-4324-AFF4-6BAED0BD556A}">
      <dgm:prSet phldrT="[Texto]" custT="1"/>
      <dgm:spPr/>
      <dgm:t>
        <a:bodyPr/>
        <a:lstStyle/>
        <a:p>
          <a:pPr algn="just"/>
          <a:r>
            <a:rPr lang="es-ES" sz="1600" dirty="0" smtClean="0">
              <a:solidFill>
                <a:schemeClr val="tx1">
                  <a:lumMod val="50000"/>
                </a:schemeClr>
              </a:solidFill>
            </a:rPr>
            <a:t>Es importante que la escuela piense en la formación y educación para la sexualidad y la reproducción, desde una mirada que supere lo fisiológico </a:t>
          </a:r>
          <a:endParaRPr lang="es-CO" sz="1600" dirty="0">
            <a:solidFill>
              <a:schemeClr val="tx1">
                <a:lumMod val="50000"/>
              </a:schemeClr>
            </a:solidFill>
          </a:endParaRPr>
        </a:p>
      </dgm:t>
    </dgm:pt>
    <dgm:pt modelId="{A6DE5A7B-7CF6-41EB-8C2B-C830F8172FA1}" type="parTrans" cxnId="{0E1EEA8E-91FC-45FD-B267-093946FA5632}">
      <dgm:prSet/>
      <dgm:spPr/>
      <dgm:t>
        <a:bodyPr/>
        <a:lstStyle/>
        <a:p>
          <a:pPr algn="just"/>
          <a:endParaRPr lang="es-CO" sz="1600">
            <a:solidFill>
              <a:schemeClr val="tx1">
                <a:lumMod val="50000"/>
              </a:schemeClr>
            </a:solidFill>
          </a:endParaRPr>
        </a:p>
      </dgm:t>
    </dgm:pt>
    <dgm:pt modelId="{89638F2F-F737-41F7-908F-BB35A7DBD0CF}" type="sibTrans" cxnId="{0E1EEA8E-91FC-45FD-B267-093946FA5632}">
      <dgm:prSet/>
      <dgm:spPr/>
      <dgm:t>
        <a:bodyPr/>
        <a:lstStyle/>
        <a:p>
          <a:pPr algn="just"/>
          <a:endParaRPr lang="es-CO" sz="1600">
            <a:solidFill>
              <a:schemeClr val="tx1">
                <a:lumMod val="50000"/>
              </a:schemeClr>
            </a:solidFill>
          </a:endParaRPr>
        </a:p>
      </dgm:t>
    </dgm:pt>
    <dgm:pt modelId="{7BF2C42F-96C7-49A5-B36B-64DC2412EF93}">
      <dgm:prSet phldrT="[Texto]" custT="1"/>
      <dgm:spPr/>
      <dgm:t>
        <a:bodyPr/>
        <a:lstStyle/>
        <a:p>
          <a:pPr algn="just"/>
          <a:r>
            <a:rPr lang="es-ES" sz="1600" dirty="0" smtClean="0">
              <a:solidFill>
                <a:schemeClr val="tx1">
                  <a:lumMod val="50000"/>
                </a:schemeClr>
              </a:solidFill>
            </a:rPr>
            <a:t>Se hace pertinente cambiar las perspectivas y fijar los ojos en la población infantil y en la adolescencia; trabajando desde la “prevención” que desde edades tempranas logrará mayor </a:t>
          </a:r>
          <a:r>
            <a:rPr lang="es-ES" sz="1600" dirty="0" err="1" smtClean="0">
              <a:solidFill>
                <a:schemeClr val="tx1">
                  <a:lumMod val="50000"/>
                </a:schemeClr>
              </a:solidFill>
            </a:rPr>
            <a:t>resignificación</a:t>
          </a:r>
          <a:r>
            <a:rPr lang="es-ES" sz="1600" dirty="0" smtClean="0">
              <a:solidFill>
                <a:schemeClr val="tx1">
                  <a:lumMod val="50000"/>
                </a:schemeClr>
              </a:solidFill>
            </a:rPr>
            <a:t> de los valores, la autoestima, perspectiva de género, taxonomía y demás aspectos biológicos y psicológicos. </a:t>
          </a:r>
          <a:endParaRPr lang="es-CO" sz="1600" dirty="0">
            <a:solidFill>
              <a:schemeClr val="tx1">
                <a:lumMod val="50000"/>
              </a:schemeClr>
            </a:solidFill>
          </a:endParaRPr>
        </a:p>
      </dgm:t>
    </dgm:pt>
    <dgm:pt modelId="{51551DF8-3115-4051-85B3-52EB328B1D17}" type="sibTrans" cxnId="{2D03076C-34D7-4E57-9EFA-5EBF31477BEF}">
      <dgm:prSet/>
      <dgm:spPr/>
      <dgm:t>
        <a:bodyPr/>
        <a:lstStyle/>
        <a:p>
          <a:pPr algn="just"/>
          <a:endParaRPr lang="es-CO" sz="1600">
            <a:solidFill>
              <a:schemeClr val="tx1">
                <a:lumMod val="50000"/>
              </a:schemeClr>
            </a:solidFill>
          </a:endParaRPr>
        </a:p>
      </dgm:t>
    </dgm:pt>
    <dgm:pt modelId="{A0403F65-8C78-434D-8F13-F9601478415E}" type="parTrans" cxnId="{2D03076C-34D7-4E57-9EFA-5EBF31477BEF}">
      <dgm:prSet/>
      <dgm:spPr/>
      <dgm:t>
        <a:bodyPr/>
        <a:lstStyle/>
        <a:p>
          <a:pPr algn="just"/>
          <a:endParaRPr lang="es-CO" sz="1600">
            <a:solidFill>
              <a:schemeClr val="tx1">
                <a:lumMod val="50000"/>
              </a:schemeClr>
            </a:solidFill>
          </a:endParaRPr>
        </a:p>
      </dgm:t>
    </dgm:pt>
    <dgm:pt modelId="{C85F0758-44F8-403C-AB45-07A64D12B535}" type="pres">
      <dgm:prSet presAssocID="{EC9BCBE5-1368-472E-A598-683807BED9E3}" presName="diagram" presStyleCnt="0">
        <dgm:presLayoutVars>
          <dgm:dir/>
          <dgm:resizeHandles val="exact"/>
        </dgm:presLayoutVars>
      </dgm:prSet>
      <dgm:spPr/>
      <dgm:t>
        <a:bodyPr/>
        <a:lstStyle/>
        <a:p>
          <a:endParaRPr lang="es-CO"/>
        </a:p>
      </dgm:t>
    </dgm:pt>
    <dgm:pt modelId="{A0A327F2-6D80-4D2D-98EA-3B520A4E1B99}" type="pres">
      <dgm:prSet presAssocID="{36FFB6A0-A0D9-469A-A86D-8A08570639DA}" presName="node" presStyleLbl="node1" presStyleIdx="0" presStyleCnt="5" custScaleY="132510" custLinFactNeighborY="-5062">
        <dgm:presLayoutVars>
          <dgm:bulletEnabled val="1"/>
        </dgm:presLayoutVars>
      </dgm:prSet>
      <dgm:spPr/>
      <dgm:t>
        <a:bodyPr/>
        <a:lstStyle/>
        <a:p>
          <a:endParaRPr lang="es-CO"/>
        </a:p>
      </dgm:t>
    </dgm:pt>
    <dgm:pt modelId="{9B49DA0B-B793-457F-92D6-9DE3D88A1048}" type="pres">
      <dgm:prSet presAssocID="{4C02F9D1-FE7C-44E7-990F-5CD793AB5662}" presName="sibTrans" presStyleCnt="0"/>
      <dgm:spPr/>
    </dgm:pt>
    <dgm:pt modelId="{8C898CC4-8374-4A01-A804-F1F99D57FAB8}" type="pres">
      <dgm:prSet presAssocID="{EAC7E24B-0D43-47FE-B50B-4D2C615C77FE}" presName="node" presStyleLbl="node1" presStyleIdx="1" presStyleCnt="5" custScaleY="131522" custLinFactNeighborX="2000" custLinFactNeighborY="-5556">
        <dgm:presLayoutVars>
          <dgm:bulletEnabled val="1"/>
        </dgm:presLayoutVars>
      </dgm:prSet>
      <dgm:spPr/>
      <dgm:t>
        <a:bodyPr/>
        <a:lstStyle/>
        <a:p>
          <a:endParaRPr lang="es-CO"/>
        </a:p>
      </dgm:t>
    </dgm:pt>
    <dgm:pt modelId="{92EBDA6A-302F-4BDE-B978-35A185AB9871}" type="pres">
      <dgm:prSet presAssocID="{81E3C521-EA62-468C-AACB-95B760F92337}" presName="sibTrans" presStyleCnt="0"/>
      <dgm:spPr/>
    </dgm:pt>
    <dgm:pt modelId="{0B6A0472-986E-4245-AF5B-2B0D27ADAFA8}" type="pres">
      <dgm:prSet presAssocID="{8BFC586B-D8BE-4B1B-8C5E-0F178B2FE1CB}" presName="node" presStyleLbl="node1" presStyleIdx="2" presStyleCnt="5" custScaleY="131522" custLinFactNeighborX="-1333" custLinFactNeighborY="-5556">
        <dgm:presLayoutVars>
          <dgm:bulletEnabled val="1"/>
        </dgm:presLayoutVars>
      </dgm:prSet>
      <dgm:spPr/>
      <dgm:t>
        <a:bodyPr/>
        <a:lstStyle/>
        <a:p>
          <a:endParaRPr lang="es-CO"/>
        </a:p>
      </dgm:t>
    </dgm:pt>
    <dgm:pt modelId="{F7D91678-B36A-44FF-A28E-8EE680308E7F}" type="pres">
      <dgm:prSet presAssocID="{E9179465-13DE-417D-A627-8FAA9963D579}" presName="sibTrans" presStyleCnt="0"/>
      <dgm:spPr/>
    </dgm:pt>
    <dgm:pt modelId="{A23C7CF3-E96C-41CB-A18B-093C97F69D25}" type="pres">
      <dgm:prSet presAssocID="{11C7A12B-A3F7-4324-AFF4-6BAED0BD556A}" presName="node" presStyleLbl="node1" presStyleIdx="3" presStyleCnt="5" custScaleX="125265" custScaleY="119177" custLinFactX="77411" custLinFactNeighborX="100000" custLinFactNeighborY="10206">
        <dgm:presLayoutVars>
          <dgm:bulletEnabled val="1"/>
        </dgm:presLayoutVars>
      </dgm:prSet>
      <dgm:spPr/>
      <dgm:t>
        <a:bodyPr/>
        <a:lstStyle/>
        <a:p>
          <a:endParaRPr lang="es-CO"/>
        </a:p>
      </dgm:t>
    </dgm:pt>
    <dgm:pt modelId="{BA6084FF-0283-4875-8244-539CCA4A7E83}" type="pres">
      <dgm:prSet presAssocID="{89638F2F-F737-41F7-908F-BB35A7DBD0CF}" presName="sibTrans" presStyleCnt="0"/>
      <dgm:spPr/>
    </dgm:pt>
    <dgm:pt modelId="{F38195A1-A5D8-43DC-A777-86177A10BDA2}" type="pres">
      <dgm:prSet presAssocID="{7BF2C42F-96C7-49A5-B36B-64DC2412EF93}" presName="node" presStyleLbl="node1" presStyleIdx="4" presStyleCnt="5" custScaleX="155557" custScaleY="119177" custLinFactX="-44591" custLinFactNeighborX="-100000" custLinFactNeighborY="10206">
        <dgm:presLayoutVars>
          <dgm:bulletEnabled val="1"/>
        </dgm:presLayoutVars>
      </dgm:prSet>
      <dgm:spPr/>
      <dgm:t>
        <a:bodyPr/>
        <a:lstStyle/>
        <a:p>
          <a:endParaRPr lang="es-CO"/>
        </a:p>
      </dgm:t>
    </dgm:pt>
  </dgm:ptLst>
  <dgm:cxnLst>
    <dgm:cxn modelId="{E763B12E-782D-4CFF-A9E5-2CCD4E02525C}" srcId="{EC9BCBE5-1368-472E-A598-683807BED9E3}" destId="{36FFB6A0-A0D9-469A-A86D-8A08570639DA}" srcOrd="0" destOrd="0" parTransId="{FAF16B67-D956-4252-B028-EE4035B7AFC5}" sibTransId="{4C02F9D1-FE7C-44E7-990F-5CD793AB5662}"/>
    <dgm:cxn modelId="{2D03076C-34D7-4E57-9EFA-5EBF31477BEF}" srcId="{EC9BCBE5-1368-472E-A598-683807BED9E3}" destId="{7BF2C42F-96C7-49A5-B36B-64DC2412EF93}" srcOrd="4" destOrd="0" parTransId="{A0403F65-8C78-434D-8F13-F9601478415E}" sibTransId="{51551DF8-3115-4051-85B3-52EB328B1D17}"/>
    <dgm:cxn modelId="{0223667F-BCBA-4BC9-8629-9FA011F688CC}" type="presOf" srcId="{8BFC586B-D8BE-4B1B-8C5E-0F178B2FE1CB}" destId="{0B6A0472-986E-4245-AF5B-2B0D27ADAFA8}" srcOrd="0" destOrd="0" presId="urn:microsoft.com/office/officeart/2005/8/layout/default"/>
    <dgm:cxn modelId="{8E2217E9-B45E-4D17-BED5-A87054AE2367}" type="presOf" srcId="{7BF2C42F-96C7-49A5-B36B-64DC2412EF93}" destId="{F38195A1-A5D8-43DC-A777-86177A10BDA2}" srcOrd="0" destOrd="0" presId="urn:microsoft.com/office/officeart/2005/8/layout/default"/>
    <dgm:cxn modelId="{2675382B-104C-4FE9-9518-65ABC84EEDC2}" srcId="{EC9BCBE5-1368-472E-A598-683807BED9E3}" destId="{EAC7E24B-0D43-47FE-B50B-4D2C615C77FE}" srcOrd="1" destOrd="0" parTransId="{E18E7BDA-0B74-4691-8D78-A6EAB38E9522}" sibTransId="{81E3C521-EA62-468C-AACB-95B760F92337}"/>
    <dgm:cxn modelId="{50E428FA-5E26-491D-B48C-55BE604439E6}" srcId="{EC9BCBE5-1368-472E-A598-683807BED9E3}" destId="{8BFC586B-D8BE-4B1B-8C5E-0F178B2FE1CB}" srcOrd="2" destOrd="0" parTransId="{65D756D2-BDD4-45CA-82AF-1F449A590B06}" sibTransId="{E9179465-13DE-417D-A627-8FAA9963D579}"/>
    <dgm:cxn modelId="{0E1EEA8E-91FC-45FD-B267-093946FA5632}" srcId="{EC9BCBE5-1368-472E-A598-683807BED9E3}" destId="{11C7A12B-A3F7-4324-AFF4-6BAED0BD556A}" srcOrd="3" destOrd="0" parTransId="{A6DE5A7B-7CF6-41EB-8C2B-C830F8172FA1}" sibTransId="{89638F2F-F737-41F7-908F-BB35A7DBD0CF}"/>
    <dgm:cxn modelId="{94FB504D-AF84-4534-AD93-B5A0BFD3D622}" type="presOf" srcId="{EAC7E24B-0D43-47FE-B50B-4D2C615C77FE}" destId="{8C898CC4-8374-4A01-A804-F1F99D57FAB8}" srcOrd="0" destOrd="0" presId="urn:microsoft.com/office/officeart/2005/8/layout/default"/>
    <dgm:cxn modelId="{B93F3049-1B71-4143-9991-054C28A71DA8}" type="presOf" srcId="{EC9BCBE5-1368-472E-A598-683807BED9E3}" destId="{C85F0758-44F8-403C-AB45-07A64D12B535}" srcOrd="0" destOrd="0" presId="urn:microsoft.com/office/officeart/2005/8/layout/default"/>
    <dgm:cxn modelId="{5F98D3E3-3524-4ABF-9C54-5C3F5E10C2FF}" type="presOf" srcId="{36FFB6A0-A0D9-469A-A86D-8A08570639DA}" destId="{A0A327F2-6D80-4D2D-98EA-3B520A4E1B99}" srcOrd="0" destOrd="0" presId="urn:microsoft.com/office/officeart/2005/8/layout/default"/>
    <dgm:cxn modelId="{A9FC2FDC-B654-4940-B7B9-3DECC379733D}" type="presOf" srcId="{11C7A12B-A3F7-4324-AFF4-6BAED0BD556A}" destId="{A23C7CF3-E96C-41CB-A18B-093C97F69D25}" srcOrd="0" destOrd="0" presId="urn:microsoft.com/office/officeart/2005/8/layout/default"/>
    <dgm:cxn modelId="{F658EFDE-E5BF-486B-8F94-C3B4A4512321}" type="presParOf" srcId="{C85F0758-44F8-403C-AB45-07A64D12B535}" destId="{A0A327F2-6D80-4D2D-98EA-3B520A4E1B99}" srcOrd="0" destOrd="0" presId="urn:microsoft.com/office/officeart/2005/8/layout/default"/>
    <dgm:cxn modelId="{CA5296C3-D59F-406E-975F-31409B8C90E4}" type="presParOf" srcId="{C85F0758-44F8-403C-AB45-07A64D12B535}" destId="{9B49DA0B-B793-457F-92D6-9DE3D88A1048}" srcOrd="1" destOrd="0" presId="urn:microsoft.com/office/officeart/2005/8/layout/default"/>
    <dgm:cxn modelId="{72C32225-494B-4D98-B6C8-AF78040E7216}" type="presParOf" srcId="{C85F0758-44F8-403C-AB45-07A64D12B535}" destId="{8C898CC4-8374-4A01-A804-F1F99D57FAB8}" srcOrd="2" destOrd="0" presId="urn:microsoft.com/office/officeart/2005/8/layout/default"/>
    <dgm:cxn modelId="{70BBDFA6-8D91-4496-B801-D8CF52B984C0}" type="presParOf" srcId="{C85F0758-44F8-403C-AB45-07A64D12B535}" destId="{92EBDA6A-302F-4BDE-B978-35A185AB9871}" srcOrd="3" destOrd="0" presId="urn:microsoft.com/office/officeart/2005/8/layout/default"/>
    <dgm:cxn modelId="{023E829B-C599-4720-9D78-DDBB88A90DEC}" type="presParOf" srcId="{C85F0758-44F8-403C-AB45-07A64D12B535}" destId="{0B6A0472-986E-4245-AF5B-2B0D27ADAFA8}" srcOrd="4" destOrd="0" presId="urn:microsoft.com/office/officeart/2005/8/layout/default"/>
    <dgm:cxn modelId="{796CD443-ACC0-4947-8B1B-45C7AB71B8C1}" type="presParOf" srcId="{C85F0758-44F8-403C-AB45-07A64D12B535}" destId="{F7D91678-B36A-44FF-A28E-8EE680308E7F}" srcOrd="5" destOrd="0" presId="urn:microsoft.com/office/officeart/2005/8/layout/default"/>
    <dgm:cxn modelId="{78D28919-8840-4212-A79A-AED63866B582}" type="presParOf" srcId="{C85F0758-44F8-403C-AB45-07A64D12B535}" destId="{A23C7CF3-E96C-41CB-A18B-093C97F69D25}" srcOrd="6" destOrd="0" presId="urn:microsoft.com/office/officeart/2005/8/layout/default"/>
    <dgm:cxn modelId="{2792F753-06AC-4462-9F9D-C0026FA33505}" type="presParOf" srcId="{C85F0758-44F8-403C-AB45-07A64D12B535}" destId="{BA6084FF-0283-4875-8244-539CCA4A7E83}" srcOrd="7" destOrd="0" presId="urn:microsoft.com/office/officeart/2005/8/layout/default"/>
    <dgm:cxn modelId="{1F9622AD-647D-418B-995F-9CE5FAB1DAD8}" type="presParOf" srcId="{C85F0758-44F8-403C-AB45-07A64D12B535}" destId="{F38195A1-A5D8-43DC-A777-86177A10BDA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37E22F-8B4C-4500-9D2A-55C31AFE352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05C5EDCA-A3C1-4042-B1A8-90525D26A0D6}">
      <dgm:prSet phldrT="[Texto]"/>
      <dgm:spPr/>
      <dgm:t>
        <a:bodyPr/>
        <a:lstStyle/>
        <a:p>
          <a:r>
            <a:rPr lang="es-CO" b="1" dirty="0" smtClean="0">
              <a:solidFill>
                <a:schemeClr val="tx1">
                  <a:lumMod val="50000"/>
                </a:schemeClr>
              </a:solidFill>
            </a:rPr>
            <a:t>Salud</a:t>
          </a:r>
          <a:endParaRPr lang="es-CO" b="1" dirty="0">
            <a:solidFill>
              <a:schemeClr val="tx1">
                <a:lumMod val="50000"/>
              </a:schemeClr>
            </a:solidFill>
          </a:endParaRPr>
        </a:p>
      </dgm:t>
    </dgm:pt>
    <dgm:pt modelId="{E6EEAA29-CE8C-4FB4-8272-64D584A72DCB}" type="parTrans" cxnId="{3AE1B925-352B-4D81-946B-110C1F0C4923}">
      <dgm:prSet/>
      <dgm:spPr/>
      <dgm:t>
        <a:bodyPr/>
        <a:lstStyle/>
        <a:p>
          <a:endParaRPr lang="es-CO" b="1">
            <a:solidFill>
              <a:schemeClr val="tx1">
                <a:lumMod val="50000"/>
              </a:schemeClr>
            </a:solidFill>
          </a:endParaRPr>
        </a:p>
      </dgm:t>
    </dgm:pt>
    <dgm:pt modelId="{31C19842-D1BB-46D1-B998-F1C246734E16}" type="sibTrans" cxnId="{3AE1B925-352B-4D81-946B-110C1F0C4923}">
      <dgm:prSet/>
      <dgm:spPr/>
      <dgm:t>
        <a:bodyPr/>
        <a:lstStyle/>
        <a:p>
          <a:endParaRPr lang="es-CO" b="1">
            <a:solidFill>
              <a:schemeClr val="tx1">
                <a:lumMod val="50000"/>
              </a:schemeClr>
            </a:solidFill>
          </a:endParaRPr>
        </a:p>
      </dgm:t>
    </dgm:pt>
    <dgm:pt modelId="{71A876A9-D0B1-4083-BD02-22569DEC640A}">
      <dgm:prSet phldrT="[Texto]"/>
      <dgm:spPr/>
      <dgm:t>
        <a:bodyPr/>
        <a:lstStyle/>
        <a:p>
          <a:r>
            <a:rPr lang="es-CO" b="1" dirty="0" smtClean="0">
              <a:solidFill>
                <a:schemeClr val="tx1">
                  <a:lumMod val="50000"/>
                </a:schemeClr>
              </a:solidFill>
            </a:rPr>
            <a:t>Salud Sexual y Reproductiva</a:t>
          </a:r>
          <a:endParaRPr lang="es-CO" b="1" dirty="0">
            <a:solidFill>
              <a:schemeClr val="tx1">
                <a:lumMod val="50000"/>
              </a:schemeClr>
            </a:solidFill>
          </a:endParaRPr>
        </a:p>
      </dgm:t>
    </dgm:pt>
    <dgm:pt modelId="{03593824-0B98-479D-9BC0-D045D538883D}" type="parTrans" cxnId="{745D51DF-4D38-4D83-8577-7D03E533420D}">
      <dgm:prSet/>
      <dgm:spPr/>
      <dgm:t>
        <a:bodyPr/>
        <a:lstStyle/>
        <a:p>
          <a:endParaRPr lang="es-CO" b="1">
            <a:solidFill>
              <a:schemeClr val="tx1">
                <a:lumMod val="50000"/>
              </a:schemeClr>
            </a:solidFill>
          </a:endParaRPr>
        </a:p>
      </dgm:t>
    </dgm:pt>
    <dgm:pt modelId="{25303CBF-1645-46D9-86FF-8355AEE3FBDC}" type="sibTrans" cxnId="{745D51DF-4D38-4D83-8577-7D03E533420D}">
      <dgm:prSet/>
      <dgm:spPr/>
      <dgm:t>
        <a:bodyPr/>
        <a:lstStyle/>
        <a:p>
          <a:endParaRPr lang="es-CO" b="1">
            <a:solidFill>
              <a:schemeClr val="tx1">
                <a:lumMod val="50000"/>
              </a:schemeClr>
            </a:solidFill>
          </a:endParaRPr>
        </a:p>
      </dgm:t>
    </dgm:pt>
    <dgm:pt modelId="{4797CE53-FE9F-48C1-A56F-29CDFEA6F878}">
      <dgm:prSet phldrT="[Texto]"/>
      <dgm:spPr/>
      <dgm:t>
        <a:bodyPr/>
        <a:lstStyle/>
        <a:p>
          <a:r>
            <a:rPr lang="es-CO" b="1" dirty="0" smtClean="0">
              <a:solidFill>
                <a:schemeClr val="tx1">
                  <a:lumMod val="50000"/>
                </a:schemeClr>
              </a:solidFill>
            </a:rPr>
            <a:t>Derecho a la Educación Sexual</a:t>
          </a:r>
          <a:endParaRPr lang="es-CO" b="1" dirty="0">
            <a:solidFill>
              <a:schemeClr val="tx1">
                <a:lumMod val="50000"/>
              </a:schemeClr>
            </a:solidFill>
          </a:endParaRPr>
        </a:p>
      </dgm:t>
    </dgm:pt>
    <dgm:pt modelId="{7FE55112-E69E-4870-89D7-7FA836F8797F}" type="parTrans" cxnId="{0CD41098-5B6B-4E66-94DB-FCB9405C96E7}">
      <dgm:prSet/>
      <dgm:spPr/>
      <dgm:t>
        <a:bodyPr/>
        <a:lstStyle/>
        <a:p>
          <a:endParaRPr lang="es-CO" b="1">
            <a:solidFill>
              <a:schemeClr val="tx1">
                <a:lumMod val="50000"/>
              </a:schemeClr>
            </a:solidFill>
          </a:endParaRPr>
        </a:p>
      </dgm:t>
    </dgm:pt>
    <dgm:pt modelId="{0D6EF9D6-A064-4898-8530-F6A51EAB1C34}" type="sibTrans" cxnId="{0CD41098-5B6B-4E66-94DB-FCB9405C96E7}">
      <dgm:prSet/>
      <dgm:spPr/>
      <dgm:t>
        <a:bodyPr/>
        <a:lstStyle/>
        <a:p>
          <a:endParaRPr lang="es-CO" b="1">
            <a:solidFill>
              <a:schemeClr val="tx1">
                <a:lumMod val="50000"/>
              </a:schemeClr>
            </a:solidFill>
          </a:endParaRPr>
        </a:p>
      </dgm:t>
    </dgm:pt>
    <dgm:pt modelId="{A6DF15A3-2D5C-43CF-B839-638C61253AE1}">
      <dgm:prSet phldrT="[Texto]"/>
      <dgm:spPr/>
      <dgm:t>
        <a:bodyPr/>
        <a:lstStyle/>
        <a:p>
          <a:r>
            <a:rPr lang="es-CO" b="1" dirty="0" smtClean="0">
              <a:solidFill>
                <a:schemeClr val="tx1">
                  <a:lumMod val="50000"/>
                </a:schemeClr>
              </a:solidFill>
            </a:rPr>
            <a:t>Salud Reproductiva</a:t>
          </a:r>
          <a:endParaRPr lang="es-CO" b="1" dirty="0">
            <a:solidFill>
              <a:schemeClr val="tx1">
                <a:lumMod val="50000"/>
              </a:schemeClr>
            </a:solidFill>
          </a:endParaRPr>
        </a:p>
      </dgm:t>
    </dgm:pt>
    <dgm:pt modelId="{348586B0-8DA8-4458-AD2D-FE3799F8A1AD}" type="parTrans" cxnId="{FD8B0844-8EF4-4FE0-BD41-48EFA4195FDA}">
      <dgm:prSet/>
      <dgm:spPr/>
      <dgm:t>
        <a:bodyPr/>
        <a:lstStyle/>
        <a:p>
          <a:endParaRPr lang="es-CO" b="1">
            <a:solidFill>
              <a:schemeClr val="tx1">
                <a:lumMod val="50000"/>
              </a:schemeClr>
            </a:solidFill>
          </a:endParaRPr>
        </a:p>
      </dgm:t>
    </dgm:pt>
    <dgm:pt modelId="{8CA4474A-7F9B-4046-8FF3-3168D746ED39}" type="sibTrans" cxnId="{FD8B0844-8EF4-4FE0-BD41-48EFA4195FDA}">
      <dgm:prSet/>
      <dgm:spPr/>
      <dgm:t>
        <a:bodyPr/>
        <a:lstStyle/>
        <a:p>
          <a:endParaRPr lang="es-CO" b="1">
            <a:solidFill>
              <a:schemeClr val="tx1">
                <a:lumMod val="50000"/>
              </a:schemeClr>
            </a:solidFill>
          </a:endParaRPr>
        </a:p>
      </dgm:t>
    </dgm:pt>
    <dgm:pt modelId="{CB306E9E-2D0C-48BD-82D6-0CCB562CBB60}">
      <dgm:prSet phldrT="[Texto]"/>
      <dgm:spPr/>
      <dgm:t>
        <a:bodyPr/>
        <a:lstStyle/>
        <a:p>
          <a:r>
            <a:rPr lang="es-CO" b="1" dirty="0" smtClean="0">
              <a:solidFill>
                <a:schemeClr val="tx1">
                  <a:lumMod val="50000"/>
                </a:schemeClr>
              </a:solidFill>
            </a:rPr>
            <a:t>La sexualidad Infantil</a:t>
          </a:r>
          <a:endParaRPr lang="es-CO" b="1" dirty="0">
            <a:solidFill>
              <a:schemeClr val="tx1">
                <a:lumMod val="50000"/>
              </a:schemeClr>
            </a:solidFill>
          </a:endParaRPr>
        </a:p>
      </dgm:t>
    </dgm:pt>
    <dgm:pt modelId="{6CFDDB9D-30FF-48F7-8510-B6CB5C35D3C1}" type="sibTrans" cxnId="{C658C007-6108-4735-8C1F-810B80A98544}">
      <dgm:prSet/>
      <dgm:spPr/>
      <dgm:t>
        <a:bodyPr/>
        <a:lstStyle/>
        <a:p>
          <a:endParaRPr lang="es-CO" b="1">
            <a:solidFill>
              <a:schemeClr val="tx1">
                <a:lumMod val="50000"/>
              </a:schemeClr>
            </a:solidFill>
          </a:endParaRPr>
        </a:p>
      </dgm:t>
    </dgm:pt>
    <dgm:pt modelId="{DBEA9979-DAC7-4155-945C-2CDFB995F743}" type="parTrans" cxnId="{C658C007-6108-4735-8C1F-810B80A98544}">
      <dgm:prSet/>
      <dgm:spPr/>
      <dgm:t>
        <a:bodyPr/>
        <a:lstStyle/>
        <a:p>
          <a:endParaRPr lang="es-CO" b="1">
            <a:solidFill>
              <a:schemeClr val="tx1">
                <a:lumMod val="50000"/>
              </a:schemeClr>
            </a:solidFill>
          </a:endParaRPr>
        </a:p>
      </dgm:t>
    </dgm:pt>
    <dgm:pt modelId="{787ACAFF-3E71-4FAF-9C8B-C552DBBB1D59}">
      <dgm:prSet phldrT="[Texto]"/>
      <dgm:spPr/>
      <dgm:t>
        <a:bodyPr/>
        <a:lstStyle/>
        <a:p>
          <a:r>
            <a:rPr lang="es-CO" b="1" dirty="0" smtClean="0">
              <a:solidFill>
                <a:schemeClr val="tx1">
                  <a:lumMod val="50000"/>
                </a:schemeClr>
              </a:solidFill>
            </a:rPr>
            <a:t>Educación Sexual</a:t>
          </a:r>
          <a:endParaRPr lang="es-CO" b="1" dirty="0">
            <a:solidFill>
              <a:schemeClr val="tx1">
                <a:lumMod val="50000"/>
              </a:schemeClr>
            </a:solidFill>
          </a:endParaRPr>
        </a:p>
      </dgm:t>
    </dgm:pt>
    <dgm:pt modelId="{95CF4045-93BE-4E97-A77C-4A1C761E1F5A}" type="parTrans" cxnId="{B043C70C-2E9F-4249-8696-E039BED1F18C}">
      <dgm:prSet/>
      <dgm:spPr/>
      <dgm:t>
        <a:bodyPr/>
        <a:lstStyle/>
        <a:p>
          <a:endParaRPr lang="es-CO"/>
        </a:p>
      </dgm:t>
    </dgm:pt>
    <dgm:pt modelId="{48B39A33-307E-499C-BC4F-ED7BFBACF0F3}" type="sibTrans" cxnId="{B043C70C-2E9F-4249-8696-E039BED1F18C}">
      <dgm:prSet/>
      <dgm:spPr/>
      <dgm:t>
        <a:bodyPr/>
        <a:lstStyle/>
        <a:p>
          <a:endParaRPr lang="es-CO"/>
        </a:p>
      </dgm:t>
    </dgm:pt>
    <dgm:pt modelId="{3F1E08B2-E7AE-486C-92AD-6B2B246E3B6E}">
      <dgm:prSet phldrT="[Texto]"/>
      <dgm:spPr/>
      <dgm:t>
        <a:bodyPr/>
        <a:lstStyle/>
        <a:p>
          <a:r>
            <a:rPr lang="es-CO" b="1" dirty="0" smtClean="0">
              <a:solidFill>
                <a:schemeClr val="tx1">
                  <a:lumMod val="50000"/>
                </a:schemeClr>
              </a:solidFill>
            </a:rPr>
            <a:t>El vínculo  y las relaciones con niños y niñas</a:t>
          </a:r>
          <a:endParaRPr lang="es-CO" b="1" dirty="0">
            <a:solidFill>
              <a:schemeClr val="tx1">
                <a:lumMod val="50000"/>
              </a:schemeClr>
            </a:solidFill>
          </a:endParaRPr>
        </a:p>
      </dgm:t>
    </dgm:pt>
    <dgm:pt modelId="{467A6653-BDA5-47E9-BD09-BAF71690CDEB}" type="parTrans" cxnId="{A13CEA7D-C117-4836-B025-D4A4A6AA70CA}">
      <dgm:prSet/>
      <dgm:spPr/>
      <dgm:t>
        <a:bodyPr/>
        <a:lstStyle/>
        <a:p>
          <a:endParaRPr lang="es-CO"/>
        </a:p>
      </dgm:t>
    </dgm:pt>
    <dgm:pt modelId="{A67540C7-D258-42F3-BD51-D745622CC13E}" type="sibTrans" cxnId="{A13CEA7D-C117-4836-B025-D4A4A6AA70CA}">
      <dgm:prSet/>
      <dgm:spPr/>
      <dgm:t>
        <a:bodyPr/>
        <a:lstStyle/>
        <a:p>
          <a:endParaRPr lang="es-CO"/>
        </a:p>
      </dgm:t>
    </dgm:pt>
    <dgm:pt modelId="{54F5B647-91B1-4764-A00B-9AC54A55775B}" type="pres">
      <dgm:prSet presAssocID="{8E37E22F-8B4C-4500-9D2A-55C31AFE3523}" presName="diagram" presStyleCnt="0">
        <dgm:presLayoutVars>
          <dgm:dir/>
          <dgm:resizeHandles val="exact"/>
        </dgm:presLayoutVars>
      </dgm:prSet>
      <dgm:spPr/>
      <dgm:t>
        <a:bodyPr/>
        <a:lstStyle/>
        <a:p>
          <a:endParaRPr lang="es-CO"/>
        </a:p>
      </dgm:t>
    </dgm:pt>
    <dgm:pt modelId="{288E2DFB-A8DE-4E29-8B86-D0B542765BD3}" type="pres">
      <dgm:prSet presAssocID="{05C5EDCA-A3C1-4042-B1A8-90525D26A0D6}" presName="node" presStyleLbl="node1" presStyleIdx="0" presStyleCnt="7">
        <dgm:presLayoutVars>
          <dgm:bulletEnabled val="1"/>
        </dgm:presLayoutVars>
      </dgm:prSet>
      <dgm:spPr/>
      <dgm:t>
        <a:bodyPr/>
        <a:lstStyle/>
        <a:p>
          <a:endParaRPr lang="es-CO"/>
        </a:p>
      </dgm:t>
    </dgm:pt>
    <dgm:pt modelId="{8885DB79-038B-4922-8A7D-E201DC699A18}" type="pres">
      <dgm:prSet presAssocID="{31C19842-D1BB-46D1-B998-F1C246734E16}" presName="sibTrans" presStyleCnt="0"/>
      <dgm:spPr/>
      <dgm:t>
        <a:bodyPr/>
        <a:lstStyle/>
        <a:p>
          <a:endParaRPr lang="es-CO"/>
        </a:p>
      </dgm:t>
    </dgm:pt>
    <dgm:pt modelId="{D94BCD47-D552-4BF9-B59E-FAD0B3714812}" type="pres">
      <dgm:prSet presAssocID="{A6DF15A3-2D5C-43CF-B839-638C61253AE1}" presName="node" presStyleLbl="node1" presStyleIdx="1" presStyleCnt="7">
        <dgm:presLayoutVars>
          <dgm:bulletEnabled val="1"/>
        </dgm:presLayoutVars>
      </dgm:prSet>
      <dgm:spPr/>
      <dgm:t>
        <a:bodyPr/>
        <a:lstStyle/>
        <a:p>
          <a:endParaRPr lang="es-CO"/>
        </a:p>
      </dgm:t>
    </dgm:pt>
    <dgm:pt modelId="{D1A5D2C1-5CF9-47F8-A823-5A589E00CC74}" type="pres">
      <dgm:prSet presAssocID="{8CA4474A-7F9B-4046-8FF3-3168D746ED39}" presName="sibTrans" presStyleCnt="0"/>
      <dgm:spPr/>
      <dgm:t>
        <a:bodyPr/>
        <a:lstStyle/>
        <a:p>
          <a:endParaRPr lang="es-CO"/>
        </a:p>
      </dgm:t>
    </dgm:pt>
    <dgm:pt modelId="{692BED2E-88DF-484C-A3F9-92146C318390}" type="pres">
      <dgm:prSet presAssocID="{CB306E9E-2D0C-48BD-82D6-0CCB562CBB60}" presName="node" presStyleLbl="node1" presStyleIdx="2" presStyleCnt="7">
        <dgm:presLayoutVars>
          <dgm:bulletEnabled val="1"/>
        </dgm:presLayoutVars>
      </dgm:prSet>
      <dgm:spPr/>
      <dgm:t>
        <a:bodyPr/>
        <a:lstStyle/>
        <a:p>
          <a:endParaRPr lang="es-CO"/>
        </a:p>
      </dgm:t>
    </dgm:pt>
    <dgm:pt modelId="{293099CE-547B-4A2C-8DA0-06B71C12B9D8}" type="pres">
      <dgm:prSet presAssocID="{6CFDDB9D-30FF-48F7-8510-B6CB5C35D3C1}" presName="sibTrans" presStyleCnt="0"/>
      <dgm:spPr/>
      <dgm:t>
        <a:bodyPr/>
        <a:lstStyle/>
        <a:p>
          <a:endParaRPr lang="es-CO"/>
        </a:p>
      </dgm:t>
    </dgm:pt>
    <dgm:pt modelId="{FF250B22-1F9B-43D5-8781-7C12983DDB5C}" type="pres">
      <dgm:prSet presAssocID="{3F1E08B2-E7AE-486C-92AD-6B2B246E3B6E}" presName="node" presStyleLbl="node1" presStyleIdx="3" presStyleCnt="7">
        <dgm:presLayoutVars>
          <dgm:bulletEnabled val="1"/>
        </dgm:presLayoutVars>
      </dgm:prSet>
      <dgm:spPr/>
      <dgm:t>
        <a:bodyPr/>
        <a:lstStyle/>
        <a:p>
          <a:endParaRPr lang="es-CO"/>
        </a:p>
      </dgm:t>
    </dgm:pt>
    <dgm:pt modelId="{1BACAAEC-2AF6-4A2A-8272-A00D76B650D7}" type="pres">
      <dgm:prSet presAssocID="{A67540C7-D258-42F3-BD51-D745622CC13E}" presName="sibTrans" presStyleCnt="0"/>
      <dgm:spPr/>
    </dgm:pt>
    <dgm:pt modelId="{34DB18C7-C5A5-488C-8847-C29C55D978A5}" type="pres">
      <dgm:prSet presAssocID="{787ACAFF-3E71-4FAF-9C8B-C552DBBB1D59}" presName="node" presStyleLbl="node1" presStyleIdx="4" presStyleCnt="7">
        <dgm:presLayoutVars>
          <dgm:bulletEnabled val="1"/>
        </dgm:presLayoutVars>
      </dgm:prSet>
      <dgm:spPr/>
      <dgm:t>
        <a:bodyPr/>
        <a:lstStyle/>
        <a:p>
          <a:endParaRPr lang="es-CO"/>
        </a:p>
      </dgm:t>
    </dgm:pt>
    <dgm:pt modelId="{AEB71411-37CA-4625-A3AF-57531379DDA8}" type="pres">
      <dgm:prSet presAssocID="{48B39A33-307E-499C-BC4F-ED7BFBACF0F3}" presName="sibTrans" presStyleCnt="0"/>
      <dgm:spPr/>
    </dgm:pt>
    <dgm:pt modelId="{388D7682-F5BE-4D03-B071-ECA0573CC023}" type="pres">
      <dgm:prSet presAssocID="{71A876A9-D0B1-4083-BD02-22569DEC640A}" presName="node" presStyleLbl="node1" presStyleIdx="5" presStyleCnt="7">
        <dgm:presLayoutVars>
          <dgm:bulletEnabled val="1"/>
        </dgm:presLayoutVars>
      </dgm:prSet>
      <dgm:spPr/>
      <dgm:t>
        <a:bodyPr/>
        <a:lstStyle/>
        <a:p>
          <a:endParaRPr lang="es-CO"/>
        </a:p>
      </dgm:t>
    </dgm:pt>
    <dgm:pt modelId="{9AB8CDD8-DAC4-45C3-9B90-3ECC6A2FF083}" type="pres">
      <dgm:prSet presAssocID="{25303CBF-1645-46D9-86FF-8355AEE3FBDC}" presName="sibTrans" presStyleCnt="0"/>
      <dgm:spPr/>
      <dgm:t>
        <a:bodyPr/>
        <a:lstStyle/>
        <a:p>
          <a:endParaRPr lang="es-CO"/>
        </a:p>
      </dgm:t>
    </dgm:pt>
    <dgm:pt modelId="{3F2A8CB0-B5FD-453C-A372-6FA9A48541D2}" type="pres">
      <dgm:prSet presAssocID="{4797CE53-FE9F-48C1-A56F-29CDFEA6F878}" presName="node" presStyleLbl="node1" presStyleIdx="6" presStyleCnt="7">
        <dgm:presLayoutVars>
          <dgm:bulletEnabled val="1"/>
        </dgm:presLayoutVars>
      </dgm:prSet>
      <dgm:spPr/>
      <dgm:t>
        <a:bodyPr/>
        <a:lstStyle/>
        <a:p>
          <a:endParaRPr lang="es-CO"/>
        </a:p>
      </dgm:t>
    </dgm:pt>
  </dgm:ptLst>
  <dgm:cxnLst>
    <dgm:cxn modelId="{893BD757-F0D9-4C2D-9DAA-C81A207AB521}" type="presOf" srcId="{A6DF15A3-2D5C-43CF-B839-638C61253AE1}" destId="{D94BCD47-D552-4BF9-B59E-FAD0B3714812}" srcOrd="0" destOrd="0" presId="urn:microsoft.com/office/officeart/2005/8/layout/default"/>
    <dgm:cxn modelId="{FD8B0844-8EF4-4FE0-BD41-48EFA4195FDA}" srcId="{8E37E22F-8B4C-4500-9D2A-55C31AFE3523}" destId="{A6DF15A3-2D5C-43CF-B839-638C61253AE1}" srcOrd="1" destOrd="0" parTransId="{348586B0-8DA8-4458-AD2D-FE3799F8A1AD}" sibTransId="{8CA4474A-7F9B-4046-8FF3-3168D746ED39}"/>
    <dgm:cxn modelId="{8CFAF8C2-3C58-4FF9-B18E-F4558F3CE23C}" type="presOf" srcId="{3F1E08B2-E7AE-486C-92AD-6B2B246E3B6E}" destId="{FF250B22-1F9B-43D5-8781-7C12983DDB5C}" srcOrd="0" destOrd="0" presId="urn:microsoft.com/office/officeart/2005/8/layout/default"/>
    <dgm:cxn modelId="{2028DB1C-4105-4962-AB36-7033FB7E7267}" type="presOf" srcId="{71A876A9-D0B1-4083-BD02-22569DEC640A}" destId="{388D7682-F5BE-4D03-B071-ECA0573CC023}" srcOrd="0" destOrd="0" presId="urn:microsoft.com/office/officeart/2005/8/layout/default"/>
    <dgm:cxn modelId="{67EF9F9A-139F-411E-A2CA-EFD010A8BCD4}" type="presOf" srcId="{787ACAFF-3E71-4FAF-9C8B-C552DBBB1D59}" destId="{34DB18C7-C5A5-488C-8847-C29C55D978A5}" srcOrd="0" destOrd="0" presId="urn:microsoft.com/office/officeart/2005/8/layout/default"/>
    <dgm:cxn modelId="{0CD41098-5B6B-4E66-94DB-FCB9405C96E7}" srcId="{8E37E22F-8B4C-4500-9D2A-55C31AFE3523}" destId="{4797CE53-FE9F-48C1-A56F-29CDFEA6F878}" srcOrd="6" destOrd="0" parTransId="{7FE55112-E69E-4870-89D7-7FA836F8797F}" sibTransId="{0D6EF9D6-A064-4898-8530-F6A51EAB1C34}"/>
    <dgm:cxn modelId="{D5FA1824-D901-4180-87C0-2F1A1834EBA2}" type="presOf" srcId="{4797CE53-FE9F-48C1-A56F-29CDFEA6F878}" destId="{3F2A8CB0-B5FD-453C-A372-6FA9A48541D2}" srcOrd="0" destOrd="0" presId="urn:microsoft.com/office/officeart/2005/8/layout/default"/>
    <dgm:cxn modelId="{3AE1B925-352B-4D81-946B-110C1F0C4923}" srcId="{8E37E22F-8B4C-4500-9D2A-55C31AFE3523}" destId="{05C5EDCA-A3C1-4042-B1A8-90525D26A0D6}" srcOrd="0" destOrd="0" parTransId="{E6EEAA29-CE8C-4FB4-8272-64D584A72DCB}" sibTransId="{31C19842-D1BB-46D1-B998-F1C246734E16}"/>
    <dgm:cxn modelId="{745D51DF-4D38-4D83-8577-7D03E533420D}" srcId="{8E37E22F-8B4C-4500-9D2A-55C31AFE3523}" destId="{71A876A9-D0B1-4083-BD02-22569DEC640A}" srcOrd="5" destOrd="0" parTransId="{03593824-0B98-479D-9BC0-D045D538883D}" sibTransId="{25303CBF-1645-46D9-86FF-8355AEE3FBDC}"/>
    <dgm:cxn modelId="{B043C70C-2E9F-4249-8696-E039BED1F18C}" srcId="{8E37E22F-8B4C-4500-9D2A-55C31AFE3523}" destId="{787ACAFF-3E71-4FAF-9C8B-C552DBBB1D59}" srcOrd="4" destOrd="0" parTransId="{95CF4045-93BE-4E97-A77C-4A1C761E1F5A}" sibTransId="{48B39A33-307E-499C-BC4F-ED7BFBACF0F3}"/>
    <dgm:cxn modelId="{C658C007-6108-4735-8C1F-810B80A98544}" srcId="{8E37E22F-8B4C-4500-9D2A-55C31AFE3523}" destId="{CB306E9E-2D0C-48BD-82D6-0CCB562CBB60}" srcOrd="2" destOrd="0" parTransId="{DBEA9979-DAC7-4155-945C-2CDFB995F743}" sibTransId="{6CFDDB9D-30FF-48F7-8510-B6CB5C35D3C1}"/>
    <dgm:cxn modelId="{CFE91339-92F7-443F-BDC3-6A08C5254234}" type="presOf" srcId="{8E37E22F-8B4C-4500-9D2A-55C31AFE3523}" destId="{54F5B647-91B1-4764-A00B-9AC54A55775B}" srcOrd="0" destOrd="0" presId="urn:microsoft.com/office/officeart/2005/8/layout/default"/>
    <dgm:cxn modelId="{A13CEA7D-C117-4836-B025-D4A4A6AA70CA}" srcId="{8E37E22F-8B4C-4500-9D2A-55C31AFE3523}" destId="{3F1E08B2-E7AE-486C-92AD-6B2B246E3B6E}" srcOrd="3" destOrd="0" parTransId="{467A6653-BDA5-47E9-BD09-BAF71690CDEB}" sibTransId="{A67540C7-D258-42F3-BD51-D745622CC13E}"/>
    <dgm:cxn modelId="{0F583F37-4624-4D03-839C-82B7B3409828}" type="presOf" srcId="{05C5EDCA-A3C1-4042-B1A8-90525D26A0D6}" destId="{288E2DFB-A8DE-4E29-8B86-D0B542765BD3}" srcOrd="0" destOrd="0" presId="urn:microsoft.com/office/officeart/2005/8/layout/default"/>
    <dgm:cxn modelId="{8D5F02BD-6CBD-4755-A6E9-E78996831AAD}" type="presOf" srcId="{CB306E9E-2D0C-48BD-82D6-0CCB562CBB60}" destId="{692BED2E-88DF-484C-A3F9-92146C318390}" srcOrd="0" destOrd="0" presId="urn:microsoft.com/office/officeart/2005/8/layout/default"/>
    <dgm:cxn modelId="{625E9B86-7DD6-4188-8068-5182E17BE129}" type="presParOf" srcId="{54F5B647-91B1-4764-A00B-9AC54A55775B}" destId="{288E2DFB-A8DE-4E29-8B86-D0B542765BD3}" srcOrd="0" destOrd="0" presId="urn:microsoft.com/office/officeart/2005/8/layout/default"/>
    <dgm:cxn modelId="{8045803D-DC3C-44CB-95FE-ABF30540A005}" type="presParOf" srcId="{54F5B647-91B1-4764-A00B-9AC54A55775B}" destId="{8885DB79-038B-4922-8A7D-E201DC699A18}" srcOrd="1" destOrd="0" presId="urn:microsoft.com/office/officeart/2005/8/layout/default"/>
    <dgm:cxn modelId="{7464F870-8A6E-4EB3-AF51-B0B3CA60C725}" type="presParOf" srcId="{54F5B647-91B1-4764-A00B-9AC54A55775B}" destId="{D94BCD47-D552-4BF9-B59E-FAD0B3714812}" srcOrd="2" destOrd="0" presId="urn:microsoft.com/office/officeart/2005/8/layout/default"/>
    <dgm:cxn modelId="{22F9522B-3101-4796-B497-B1C45069F47C}" type="presParOf" srcId="{54F5B647-91B1-4764-A00B-9AC54A55775B}" destId="{D1A5D2C1-5CF9-47F8-A823-5A589E00CC74}" srcOrd="3" destOrd="0" presId="urn:microsoft.com/office/officeart/2005/8/layout/default"/>
    <dgm:cxn modelId="{A4A9F4F4-4938-427F-91CE-49A600922FB4}" type="presParOf" srcId="{54F5B647-91B1-4764-A00B-9AC54A55775B}" destId="{692BED2E-88DF-484C-A3F9-92146C318390}" srcOrd="4" destOrd="0" presId="urn:microsoft.com/office/officeart/2005/8/layout/default"/>
    <dgm:cxn modelId="{DCAA8C36-F572-4F4A-A1CE-26BE376A9D84}" type="presParOf" srcId="{54F5B647-91B1-4764-A00B-9AC54A55775B}" destId="{293099CE-547B-4A2C-8DA0-06B71C12B9D8}" srcOrd="5" destOrd="0" presId="urn:microsoft.com/office/officeart/2005/8/layout/default"/>
    <dgm:cxn modelId="{7C65895C-CA53-440C-BE82-513E8260B5B7}" type="presParOf" srcId="{54F5B647-91B1-4764-A00B-9AC54A55775B}" destId="{FF250B22-1F9B-43D5-8781-7C12983DDB5C}" srcOrd="6" destOrd="0" presId="urn:microsoft.com/office/officeart/2005/8/layout/default"/>
    <dgm:cxn modelId="{71D9E27E-799A-4DBF-B6E7-28C31E135DB9}" type="presParOf" srcId="{54F5B647-91B1-4764-A00B-9AC54A55775B}" destId="{1BACAAEC-2AF6-4A2A-8272-A00D76B650D7}" srcOrd="7" destOrd="0" presId="urn:microsoft.com/office/officeart/2005/8/layout/default"/>
    <dgm:cxn modelId="{F48F9153-20AE-46CB-A628-666FBD48A136}" type="presParOf" srcId="{54F5B647-91B1-4764-A00B-9AC54A55775B}" destId="{34DB18C7-C5A5-488C-8847-C29C55D978A5}" srcOrd="8" destOrd="0" presId="urn:microsoft.com/office/officeart/2005/8/layout/default"/>
    <dgm:cxn modelId="{D3D16CBC-A582-4986-9231-7B3912749A92}" type="presParOf" srcId="{54F5B647-91B1-4764-A00B-9AC54A55775B}" destId="{AEB71411-37CA-4625-A3AF-57531379DDA8}" srcOrd="9" destOrd="0" presId="urn:microsoft.com/office/officeart/2005/8/layout/default"/>
    <dgm:cxn modelId="{CC0CB440-A55A-47D8-8FAB-A9E113E92028}" type="presParOf" srcId="{54F5B647-91B1-4764-A00B-9AC54A55775B}" destId="{388D7682-F5BE-4D03-B071-ECA0573CC023}" srcOrd="10" destOrd="0" presId="urn:microsoft.com/office/officeart/2005/8/layout/default"/>
    <dgm:cxn modelId="{EC67DA61-0D66-4A95-B3F1-9BF4652C65F7}" type="presParOf" srcId="{54F5B647-91B1-4764-A00B-9AC54A55775B}" destId="{9AB8CDD8-DAC4-45C3-9B90-3ECC6A2FF083}" srcOrd="11" destOrd="0" presId="urn:microsoft.com/office/officeart/2005/8/layout/default"/>
    <dgm:cxn modelId="{4F4BE4FD-AAE1-4DD1-8787-7507AE7028DE}" type="presParOf" srcId="{54F5B647-91B1-4764-A00B-9AC54A55775B}" destId="{3F2A8CB0-B5FD-453C-A372-6FA9A48541D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04B19A-52F6-4A03-8710-B3ABC0B2F3B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O"/>
        </a:p>
      </dgm:t>
    </dgm:pt>
    <dgm:pt modelId="{4766C12F-D336-48AA-905F-F033E971317C}">
      <dgm:prSet phldrT="[Texto]" custT="1"/>
      <dgm:spPr/>
      <dgm:t>
        <a:bodyPr/>
        <a:lstStyle/>
        <a:p>
          <a:r>
            <a:rPr lang="es-CO" sz="1400" b="1" dirty="0" smtClean="0">
              <a:solidFill>
                <a:schemeClr val="tx1">
                  <a:lumMod val="50000"/>
                </a:schemeClr>
              </a:solidFill>
            </a:rPr>
            <a:t>El descubrimiento del propio cuerpo y la experimentación de sensaciones a través de la autoexploración y de los contactos (caricias, besos, abrazos...) con otros cuerpos.</a:t>
          </a:r>
          <a:endParaRPr lang="es-CO" sz="1400" b="1" dirty="0">
            <a:solidFill>
              <a:schemeClr val="tx1">
                <a:lumMod val="50000"/>
              </a:schemeClr>
            </a:solidFill>
          </a:endParaRPr>
        </a:p>
      </dgm:t>
    </dgm:pt>
    <dgm:pt modelId="{A3525505-85F5-4BB2-8401-ADA2831C48BE}" type="parTrans" cxnId="{0C7067EF-9DB7-4D72-B703-7757D44C19B9}">
      <dgm:prSet/>
      <dgm:spPr/>
      <dgm:t>
        <a:bodyPr/>
        <a:lstStyle/>
        <a:p>
          <a:endParaRPr lang="es-CO" sz="2000" b="1">
            <a:solidFill>
              <a:schemeClr val="tx1">
                <a:lumMod val="50000"/>
              </a:schemeClr>
            </a:solidFill>
          </a:endParaRPr>
        </a:p>
      </dgm:t>
    </dgm:pt>
    <dgm:pt modelId="{BC16EAF0-1D43-432A-89FE-A89860916BAA}" type="sibTrans" cxnId="{0C7067EF-9DB7-4D72-B703-7757D44C19B9}">
      <dgm:prSet/>
      <dgm:spPr/>
      <dgm:t>
        <a:bodyPr/>
        <a:lstStyle/>
        <a:p>
          <a:endParaRPr lang="es-CO" sz="2000" b="1">
            <a:solidFill>
              <a:schemeClr val="tx1">
                <a:lumMod val="50000"/>
              </a:schemeClr>
            </a:solidFill>
          </a:endParaRPr>
        </a:p>
      </dgm:t>
    </dgm:pt>
    <dgm:pt modelId="{2DFEA0F2-67B9-4597-AA1B-D01CB2E1269C}">
      <dgm:prSet phldrT="[Texto]" custT="1"/>
      <dgm:spPr/>
      <dgm:t>
        <a:bodyPr/>
        <a:lstStyle/>
        <a:p>
          <a:pPr algn="just"/>
          <a:r>
            <a:rPr lang="es-CO" sz="1400" b="1" dirty="0" smtClean="0">
              <a:solidFill>
                <a:schemeClr val="tx1">
                  <a:lumMod val="50000"/>
                </a:schemeClr>
              </a:solidFill>
            </a:rPr>
            <a:t>Las relaciones y los vínculos afectivos con las figuras de apego y los sentimientos hacia ellas.</a:t>
          </a:r>
          <a:endParaRPr lang="es-CO" sz="1400" b="1" dirty="0">
            <a:solidFill>
              <a:schemeClr val="tx1">
                <a:lumMod val="50000"/>
              </a:schemeClr>
            </a:solidFill>
          </a:endParaRPr>
        </a:p>
      </dgm:t>
    </dgm:pt>
    <dgm:pt modelId="{51CA418A-BFCA-451E-A2A4-C01E6AFBE566}" type="parTrans" cxnId="{083AA8AB-3143-41C6-B740-E5ED18990C77}">
      <dgm:prSet/>
      <dgm:spPr/>
      <dgm:t>
        <a:bodyPr/>
        <a:lstStyle/>
        <a:p>
          <a:endParaRPr lang="es-CO" sz="2000" b="1">
            <a:solidFill>
              <a:schemeClr val="tx1">
                <a:lumMod val="50000"/>
              </a:schemeClr>
            </a:solidFill>
          </a:endParaRPr>
        </a:p>
      </dgm:t>
    </dgm:pt>
    <dgm:pt modelId="{88EE7513-B312-4786-B90A-FD1AC705E9D3}" type="sibTrans" cxnId="{083AA8AB-3143-41C6-B740-E5ED18990C77}">
      <dgm:prSet/>
      <dgm:spPr/>
      <dgm:t>
        <a:bodyPr/>
        <a:lstStyle/>
        <a:p>
          <a:endParaRPr lang="es-CO" sz="2000" b="1">
            <a:solidFill>
              <a:schemeClr val="tx1">
                <a:lumMod val="50000"/>
              </a:schemeClr>
            </a:solidFill>
          </a:endParaRPr>
        </a:p>
      </dgm:t>
    </dgm:pt>
    <dgm:pt modelId="{ACFA0037-288A-4B3C-BD29-D2F65017EF8D}">
      <dgm:prSet phldrT="[Texto]" custT="1"/>
      <dgm:spPr/>
      <dgm:t>
        <a:bodyPr/>
        <a:lstStyle/>
        <a:p>
          <a:pPr algn="just"/>
          <a:r>
            <a:rPr lang="es-CO" sz="1400" b="1" dirty="0" smtClean="0">
              <a:solidFill>
                <a:schemeClr val="tx1">
                  <a:lumMod val="50000"/>
                </a:schemeClr>
              </a:solidFill>
            </a:rPr>
            <a:t>La conciencia del propio sexo y de la existencia del otro y de las diferencias entre ambos.</a:t>
          </a:r>
          <a:endParaRPr lang="es-CO" sz="1400" b="1" dirty="0">
            <a:solidFill>
              <a:schemeClr val="tx1">
                <a:lumMod val="50000"/>
              </a:schemeClr>
            </a:solidFill>
          </a:endParaRPr>
        </a:p>
      </dgm:t>
    </dgm:pt>
    <dgm:pt modelId="{6E6A2FBE-4E38-41AC-8636-372DB2AA94E3}" type="parTrans" cxnId="{52294402-6A33-4733-8971-C1C1CC7190D0}">
      <dgm:prSet/>
      <dgm:spPr/>
      <dgm:t>
        <a:bodyPr/>
        <a:lstStyle/>
        <a:p>
          <a:endParaRPr lang="es-CO" sz="2000" b="1">
            <a:solidFill>
              <a:schemeClr val="tx1">
                <a:lumMod val="50000"/>
              </a:schemeClr>
            </a:solidFill>
          </a:endParaRPr>
        </a:p>
      </dgm:t>
    </dgm:pt>
    <dgm:pt modelId="{4FE5BAC7-93E8-41A9-9D6B-E3C44E03C6B4}" type="sibTrans" cxnId="{52294402-6A33-4733-8971-C1C1CC7190D0}">
      <dgm:prSet/>
      <dgm:spPr/>
      <dgm:t>
        <a:bodyPr/>
        <a:lstStyle/>
        <a:p>
          <a:endParaRPr lang="es-CO" sz="2000" b="1">
            <a:solidFill>
              <a:schemeClr val="tx1">
                <a:lumMod val="50000"/>
              </a:schemeClr>
            </a:solidFill>
          </a:endParaRPr>
        </a:p>
      </dgm:t>
    </dgm:pt>
    <dgm:pt modelId="{C2D234C0-65CE-4300-B6A9-1765E18FEB5A}">
      <dgm:prSet phldrT="[Texto]" custT="1"/>
      <dgm:spPr/>
      <dgm:t>
        <a:bodyPr/>
        <a:lstStyle/>
        <a:p>
          <a:pPr algn="just"/>
          <a:r>
            <a:rPr lang="es-CO" sz="1400" b="1" dirty="0" smtClean="0">
              <a:solidFill>
                <a:schemeClr val="tx1">
                  <a:lumMod val="50000"/>
                </a:schemeClr>
              </a:solidFill>
            </a:rPr>
            <a:t>Las primeras nociones sobre los estereotipos y características asociadas a lo femenino y a lo masculino.</a:t>
          </a:r>
          <a:endParaRPr lang="es-CO" sz="1400" b="1" dirty="0">
            <a:solidFill>
              <a:schemeClr val="tx1">
                <a:lumMod val="50000"/>
              </a:schemeClr>
            </a:solidFill>
          </a:endParaRPr>
        </a:p>
      </dgm:t>
    </dgm:pt>
    <dgm:pt modelId="{E81E059C-86C9-4A55-8D66-C7DDE51FED44}" type="parTrans" cxnId="{AE32E381-CDB6-43F1-840A-4C19C2803160}">
      <dgm:prSet/>
      <dgm:spPr/>
      <dgm:t>
        <a:bodyPr/>
        <a:lstStyle/>
        <a:p>
          <a:endParaRPr lang="es-CO" sz="2000" b="1">
            <a:solidFill>
              <a:schemeClr val="tx1">
                <a:lumMod val="50000"/>
              </a:schemeClr>
            </a:solidFill>
          </a:endParaRPr>
        </a:p>
      </dgm:t>
    </dgm:pt>
    <dgm:pt modelId="{4E57C930-7CEA-44F8-848B-83661A2D8B1B}" type="sibTrans" cxnId="{AE32E381-CDB6-43F1-840A-4C19C2803160}">
      <dgm:prSet/>
      <dgm:spPr/>
      <dgm:t>
        <a:bodyPr/>
        <a:lstStyle/>
        <a:p>
          <a:endParaRPr lang="es-CO" sz="2000" b="1">
            <a:solidFill>
              <a:schemeClr val="tx1">
                <a:lumMod val="50000"/>
              </a:schemeClr>
            </a:solidFill>
          </a:endParaRPr>
        </a:p>
      </dgm:t>
    </dgm:pt>
    <dgm:pt modelId="{3CADA47D-4D3E-4485-8CAF-EDF81A6AC280}">
      <dgm:prSet phldrT="[Texto]" custT="1"/>
      <dgm:spPr/>
      <dgm:t>
        <a:bodyPr/>
        <a:lstStyle/>
        <a:p>
          <a:pPr algn="just"/>
          <a:r>
            <a:rPr lang="es-CO" sz="1400" b="1" dirty="0" smtClean="0">
              <a:solidFill>
                <a:schemeClr val="tx1">
                  <a:lumMod val="50000"/>
                </a:schemeClr>
              </a:solidFill>
            </a:rPr>
            <a:t>La curiosidad por el cuerpo adulto (masculino y femenino) y por el de otros niños y niñas.</a:t>
          </a:r>
          <a:endParaRPr lang="es-CO" sz="1400" b="1" dirty="0">
            <a:solidFill>
              <a:schemeClr val="tx1">
                <a:lumMod val="50000"/>
              </a:schemeClr>
            </a:solidFill>
          </a:endParaRPr>
        </a:p>
      </dgm:t>
    </dgm:pt>
    <dgm:pt modelId="{8A102085-6859-42C6-B632-8BE54C3D3EA6}" type="parTrans" cxnId="{E79492C7-48F3-41BC-B89C-645F5ACC5823}">
      <dgm:prSet/>
      <dgm:spPr/>
      <dgm:t>
        <a:bodyPr/>
        <a:lstStyle/>
        <a:p>
          <a:endParaRPr lang="es-CO" sz="2000" b="1">
            <a:solidFill>
              <a:schemeClr val="tx1">
                <a:lumMod val="50000"/>
              </a:schemeClr>
            </a:solidFill>
          </a:endParaRPr>
        </a:p>
      </dgm:t>
    </dgm:pt>
    <dgm:pt modelId="{2319760A-123C-4439-A10D-35D62E9C9628}" type="sibTrans" cxnId="{E79492C7-48F3-41BC-B89C-645F5ACC5823}">
      <dgm:prSet/>
      <dgm:spPr/>
      <dgm:t>
        <a:bodyPr/>
        <a:lstStyle/>
        <a:p>
          <a:endParaRPr lang="es-CO" sz="2000" b="1">
            <a:solidFill>
              <a:schemeClr val="tx1">
                <a:lumMod val="50000"/>
              </a:schemeClr>
            </a:solidFill>
          </a:endParaRPr>
        </a:p>
      </dgm:t>
    </dgm:pt>
    <dgm:pt modelId="{B22A812F-26BA-4075-BB77-16843583F5BA}">
      <dgm:prSet phldrT="[Texto]" custT="1"/>
      <dgm:spPr/>
      <dgm:t>
        <a:bodyPr/>
        <a:lstStyle/>
        <a:p>
          <a:pPr algn="just"/>
          <a:r>
            <a:rPr lang="es-CO" sz="1400" b="1" dirty="0" smtClean="0">
              <a:solidFill>
                <a:schemeClr val="tx1">
                  <a:lumMod val="50000"/>
                </a:schemeClr>
              </a:solidFill>
            </a:rPr>
            <a:t>El interés por el propio origen, la reproducción y las relaciones sexuales y amorosas entre</a:t>
          </a:r>
        </a:p>
        <a:p>
          <a:pPr algn="l"/>
          <a:r>
            <a:rPr lang="es-CO" sz="1400" b="1" dirty="0" smtClean="0">
              <a:solidFill>
                <a:schemeClr val="tx1">
                  <a:lumMod val="50000"/>
                </a:schemeClr>
              </a:solidFill>
            </a:rPr>
            <a:t>personas adultas.</a:t>
          </a:r>
          <a:endParaRPr lang="es-CO" sz="1400" b="1" dirty="0">
            <a:solidFill>
              <a:schemeClr val="tx1">
                <a:lumMod val="50000"/>
              </a:schemeClr>
            </a:solidFill>
          </a:endParaRPr>
        </a:p>
      </dgm:t>
    </dgm:pt>
    <dgm:pt modelId="{CD4BA53B-078E-4682-AC56-2D0A878672AE}" type="parTrans" cxnId="{A5DB6F02-7A4E-490E-B1E9-3D0078E0306E}">
      <dgm:prSet/>
      <dgm:spPr/>
      <dgm:t>
        <a:bodyPr/>
        <a:lstStyle/>
        <a:p>
          <a:endParaRPr lang="es-CO" sz="2000" b="1">
            <a:solidFill>
              <a:schemeClr val="tx1">
                <a:lumMod val="50000"/>
              </a:schemeClr>
            </a:solidFill>
          </a:endParaRPr>
        </a:p>
      </dgm:t>
    </dgm:pt>
    <dgm:pt modelId="{8AEE8BFD-99C9-41F9-BB6E-60B6AF9407B2}" type="sibTrans" cxnId="{A5DB6F02-7A4E-490E-B1E9-3D0078E0306E}">
      <dgm:prSet/>
      <dgm:spPr/>
      <dgm:t>
        <a:bodyPr/>
        <a:lstStyle/>
        <a:p>
          <a:endParaRPr lang="es-CO" sz="2000" b="1">
            <a:solidFill>
              <a:schemeClr val="tx1">
                <a:lumMod val="50000"/>
              </a:schemeClr>
            </a:solidFill>
          </a:endParaRPr>
        </a:p>
      </dgm:t>
    </dgm:pt>
    <dgm:pt modelId="{5D5635A9-CB65-4DEE-B2CA-A15A347F0897}" type="pres">
      <dgm:prSet presAssocID="{4704B19A-52F6-4A03-8710-B3ABC0B2F3BD}" presName="Name0" presStyleCnt="0">
        <dgm:presLayoutVars>
          <dgm:chMax val="7"/>
          <dgm:chPref val="7"/>
          <dgm:dir/>
        </dgm:presLayoutVars>
      </dgm:prSet>
      <dgm:spPr/>
      <dgm:t>
        <a:bodyPr/>
        <a:lstStyle/>
        <a:p>
          <a:endParaRPr lang="es-CO"/>
        </a:p>
      </dgm:t>
    </dgm:pt>
    <dgm:pt modelId="{3F52A40F-B972-4076-A3AE-38DA32229D23}" type="pres">
      <dgm:prSet presAssocID="{4704B19A-52F6-4A03-8710-B3ABC0B2F3BD}" presName="Name1" presStyleCnt="0"/>
      <dgm:spPr/>
    </dgm:pt>
    <dgm:pt modelId="{B74407C6-1638-4534-9DA5-28235FAB1FF1}" type="pres">
      <dgm:prSet presAssocID="{4704B19A-52F6-4A03-8710-B3ABC0B2F3BD}" presName="cycle" presStyleCnt="0"/>
      <dgm:spPr/>
    </dgm:pt>
    <dgm:pt modelId="{E9F540A0-5E70-4FB1-AEC2-E7EB90829CFF}" type="pres">
      <dgm:prSet presAssocID="{4704B19A-52F6-4A03-8710-B3ABC0B2F3BD}" presName="srcNode" presStyleLbl="node1" presStyleIdx="0" presStyleCnt="6"/>
      <dgm:spPr/>
    </dgm:pt>
    <dgm:pt modelId="{AE0F0303-835E-4B40-BA69-A9339BD2CCFA}" type="pres">
      <dgm:prSet presAssocID="{4704B19A-52F6-4A03-8710-B3ABC0B2F3BD}" presName="conn" presStyleLbl="parChTrans1D2" presStyleIdx="0" presStyleCnt="1"/>
      <dgm:spPr/>
      <dgm:t>
        <a:bodyPr/>
        <a:lstStyle/>
        <a:p>
          <a:endParaRPr lang="es-CO"/>
        </a:p>
      </dgm:t>
    </dgm:pt>
    <dgm:pt modelId="{02DD541B-916F-4E83-892A-02006B448C9B}" type="pres">
      <dgm:prSet presAssocID="{4704B19A-52F6-4A03-8710-B3ABC0B2F3BD}" presName="extraNode" presStyleLbl="node1" presStyleIdx="0" presStyleCnt="6"/>
      <dgm:spPr/>
    </dgm:pt>
    <dgm:pt modelId="{E49ADF04-ED81-41F4-B99E-4B5821408443}" type="pres">
      <dgm:prSet presAssocID="{4704B19A-52F6-4A03-8710-B3ABC0B2F3BD}" presName="dstNode" presStyleLbl="node1" presStyleIdx="0" presStyleCnt="6"/>
      <dgm:spPr/>
    </dgm:pt>
    <dgm:pt modelId="{819F17F9-AC30-436F-9473-C9A7564C988F}" type="pres">
      <dgm:prSet presAssocID="{4766C12F-D336-48AA-905F-F033E971317C}" presName="text_1" presStyleLbl="node1" presStyleIdx="0" presStyleCnt="6">
        <dgm:presLayoutVars>
          <dgm:bulletEnabled val="1"/>
        </dgm:presLayoutVars>
      </dgm:prSet>
      <dgm:spPr/>
      <dgm:t>
        <a:bodyPr/>
        <a:lstStyle/>
        <a:p>
          <a:endParaRPr lang="es-CO"/>
        </a:p>
      </dgm:t>
    </dgm:pt>
    <dgm:pt modelId="{1B5D0ABA-7C0B-4AE1-93B9-1499FD25BD14}" type="pres">
      <dgm:prSet presAssocID="{4766C12F-D336-48AA-905F-F033E971317C}" presName="accent_1" presStyleCnt="0"/>
      <dgm:spPr/>
    </dgm:pt>
    <dgm:pt modelId="{0CD3FCC5-A495-41BE-8CC3-EE5A4F7C539A}" type="pres">
      <dgm:prSet presAssocID="{4766C12F-D336-48AA-905F-F033E971317C}" presName="accentRepeatNode" presStyleLbl="solidFgAcc1" presStyleIdx="0" presStyleCnt="6"/>
      <dgm:spPr/>
    </dgm:pt>
    <dgm:pt modelId="{D31F7EBC-84EA-427A-A144-BCB504D63B6F}" type="pres">
      <dgm:prSet presAssocID="{2DFEA0F2-67B9-4597-AA1B-D01CB2E1269C}" presName="text_2" presStyleLbl="node1" presStyleIdx="1" presStyleCnt="6">
        <dgm:presLayoutVars>
          <dgm:bulletEnabled val="1"/>
        </dgm:presLayoutVars>
      </dgm:prSet>
      <dgm:spPr/>
      <dgm:t>
        <a:bodyPr/>
        <a:lstStyle/>
        <a:p>
          <a:endParaRPr lang="es-CO"/>
        </a:p>
      </dgm:t>
    </dgm:pt>
    <dgm:pt modelId="{89C998E0-8872-48FD-9898-46AEC3EF49A4}" type="pres">
      <dgm:prSet presAssocID="{2DFEA0F2-67B9-4597-AA1B-D01CB2E1269C}" presName="accent_2" presStyleCnt="0"/>
      <dgm:spPr/>
    </dgm:pt>
    <dgm:pt modelId="{9819FE3D-C9A0-439E-A0AA-12A873F3D97C}" type="pres">
      <dgm:prSet presAssocID="{2DFEA0F2-67B9-4597-AA1B-D01CB2E1269C}" presName="accentRepeatNode" presStyleLbl="solidFgAcc1" presStyleIdx="1" presStyleCnt="6"/>
      <dgm:spPr/>
    </dgm:pt>
    <dgm:pt modelId="{9D637C8D-8C1D-4FB1-B961-C82F55137266}" type="pres">
      <dgm:prSet presAssocID="{ACFA0037-288A-4B3C-BD29-D2F65017EF8D}" presName="text_3" presStyleLbl="node1" presStyleIdx="2" presStyleCnt="6">
        <dgm:presLayoutVars>
          <dgm:bulletEnabled val="1"/>
        </dgm:presLayoutVars>
      </dgm:prSet>
      <dgm:spPr/>
      <dgm:t>
        <a:bodyPr/>
        <a:lstStyle/>
        <a:p>
          <a:endParaRPr lang="es-CO"/>
        </a:p>
      </dgm:t>
    </dgm:pt>
    <dgm:pt modelId="{3DD87A09-7197-48C9-AF7B-F8CC19069F22}" type="pres">
      <dgm:prSet presAssocID="{ACFA0037-288A-4B3C-BD29-D2F65017EF8D}" presName="accent_3" presStyleCnt="0"/>
      <dgm:spPr/>
    </dgm:pt>
    <dgm:pt modelId="{811FEC01-9EBE-426B-BD8A-195EBF3FA4A9}" type="pres">
      <dgm:prSet presAssocID="{ACFA0037-288A-4B3C-BD29-D2F65017EF8D}" presName="accentRepeatNode" presStyleLbl="solidFgAcc1" presStyleIdx="2" presStyleCnt="6"/>
      <dgm:spPr/>
    </dgm:pt>
    <dgm:pt modelId="{EE602259-B556-499D-8717-41E6F7A2E2CF}" type="pres">
      <dgm:prSet presAssocID="{C2D234C0-65CE-4300-B6A9-1765E18FEB5A}" presName="text_4" presStyleLbl="node1" presStyleIdx="3" presStyleCnt="6">
        <dgm:presLayoutVars>
          <dgm:bulletEnabled val="1"/>
        </dgm:presLayoutVars>
      </dgm:prSet>
      <dgm:spPr/>
      <dgm:t>
        <a:bodyPr/>
        <a:lstStyle/>
        <a:p>
          <a:endParaRPr lang="es-CO"/>
        </a:p>
      </dgm:t>
    </dgm:pt>
    <dgm:pt modelId="{C8441460-E35E-4AA0-9306-88E9EA7956BF}" type="pres">
      <dgm:prSet presAssocID="{C2D234C0-65CE-4300-B6A9-1765E18FEB5A}" presName="accent_4" presStyleCnt="0"/>
      <dgm:spPr/>
    </dgm:pt>
    <dgm:pt modelId="{65B349D4-BE18-443D-ABE9-ED0F25AB763E}" type="pres">
      <dgm:prSet presAssocID="{C2D234C0-65CE-4300-B6A9-1765E18FEB5A}" presName="accentRepeatNode" presStyleLbl="solidFgAcc1" presStyleIdx="3" presStyleCnt="6"/>
      <dgm:spPr/>
    </dgm:pt>
    <dgm:pt modelId="{187B76D0-15E1-4319-942D-E6944868B7B0}" type="pres">
      <dgm:prSet presAssocID="{3CADA47D-4D3E-4485-8CAF-EDF81A6AC280}" presName="text_5" presStyleLbl="node1" presStyleIdx="4" presStyleCnt="6">
        <dgm:presLayoutVars>
          <dgm:bulletEnabled val="1"/>
        </dgm:presLayoutVars>
      </dgm:prSet>
      <dgm:spPr/>
      <dgm:t>
        <a:bodyPr/>
        <a:lstStyle/>
        <a:p>
          <a:endParaRPr lang="es-CO"/>
        </a:p>
      </dgm:t>
    </dgm:pt>
    <dgm:pt modelId="{07D1218C-9BDD-44F5-BCAF-84BF3313DD2A}" type="pres">
      <dgm:prSet presAssocID="{3CADA47D-4D3E-4485-8CAF-EDF81A6AC280}" presName="accent_5" presStyleCnt="0"/>
      <dgm:spPr/>
    </dgm:pt>
    <dgm:pt modelId="{9D99D88B-99B7-4B89-A25B-1C5B1409224E}" type="pres">
      <dgm:prSet presAssocID="{3CADA47D-4D3E-4485-8CAF-EDF81A6AC280}" presName="accentRepeatNode" presStyleLbl="solidFgAcc1" presStyleIdx="4" presStyleCnt="6"/>
      <dgm:spPr/>
    </dgm:pt>
    <dgm:pt modelId="{C93B2339-30C8-4EEF-9FD4-A8FA31B4254C}" type="pres">
      <dgm:prSet presAssocID="{B22A812F-26BA-4075-BB77-16843583F5BA}" presName="text_6" presStyleLbl="node1" presStyleIdx="5" presStyleCnt="6">
        <dgm:presLayoutVars>
          <dgm:bulletEnabled val="1"/>
        </dgm:presLayoutVars>
      </dgm:prSet>
      <dgm:spPr/>
      <dgm:t>
        <a:bodyPr/>
        <a:lstStyle/>
        <a:p>
          <a:endParaRPr lang="es-CO"/>
        </a:p>
      </dgm:t>
    </dgm:pt>
    <dgm:pt modelId="{E7F1312B-3B2A-44B5-B466-D1CDDF13B5AD}" type="pres">
      <dgm:prSet presAssocID="{B22A812F-26BA-4075-BB77-16843583F5BA}" presName="accent_6" presStyleCnt="0"/>
      <dgm:spPr/>
    </dgm:pt>
    <dgm:pt modelId="{B7B24B39-5762-4550-A324-4A829D649CB3}" type="pres">
      <dgm:prSet presAssocID="{B22A812F-26BA-4075-BB77-16843583F5BA}" presName="accentRepeatNode" presStyleLbl="solidFgAcc1" presStyleIdx="5" presStyleCnt="6"/>
      <dgm:spPr/>
    </dgm:pt>
  </dgm:ptLst>
  <dgm:cxnLst>
    <dgm:cxn modelId="{083AA8AB-3143-41C6-B740-E5ED18990C77}" srcId="{4704B19A-52F6-4A03-8710-B3ABC0B2F3BD}" destId="{2DFEA0F2-67B9-4597-AA1B-D01CB2E1269C}" srcOrd="1" destOrd="0" parTransId="{51CA418A-BFCA-451E-A2A4-C01E6AFBE566}" sibTransId="{88EE7513-B312-4786-B90A-FD1AC705E9D3}"/>
    <dgm:cxn modelId="{F31E6386-9E61-4C05-942C-74E414DF5145}" type="presOf" srcId="{4766C12F-D336-48AA-905F-F033E971317C}" destId="{819F17F9-AC30-436F-9473-C9A7564C988F}" srcOrd="0" destOrd="0" presId="urn:microsoft.com/office/officeart/2008/layout/VerticalCurvedList"/>
    <dgm:cxn modelId="{10E4D521-BACD-4516-AA7E-495588F4E600}" type="presOf" srcId="{BC16EAF0-1D43-432A-89FE-A89860916BAA}" destId="{AE0F0303-835E-4B40-BA69-A9339BD2CCFA}" srcOrd="0" destOrd="0" presId="urn:microsoft.com/office/officeart/2008/layout/VerticalCurvedList"/>
    <dgm:cxn modelId="{78C25898-0F6B-4949-B975-51391A3FA29A}" type="presOf" srcId="{3CADA47D-4D3E-4485-8CAF-EDF81A6AC280}" destId="{187B76D0-15E1-4319-942D-E6944868B7B0}" srcOrd="0" destOrd="0" presId="urn:microsoft.com/office/officeart/2008/layout/VerticalCurvedList"/>
    <dgm:cxn modelId="{8C082945-4616-4200-B5C3-D9E8DB6E84F2}" type="presOf" srcId="{C2D234C0-65CE-4300-B6A9-1765E18FEB5A}" destId="{EE602259-B556-499D-8717-41E6F7A2E2CF}" srcOrd="0" destOrd="0" presId="urn:microsoft.com/office/officeart/2008/layout/VerticalCurvedList"/>
    <dgm:cxn modelId="{52294402-6A33-4733-8971-C1C1CC7190D0}" srcId="{4704B19A-52F6-4A03-8710-B3ABC0B2F3BD}" destId="{ACFA0037-288A-4B3C-BD29-D2F65017EF8D}" srcOrd="2" destOrd="0" parTransId="{6E6A2FBE-4E38-41AC-8636-372DB2AA94E3}" sibTransId="{4FE5BAC7-93E8-41A9-9D6B-E3C44E03C6B4}"/>
    <dgm:cxn modelId="{2E6E0D94-3F4F-4091-AACA-3A05640E6307}" type="presOf" srcId="{2DFEA0F2-67B9-4597-AA1B-D01CB2E1269C}" destId="{D31F7EBC-84EA-427A-A144-BCB504D63B6F}" srcOrd="0" destOrd="0" presId="urn:microsoft.com/office/officeart/2008/layout/VerticalCurvedList"/>
    <dgm:cxn modelId="{A5DB6F02-7A4E-490E-B1E9-3D0078E0306E}" srcId="{4704B19A-52F6-4A03-8710-B3ABC0B2F3BD}" destId="{B22A812F-26BA-4075-BB77-16843583F5BA}" srcOrd="5" destOrd="0" parTransId="{CD4BA53B-078E-4682-AC56-2D0A878672AE}" sibTransId="{8AEE8BFD-99C9-41F9-BB6E-60B6AF9407B2}"/>
    <dgm:cxn modelId="{E79492C7-48F3-41BC-B89C-645F5ACC5823}" srcId="{4704B19A-52F6-4A03-8710-B3ABC0B2F3BD}" destId="{3CADA47D-4D3E-4485-8CAF-EDF81A6AC280}" srcOrd="4" destOrd="0" parTransId="{8A102085-6859-42C6-B632-8BE54C3D3EA6}" sibTransId="{2319760A-123C-4439-A10D-35D62E9C9628}"/>
    <dgm:cxn modelId="{50783B06-005C-41F7-8EEB-73B9D8EA62C6}" type="presOf" srcId="{4704B19A-52F6-4A03-8710-B3ABC0B2F3BD}" destId="{5D5635A9-CB65-4DEE-B2CA-A15A347F0897}" srcOrd="0" destOrd="0" presId="urn:microsoft.com/office/officeart/2008/layout/VerticalCurvedList"/>
    <dgm:cxn modelId="{AE32E381-CDB6-43F1-840A-4C19C2803160}" srcId="{4704B19A-52F6-4A03-8710-B3ABC0B2F3BD}" destId="{C2D234C0-65CE-4300-B6A9-1765E18FEB5A}" srcOrd="3" destOrd="0" parTransId="{E81E059C-86C9-4A55-8D66-C7DDE51FED44}" sibTransId="{4E57C930-7CEA-44F8-848B-83661A2D8B1B}"/>
    <dgm:cxn modelId="{723D85C5-BA9C-4151-9665-531D9B688292}" type="presOf" srcId="{B22A812F-26BA-4075-BB77-16843583F5BA}" destId="{C93B2339-30C8-4EEF-9FD4-A8FA31B4254C}" srcOrd="0" destOrd="0" presId="urn:microsoft.com/office/officeart/2008/layout/VerticalCurvedList"/>
    <dgm:cxn modelId="{E7CFADF5-5E8D-4885-9C8C-005043296A5E}" type="presOf" srcId="{ACFA0037-288A-4B3C-BD29-D2F65017EF8D}" destId="{9D637C8D-8C1D-4FB1-B961-C82F55137266}" srcOrd="0" destOrd="0" presId="urn:microsoft.com/office/officeart/2008/layout/VerticalCurvedList"/>
    <dgm:cxn modelId="{0C7067EF-9DB7-4D72-B703-7757D44C19B9}" srcId="{4704B19A-52F6-4A03-8710-B3ABC0B2F3BD}" destId="{4766C12F-D336-48AA-905F-F033E971317C}" srcOrd="0" destOrd="0" parTransId="{A3525505-85F5-4BB2-8401-ADA2831C48BE}" sibTransId="{BC16EAF0-1D43-432A-89FE-A89860916BAA}"/>
    <dgm:cxn modelId="{E78302AE-CFBA-40B1-9BC3-0759D92A900E}" type="presParOf" srcId="{5D5635A9-CB65-4DEE-B2CA-A15A347F0897}" destId="{3F52A40F-B972-4076-A3AE-38DA32229D23}" srcOrd="0" destOrd="0" presId="urn:microsoft.com/office/officeart/2008/layout/VerticalCurvedList"/>
    <dgm:cxn modelId="{C6127F2E-AA4C-4FDD-8F28-5B721738B620}" type="presParOf" srcId="{3F52A40F-B972-4076-A3AE-38DA32229D23}" destId="{B74407C6-1638-4534-9DA5-28235FAB1FF1}" srcOrd="0" destOrd="0" presId="urn:microsoft.com/office/officeart/2008/layout/VerticalCurvedList"/>
    <dgm:cxn modelId="{1F1D56E2-C17C-44FF-9D2D-2865E1E7F549}" type="presParOf" srcId="{B74407C6-1638-4534-9DA5-28235FAB1FF1}" destId="{E9F540A0-5E70-4FB1-AEC2-E7EB90829CFF}" srcOrd="0" destOrd="0" presId="urn:microsoft.com/office/officeart/2008/layout/VerticalCurvedList"/>
    <dgm:cxn modelId="{2339B98C-FA8E-43B7-9FD9-618832D1B632}" type="presParOf" srcId="{B74407C6-1638-4534-9DA5-28235FAB1FF1}" destId="{AE0F0303-835E-4B40-BA69-A9339BD2CCFA}" srcOrd="1" destOrd="0" presId="urn:microsoft.com/office/officeart/2008/layout/VerticalCurvedList"/>
    <dgm:cxn modelId="{22434DFF-8738-4D9A-9925-26A1C138E5F1}" type="presParOf" srcId="{B74407C6-1638-4534-9DA5-28235FAB1FF1}" destId="{02DD541B-916F-4E83-892A-02006B448C9B}" srcOrd="2" destOrd="0" presId="urn:microsoft.com/office/officeart/2008/layout/VerticalCurvedList"/>
    <dgm:cxn modelId="{88F985A6-FF7A-4D5D-9A4A-7C4F37DE4CA8}" type="presParOf" srcId="{B74407C6-1638-4534-9DA5-28235FAB1FF1}" destId="{E49ADF04-ED81-41F4-B99E-4B5821408443}" srcOrd="3" destOrd="0" presId="urn:microsoft.com/office/officeart/2008/layout/VerticalCurvedList"/>
    <dgm:cxn modelId="{CB9FBAD3-D6FC-42B0-B7EE-4CBCFCA43A5D}" type="presParOf" srcId="{3F52A40F-B972-4076-A3AE-38DA32229D23}" destId="{819F17F9-AC30-436F-9473-C9A7564C988F}" srcOrd="1" destOrd="0" presId="urn:microsoft.com/office/officeart/2008/layout/VerticalCurvedList"/>
    <dgm:cxn modelId="{40E1AA44-892F-475B-B10B-839E51121DBB}" type="presParOf" srcId="{3F52A40F-B972-4076-A3AE-38DA32229D23}" destId="{1B5D0ABA-7C0B-4AE1-93B9-1499FD25BD14}" srcOrd="2" destOrd="0" presId="urn:microsoft.com/office/officeart/2008/layout/VerticalCurvedList"/>
    <dgm:cxn modelId="{432304AB-6609-4185-9ACD-14A8EE6FEECD}" type="presParOf" srcId="{1B5D0ABA-7C0B-4AE1-93B9-1499FD25BD14}" destId="{0CD3FCC5-A495-41BE-8CC3-EE5A4F7C539A}" srcOrd="0" destOrd="0" presId="urn:microsoft.com/office/officeart/2008/layout/VerticalCurvedList"/>
    <dgm:cxn modelId="{79AFBB0C-F403-4F0F-88A9-3CC41AA990E0}" type="presParOf" srcId="{3F52A40F-B972-4076-A3AE-38DA32229D23}" destId="{D31F7EBC-84EA-427A-A144-BCB504D63B6F}" srcOrd="3" destOrd="0" presId="urn:microsoft.com/office/officeart/2008/layout/VerticalCurvedList"/>
    <dgm:cxn modelId="{6F07BC7F-60C9-454C-895C-EC3BB0F80630}" type="presParOf" srcId="{3F52A40F-B972-4076-A3AE-38DA32229D23}" destId="{89C998E0-8872-48FD-9898-46AEC3EF49A4}" srcOrd="4" destOrd="0" presId="urn:microsoft.com/office/officeart/2008/layout/VerticalCurvedList"/>
    <dgm:cxn modelId="{49BBE4A9-CA2B-4C59-A949-66DBA4458F61}" type="presParOf" srcId="{89C998E0-8872-48FD-9898-46AEC3EF49A4}" destId="{9819FE3D-C9A0-439E-A0AA-12A873F3D97C}" srcOrd="0" destOrd="0" presId="urn:microsoft.com/office/officeart/2008/layout/VerticalCurvedList"/>
    <dgm:cxn modelId="{6898D4E4-5F3C-46E0-AE95-97D3327D54D8}" type="presParOf" srcId="{3F52A40F-B972-4076-A3AE-38DA32229D23}" destId="{9D637C8D-8C1D-4FB1-B961-C82F55137266}" srcOrd="5" destOrd="0" presId="urn:microsoft.com/office/officeart/2008/layout/VerticalCurvedList"/>
    <dgm:cxn modelId="{0E779F0B-4EC3-44FE-9F72-DC2ACB0195A7}" type="presParOf" srcId="{3F52A40F-B972-4076-A3AE-38DA32229D23}" destId="{3DD87A09-7197-48C9-AF7B-F8CC19069F22}" srcOrd="6" destOrd="0" presId="urn:microsoft.com/office/officeart/2008/layout/VerticalCurvedList"/>
    <dgm:cxn modelId="{45759B25-44E9-4961-8C06-31A89A7AB5C2}" type="presParOf" srcId="{3DD87A09-7197-48C9-AF7B-F8CC19069F22}" destId="{811FEC01-9EBE-426B-BD8A-195EBF3FA4A9}" srcOrd="0" destOrd="0" presId="urn:microsoft.com/office/officeart/2008/layout/VerticalCurvedList"/>
    <dgm:cxn modelId="{01ED24B3-B575-4E38-AB3F-B9E2091B3FC6}" type="presParOf" srcId="{3F52A40F-B972-4076-A3AE-38DA32229D23}" destId="{EE602259-B556-499D-8717-41E6F7A2E2CF}" srcOrd="7" destOrd="0" presId="urn:microsoft.com/office/officeart/2008/layout/VerticalCurvedList"/>
    <dgm:cxn modelId="{97D57A44-4CFF-4DD4-9C32-8CB1494BC902}" type="presParOf" srcId="{3F52A40F-B972-4076-A3AE-38DA32229D23}" destId="{C8441460-E35E-4AA0-9306-88E9EA7956BF}" srcOrd="8" destOrd="0" presId="urn:microsoft.com/office/officeart/2008/layout/VerticalCurvedList"/>
    <dgm:cxn modelId="{2B27853B-1DBF-4E13-950C-77289187ABA1}" type="presParOf" srcId="{C8441460-E35E-4AA0-9306-88E9EA7956BF}" destId="{65B349D4-BE18-443D-ABE9-ED0F25AB763E}" srcOrd="0" destOrd="0" presId="urn:microsoft.com/office/officeart/2008/layout/VerticalCurvedList"/>
    <dgm:cxn modelId="{B8E55A33-B301-4B40-AE43-BCB08C0DFE56}" type="presParOf" srcId="{3F52A40F-B972-4076-A3AE-38DA32229D23}" destId="{187B76D0-15E1-4319-942D-E6944868B7B0}" srcOrd="9" destOrd="0" presId="urn:microsoft.com/office/officeart/2008/layout/VerticalCurvedList"/>
    <dgm:cxn modelId="{95B5E4FD-CB47-46EE-B621-97062EA8154B}" type="presParOf" srcId="{3F52A40F-B972-4076-A3AE-38DA32229D23}" destId="{07D1218C-9BDD-44F5-BCAF-84BF3313DD2A}" srcOrd="10" destOrd="0" presId="urn:microsoft.com/office/officeart/2008/layout/VerticalCurvedList"/>
    <dgm:cxn modelId="{8AB51B5F-1B2F-4669-8F6D-37589E3A1708}" type="presParOf" srcId="{07D1218C-9BDD-44F5-BCAF-84BF3313DD2A}" destId="{9D99D88B-99B7-4B89-A25B-1C5B1409224E}" srcOrd="0" destOrd="0" presId="urn:microsoft.com/office/officeart/2008/layout/VerticalCurvedList"/>
    <dgm:cxn modelId="{660DCB22-2F20-43C1-88A9-90E8AF4970D7}" type="presParOf" srcId="{3F52A40F-B972-4076-A3AE-38DA32229D23}" destId="{C93B2339-30C8-4EEF-9FD4-A8FA31B4254C}" srcOrd="11" destOrd="0" presId="urn:microsoft.com/office/officeart/2008/layout/VerticalCurvedList"/>
    <dgm:cxn modelId="{F50111A1-C8BB-4371-98EB-82CB0FFB02AA}" type="presParOf" srcId="{3F52A40F-B972-4076-A3AE-38DA32229D23}" destId="{E7F1312B-3B2A-44B5-B466-D1CDDF13B5AD}" srcOrd="12" destOrd="0" presId="urn:microsoft.com/office/officeart/2008/layout/VerticalCurvedList"/>
    <dgm:cxn modelId="{5DFF229B-AD5A-459B-8F7A-78308689250A}" type="presParOf" srcId="{E7F1312B-3B2A-44B5-B466-D1CDDF13B5AD}" destId="{B7B24B39-5762-4550-A324-4A829D649C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FEA7-7792-454C-B43C-D1BF1EFED48D}">
      <dsp:nvSpPr>
        <dsp:cNvPr id="0" name=""/>
        <dsp:cNvSpPr/>
      </dsp:nvSpPr>
      <dsp:spPr>
        <a:xfrm>
          <a:off x="71986" y="313893"/>
          <a:ext cx="8489006" cy="123587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96195" numCol="1" spcCol="1270" anchor="ctr" anchorCtr="0">
          <a:noAutofit/>
        </a:bodyPr>
        <a:lstStyle/>
        <a:p>
          <a:pPr lvl="0" algn="l" defTabSz="889000">
            <a:lnSpc>
              <a:spcPct val="90000"/>
            </a:lnSpc>
            <a:spcBef>
              <a:spcPct val="0"/>
            </a:spcBef>
            <a:spcAft>
              <a:spcPct val="35000"/>
            </a:spcAft>
          </a:pPr>
          <a:r>
            <a:rPr lang="es-CO" sz="2000" b="1" kern="1200" dirty="0" smtClean="0">
              <a:solidFill>
                <a:schemeClr val="tx1">
                  <a:lumMod val="50000"/>
                </a:schemeClr>
              </a:solidFill>
            </a:rPr>
            <a:t>Línea de investigación de LEI</a:t>
          </a:r>
          <a:endParaRPr lang="es-CO" sz="2000" b="1" kern="1200" dirty="0">
            <a:solidFill>
              <a:schemeClr val="tx1">
                <a:lumMod val="50000"/>
              </a:schemeClr>
            </a:solidFill>
          </a:endParaRPr>
        </a:p>
      </dsp:txBody>
      <dsp:txXfrm>
        <a:off x="71986" y="622861"/>
        <a:ext cx="8180038" cy="617935"/>
      </dsp:txXfrm>
    </dsp:sp>
    <dsp:sp modelId="{4A0016E0-9517-498E-9B23-00B0DA365E9E}">
      <dsp:nvSpPr>
        <dsp:cNvPr id="0" name=""/>
        <dsp:cNvSpPr/>
      </dsp:nvSpPr>
      <dsp:spPr>
        <a:xfrm>
          <a:off x="0" y="1250000"/>
          <a:ext cx="1956716" cy="145843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CO" sz="2000" b="1" kern="1200" dirty="0" smtClean="0">
              <a:solidFill>
                <a:schemeClr val="tx1">
                  <a:lumMod val="50000"/>
                </a:schemeClr>
              </a:solidFill>
            </a:rPr>
            <a:t>Prácticas  pedagógicas y  procesos de  integración  social</a:t>
          </a:r>
          <a:endParaRPr lang="es-CO" sz="2000" b="1" kern="1200" dirty="0">
            <a:solidFill>
              <a:schemeClr val="tx1">
                <a:lumMod val="50000"/>
              </a:schemeClr>
            </a:solidFill>
          </a:endParaRPr>
        </a:p>
      </dsp:txBody>
      <dsp:txXfrm>
        <a:off x="0" y="1250000"/>
        <a:ext cx="1956716" cy="1458439"/>
      </dsp:txXfrm>
    </dsp:sp>
    <dsp:sp modelId="{0DD8EAF3-4924-4532-A6CE-724587819500}">
      <dsp:nvSpPr>
        <dsp:cNvPr id="0" name=""/>
        <dsp:cNvSpPr/>
      </dsp:nvSpPr>
      <dsp:spPr>
        <a:xfrm>
          <a:off x="2016231" y="961966"/>
          <a:ext cx="6532290" cy="1235871"/>
        </a:xfrm>
        <a:prstGeom prst="rightArrow">
          <a:avLst>
            <a:gd name="adj1" fmla="val 50000"/>
            <a:gd name="adj2" fmla="val 50000"/>
          </a:avLst>
        </a:prstGeom>
        <a:solidFill>
          <a:schemeClr val="accent2">
            <a:hueOff val="1021492"/>
            <a:satOff val="-1659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96195" numCol="1" spcCol="1270" anchor="ctr" anchorCtr="0">
          <a:noAutofit/>
        </a:bodyPr>
        <a:lstStyle/>
        <a:p>
          <a:pPr lvl="0" algn="l" defTabSz="889000">
            <a:lnSpc>
              <a:spcPct val="90000"/>
            </a:lnSpc>
            <a:spcBef>
              <a:spcPct val="0"/>
            </a:spcBef>
            <a:spcAft>
              <a:spcPct val="35000"/>
            </a:spcAft>
          </a:pPr>
          <a:r>
            <a:rPr lang="es-CO" sz="2000" b="1" kern="1200" dirty="0" smtClean="0">
              <a:solidFill>
                <a:schemeClr val="tx1">
                  <a:lumMod val="50000"/>
                </a:schemeClr>
              </a:solidFill>
            </a:rPr>
            <a:t>Línea de Investigación ENFERMERÍA</a:t>
          </a:r>
          <a:endParaRPr lang="es-CO" sz="2000" b="1" kern="1200" dirty="0">
            <a:solidFill>
              <a:schemeClr val="tx1">
                <a:lumMod val="50000"/>
              </a:schemeClr>
            </a:solidFill>
          </a:endParaRPr>
        </a:p>
      </dsp:txBody>
      <dsp:txXfrm>
        <a:off x="2016231" y="1270934"/>
        <a:ext cx="6223322" cy="617935"/>
      </dsp:txXfrm>
    </dsp:sp>
    <dsp:sp modelId="{40A22684-C004-4BE4-AF46-1A7265DB9ED7}">
      <dsp:nvSpPr>
        <dsp:cNvPr id="0" name=""/>
        <dsp:cNvSpPr/>
      </dsp:nvSpPr>
      <dsp:spPr>
        <a:xfrm>
          <a:off x="1944209" y="2023085"/>
          <a:ext cx="1956716" cy="1217272"/>
        </a:xfrm>
        <a:prstGeom prst="rect">
          <a:avLst/>
        </a:prstGeom>
        <a:solidFill>
          <a:schemeClr val="lt1">
            <a:hueOff val="0"/>
            <a:satOff val="0"/>
            <a:lumOff val="0"/>
            <a:alphaOff val="0"/>
          </a:schemeClr>
        </a:solidFill>
        <a:ln w="12700" cap="flat" cmpd="sng" algn="ctr">
          <a:solidFill>
            <a:schemeClr val="accent2">
              <a:hueOff val="1021492"/>
              <a:satOff val="-1659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CO" sz="2000" b="1" kern="1200" dirty="0" smtClean="0">
              <a:solidFill>
                <a:schemeClr val="tx1">
                  <a:lumMod val="50000"/>
                </a:schemeClr>
              </a:solidFill>
            </a:rPr>
            <a:t>Salud Pública, Comunitaria y ambiental.</a:t>
          </a:r>
          <a:endParaRPr lang="es-CO" sz="1100" b="1" kern="1200" dirty="0">
            <a:solidFill>
              <a:schemeClr val="tx1"/>
            </a:solidFill>
          </a:endParaRPr>
        </a:p>
      </dsp:txBody>
      <dsp:txXfrm>
        <a:off x="1944209" y="2023085"/>
        <a:ext cx="1956716" cy="1217272"/>
      </dsp:txXfrm>
    </dsp:sp>
    <dsp:sp modelId="{3178625E-850E-4C3F-BB3D-998D48113643}">
      <dsp:nvSpPr>
        <dsp:cNvPr id="0" name=""/>
        <dsp:cNvSpPr/>
      </dsp:nvSpPr>
      <dsp:spPr>
        <a:xfrm>
          <a:off x="3966759" y="1567809"/>
          <a:ext cx="4575574" cy="1235871"/>
        </a:xfrm>
        <a:prstGeom prst="rightArrow">
          <a:avLst>
            <a:gd name="adj1" fmla="val 50000"/>
            <a:gd name="adj2" fmla="val 50000"/>
          </a:avLst>
        </a:prstGeom>
        <a:solidFill>
          <a:schemeClr val="accent2">
            <a:hueOff val="2042984"/>
            <a:satOff val="-33195"/>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96195" numCol="1" spcCol="1270" anchor="ctr" anchorCtr="0">
          <a:noAutofit/>
        </a:bodyPr>
        <a:lstStyle/>
        <a:p>
          <a:pPr lvl="0" algn="just" defTabSz="800100">
            <a:lnSpc>
              <a:spcPct val="90000"/>
            </a:lnSpc>
            <a:spcBef>
              <a:spcPct val="0"/>
            </a:spcBef>
            <a:spcAft>
              <a:spcPct val="35000"/>
            </a:spcAft>
          </a:pPr>
          <a:r>
            <a:rPr lang="es-CO" sz="1800" b="1" kern="1200" dirty="0" smtClean="0">
              <a:solidFill>
                <a:schemeClr val="tx1">
                  <a:lumMod val="50000"/>
                </a:schemeClr>
              </a:solidFill>
            </a:rPr>
            <a:t>Núcleo problémico LEI</a:t>
          </a:r>
          <a:endParaRPr lang="es-CO" sz="1800" b="1" kern="1200" dirty="0">
            <a:solidFill>
              <a:schemeClr val="tx1">
                <a:lumMod val="50000"/>
              </a:schemeClr>
            </a:solidFill>
          </a:endParaRPr>
        </a:p>
      </dsp:txBody>
      <dsp:txXfrm>
        <a:off x="3966759" y="1876777"/>
        <a:ext cx="4266606" cy="617935"/>
      </dsp:txXfrm>
    </dsp:sp>
    <dsp:sp modelId="{78D9C32F-BDBA-47D6-ACC5-2DB8D2CD742C}">
      <dsp:nvSpPr>
        <dsp:cNvPr id="0" name=""/>
        <dsp:cNvSpPr/>
      </dsp:nvSpPr>
      <dsp:spPr>
        <a:xfrm>
          <a:off x="3964793" y="2672647"/>
          <a:ext cx="1956716" cy="1567433"/>
        </a:xfrm>
        <a:prstGeom prst="rect">
          <a:avLst/>
        </a:prstGeom>
        <a:solidFill>
          <a:schemeClr val="lt1">
            <a:hueOff val="0"/>
            <a:satOff val="0"/>
            <a:lumOff val="0"/>
            <a:alphaOff val="0"/>
          </a:schemeClr>
        </a:solidFill>
        <a:ln w="12700" cap="flat" cmpd="sng" algn="ctr">
          <a:solidFill>
            <a:schemeClr val="accent2">
              <a:hueOff val="2042984"/>
              <a:satOff val="-33195"/>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b="1" kern="1200" dirty="0" smtClean="0">
              <a:solidFill>
                <a:schemeClr val="tx1">
                  <a:lumMod val="50000"/>
                </a:schemeClr>
              </a:solidFill>
              <a:effectLst/>
            </a:rPr>
            <a:t>Diseño, implementación y sistematización del trabajo investigativo del maestro en formación.</a:t>
          </a:r>
          <a:endParaRPr lang="es-CO" sz="1600" b="1" kern="1200" dirty="0">
            <a:solidFill>
              <a:schemeClr val="tx1">
                <a:lumMod val="50000"/>
              </a:schemeClr>
            </a:solidFill>
            <a:effectLst/>
          </a:endParaRPr>
        </a:p>
      </dsp:txBody>
      <dsp:txXfrm>
        <a:off x="3964793" y="2672647"/>
        <a:ext cx="1956716" cy="1567433"/>
      </dsp:txXfrm>
    </dsp:sp>
    <dsp:sp modelId="{0BB6346C-E251-47F1-BAFA-47BFCEC33A0E}">
      <dsp:nvSpPr>
        <dsp:cNvPr id="0" name=""/>
        <dsp:cNvSpPr/>
      </dsp:nvSpPr>
      <dsp:spPr>
        <a:xfrm>
          <a:off x="5946124" y="2237176"/>
          <a:ext cx="2618858" cy="1235871"/>
        </a:xfrm>
        <a:prstGeom prst="rightArrow">
          <a:avLst>
            <a:gd name="adj1" fmla="val 50000"/>
            <a:gd name="adj2" fmla="val 50000"/>
          </a:avLst>
        </a:prstGeom>
        <a:solidFill>
          <a:schemeClr val="accent2">
            <a:hueOff val="3064476"/>
            <a:satOff val="-49793"/>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96195" numCol="1" spcCol="1270" anchor="ctr" anchorCtr="0">
          <a:noAutofit/>
        </a:bodyPr>
        <a:lstStyle/>
        <a:p>
          <a:pPr lvl="0" algn="ctr" defTabSz="755650">
            <a:lnSpc>
              <a:spcPct val="90000"/>
            </a:lnSpc>
            <a:spcBef>
              <a:spcPct val="0"/>
            </a:spcBef>
            <a:spcAft>
              <a:spcPct val="35000"/>
            </a:spcAft>
          </a:pPr>
          <a:r>
            <a:rPr lang="es-CO" sz="1700" b="1" kern="1200" dirty="0" smtClean="0">
              <a:solidFill>
                <a:schemeClr val="tx1">
                  <a:lumMod val="50000"/>
                </a:schemeClr>
              </a:solidFill>
            </a:rPr>
            <a:t>Núcleo problémico ENFERMERÍA</a:t>
          </a:r>
          <a:endParaRPr lang="es-CO" sz="1700" b="1" kern="1200" dirty="0">
            <a:solidFill>
              <a:schemeClr val="tx1">
                <a:lumMod val="50000"/>
              </a:schemeClr>
            </a:solidFill>
          </a:endParaRPr>
        </a:p>
      </dsp:txBody>
      <dsp:txXfrm>
        <a:off x="5946124" y="2546144"/>
        <a:ext cx="2309890" cy="617935"/>
      </dsp:txXfrm>
    </dsp:sp>
    <dsp:sp modelId="{2A7501C8-E1FB-4245-8E75-E210581A7488}">
      <dsp:nvSpPr>
        <dsp:cNvPr id="0" name=""/>
        <dsp:cNvSpPr/>
      </dsp:nvSpPr>
      <dsp:spPr>
        <a:xfrm>
          <a:off x="5995774" y="3237765"/>
          <a:ext cx="2113649" cy="1301352"/>
        </a:xfrm>
        <a:prstGeom prst="rect">
          <a:avLst/>
        </a:prstGeom>
        <a:solidFill>
          <a:schemeClr val="lt1">
            <a:hueOff val="0"/>
            <a:satOff val="0"/>
            <a:lumOff val="0"/>
            <a:alphaOff val="0"/>
          </a:schemeClr>
        </a:solidFill>
        <a:ln w="12700" cap="flat" cmpd="sng" algn="ctr">
          <a:solidFill>
            <a:schemeClr val="accent2">
              <a:hueOff val="3064476"/>
              <a:satOff val="-49793"/>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b="1" kern="1200" dirty="0" smtClean="0">
              <a:solidFill>
                <a:schemeClr val="tx1">
                  <a:lumMod val="50000"/>
                </a:schemeClr>
              </a:solidFill>
            </a:rPr>
            <a:t>Situación de Salud Sexual y Reproductiva de los adolescentes</a:t>
          </a:r>
        </a:p>
      </dsp:txBody>
      <dsp:txXfrm>
        <a:off x="5995774" y="3237765"/>
        <a:ext cx="2113649" cy="1301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4D129-5032-492F-A15C-70EC112D6508}">
      <dsp:nvSpPr>
        <dsp:cNvPr id="0" name=""/>
        <dsp:cNvSpPr/>
      </dsp:nvSpPr>
      <dsp:spPr>
        <a:xfrm>
          <a:off x="135403" y="93091"/>
          <a:ext cx="4193689" cy="4193689"/>
        </a:xfrm>
        <a:prstGeom prst="circularArrow">
          <a:avLst>
            <a:gd name="adj1" fmla="val 5274"/>
            <a:gd name="adj2" fmla="val 312630"/>
            <a:gd name="adj3" fmla="val 14313162"/>
            <a:gd name="adj4" fmla="val 17077431"/>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A7503-A45F-404C-8C3C-4C146A8A4BDA}">
      <dsp:nvSpPr>
        <dsp:cNvPr id="0" name=""/>
        <dsp:cNvSpPr/>
      </dsp:nvSpPr>
      <dsp:spPr>
        <a:xfrm>
          <a:off x="1473632" y="99860"/>
          <a:ext cx="1517231" cy="7586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Evaluación de la calidad de la Educación</a:t>
          </a:r>
          <a:endParaRPr lang="es-CO" sz="1600" kern="1200" dirty="0">
            <a:solidFill>
              <a:schemeClr val="tx1">
                <a:lumMod val="50000"/>
              </a:schemeClr>
            </a:solidFill>
          </a:endParaRPr>
        </a:p>
      </dsp:txBody>
      <dsp:txXfrm>
        <a:off x="1510665" y="136893"/>
        <a:ext cx="1443165" cy="684549"/>
      </dsp:txXfrm>
    </dsp:sp>
    <dsp:sp modelId="{E2C9A9B3-B1E4-43DA-86C0-BC41F253BE87}">
      <dsp:nvSpPr>
        <dsp:cNvPr id="0" name=""/>
        <dsp:cNvSpPr/>
      </dsp:nvSpPr>
      <dsp:spPr>
        <a:xfrm>
          <a:off x="2946996" y="950507"/>
          <a:ext cx="1517231" cy="7586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Inglés </a:t>
          </a:r>
          <a:endParaRPr lang="es-CO" sz="1600" kern="1200" dirty="0">
            <a:solidFill>
              <a:schemeClr val="tx1">
                <a:lumMod val="50000"/>
              </a:schemeClr>
            </a:solidFill>
          </a:endParaRPr>
        </a:p>
      </dsp:txBody>
      <dsp:txXfrm>
        <a:off x="2984029" y="987540"/>
        <a:ext cx="1443165" cy="684549"/>
      </dsp:txXfrm>
    </dsp:sp>
    <dsp:sp modelId="{91A402D3-5D0D-42E9-B2BF-EAF2BDB207D9}">
      <dsp:nvSpPr>
        <dsp:cNvPr id="0" name=""/>
        <dsp:cNvSpPr/>
      </dsp:nvSpPr>
      <dsp:spPr>
        <a:xfrm>
          <a:off x="2946996" y="2651801"/>
          <a:ext cx="1517231" cy="7586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Prácticas Pedagógicas Investigativas </a:t>
          </a:r>
          <a:endParaRPr lang="es-CO" sz="1600" kern="1200" dirty="0">
            <a:solidFill>
              <a:schemeClr val="tx1">
                <a:lumMod val="50000"/>
              </a:schemeClr>
            </a:solidFill>
          </a:endParaRPr>
        </a:p>
      </dsp:txBody>
      <dsp:txXfrm>
        <a:off x="2984029" y="2688834"/>
        <a:ext cx="1443165" cy="684549"/>
      </dsp:txXfrm>
    </dsp:sp>
    <dsp:sp modelId="{9F572B15-6C11-482D-9427-986FE8549E03}">
      <dsp:nvSpPr>
        <dsp:cNvPr id="0" name=""/>
        <dsp:cNvSpPr/>
      </dsp:nvSpPr>
      <dsp:spPr>
        <a:xfrm>
          <a:off x="1473632" y="3502448"/>
          <a:ext cx="1517231" cy="7586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Ética profesional	</a:t>
          </a:r>
          <a:endParaRPr lang="es-CO" sz="1600" kern="1200" dirty="0">
            <a:solidFill>
              <a:schemeClr val="tx1">
                <a:lumMod val="50000"/>
              </a:schemeClr>
            </a:solidFill>
          </a:endParaRPr>
        </a:p>
      </dsp:txBody>
      <dsp:txXfrm>
        <a:off x="1510665" y="3539481"/>
        <a:ext cx="1443165" cy="684549"/>
      </dsp:txXfrm>
    </dsp:sp>
    <dsp:sp modelId="{EF6DBA81-3D5D-497C-9102-4D80EDCFBACF}">
      <dsp:nvSpPr>
        <dsp:cNvPr id="0" name=""/>
        <dsp:cNvSpPr/>
      </dsp:nvSpPr>
      <dsp:spPr>
        <a:xfrm>
          <a:off x="268" y="2651801"/>
          <a:ext cx="1517231" cy="7586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Pedagogía Reeducativa</a:t>
          </a:r>
          <a:endParaRPr lang="es-CO" sz="1600" kern="1200" dirty="0">
            <a:solidFill>
              <a:schemeClr val="tx1">
                <a:lumMod val="50000"/>
              </a:schemeClr>
            </a:solidFill>
          </a:endParaRPr>
        </a:p>
      </dsp:txBody>
      <dsp:txXfrm>
        <a:off x="37301" y="2688834"/>
        <a:ext cx="1443165" cy="684549"/>
      </dsp:txXfrm>
    </dsp:sp>
    <dsp:sp modelId="{74353197-4E95-4E0C-BF4C-AC8CF79DC21E}">
      <dsp:nvSpPr>
        <dsp:cNvPr id="0" name=""/>
        <dsp:cNvSpPr/>
      </dsp:nvSpPr>
      <dsp:spPr>
        <a:xfrm>
          <a:off x="268" y="950507"/>
          <a:ext cx="1517231" cy="7586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lumMod val="50000"/>
                </a:schemeClr>
              </a:solidFill>
            </a:rPr>
            <a:t>Desarrollo del pensamiento Aleatorio</a:t>
          </a:r>
          <a:endParaRPr lang="es-CO" sz="1600" kern="1200" dirty="0">
            <a:solidFill>
              <a:schemeClr val="tx1">
                <a:lumMod val="50000"/>
              </a:schemeClr>
            </a:solidFill>
          </a:endParaRPr>
        </a:p>
      </dsp:txBody>
      <dsp:txXfrm>
        <a:off x="37301" y="987540"/>
        <a:ext cx="1443165" cy="684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4D129-5032-492F-A15C-70EC112D6508}">
      <dsp:nvSpPr>
        <dsp:cNvPr id="0" name=""/>
        <dsp:cNvSpPr/>
      </dsp:nvSpPr>
      <dsp:spPr>
        <a:xfrm>
          <a:off x="521648" y="504050"/>
          <a:ext cx="3635740" cy="3635740"/>
        </a:xfrm>
        <a:prstGeom prst="circularArrow">
          <a:avLst>
            <a:gd name="adj1" fmla="val 5544"/>
            <a:gd name="adj2" fmla="val 330680"/>
            <a:gd name="adj3" fmla="val 13877771"/>
            <a:gd name="adj4" fmla="val 1732428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A7503-A45F-404C-8C3C-4C146A8A4BDA}">
      <dsp:nvSpPr>
        <dsp:cNvPr id="0" name=""/>
        <dsp:cNvSpPr/>
      </dsp:nvSpPr>
      <dsp:spPr>
        <a:xfrm>
          <a:off x="1492728" y="502994"/>
          <a:ext cx="1627118" cy="813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lumMod val="50000"/>
                </a:schemeClr>
              </a:solidFill>
            </a:rPr>
            <a:t>Ciencias Biológicas Integradas V</a:t>
          </a:r>
          <a:endParaRPr lang="es-CO" sz="1400" kern="1200" dirty="0"/>
        </a:p>
      </dsp:txBody>
      <dsp:txXfrm>
        <a:off x="1532443" y="542709"/>
        <a:ext cx="1547688" cy="734129"/>
      </dsp:txXfrm>
    </dsp:sp>
    <dsp:sp modelId="{E2C9A9B3-B1E4-43DA-86C0-BC41F253BE87}">
      <dsp:nvSpPr>
        <dsp:cNvPr id="0" name=""/>
        <dsp:cNvSpPr/>
      </dsp:nvSpPr>
      <dsp:spPr>
        <a:xfrm>
          <a:off x="3113936" y="1574310"/>
          <a:ext cx="1333781" cy="8135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Inglés </a:t>
          </a:r>
          <a:endParaRPr lang="es-CO" sz="1400" kern="1200" dirty="0"/>
        </a:p>
      </dsp:txBody>
      <dsp:txXfrm>
        <a:off x="3153651" y="1614025"/>
        <a:ext cx="1254351" cy="734129"/>
      </dsp:txXfrm>
    </dsp:sp>
    <dsp:sp modelId="{91A402D3-5D0D-42E9-B2BF-EAF2BDB207D9}">
      <dsp:nvSpPr>
        <dsp:cNvPr id="0" name=""/>
        <dsp:cNvSpPr/>
      </dsp:nvSpPr>
      <dsp:spPr>
        <a:xfrm>
          <a:off x="2404043" y="3307735"/>
          <a:ext cx="1627118" cy="8135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lumMod val="50000"/>
                </a:schemeClr>
              </a:solidFill>
            </a:rPr>
            <a:t>Cuidado de Enfermería Materno Infantil y Familia</a:t>
          </a:r>
          <a:endParaRPr lang="es-CO" sz="1400" kern="1200" dirty="0"/>
        </a:p>
      </dsp:txBody>
      <dsp:txXfrm>
        <a:off x="2443758" y="3347450"/>
        <a:ext cx="1547688" cy="734129"/>
      </dsp:txXfrm>
    </dsp:sp>
    <dsp:sp modelId="{EF6DBA81-3D5D-497C-9102-4D80EDCFBACF}">
      <dsp:nvSpPr>
        <dsp:cNvPr id="0" name=""/>
        <dsp:cNvSpPr/>
      </dsp:nvSpPr>
      <dsp:spPr>
        <a:xfrm>
          <a:off x="581412" y="3307735"/>
          <a:ext cx="1627118" cy="813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Electiva II</a:t>
          </a:r>
          <a:endParaRPr lang="es-CO" sz="1400" kern="1200" dirty="0"/>
        </a:p>
      </dsp:txBody>
      <dsp:txXfrm>
        <a:off x="621127" y="3347450"/>
        <a:ext cx="1547688" cy="734129"/>
      </dsp:txXfrm>
    </dsp:sp>
    <dsp:sp modelId="{74353197-4E95-4E0C-BF4C-AC8CF79DC21E}">
      <dsp:nvSpPr>
        <dsp:cNvPr id="0" name=""/>
        <dsp:cNvSpPr/>
      </dsp:nvSpPr>
      <dsp:spPr>
        <a:xfrm>
          <a:off x="129671" y="1574310"/>
          <a:ext cx="1404154" cy="813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Inglés</a:t>
          </a:r>
          <a:endParaRPr lang="es-CO" sz="1400" kern="1200" dirty="0"/>
        </a:p>
      </dsp:txBody>
      <dsp:txXfrm>
        <a:off x="169386" y="1614025"/>
        <a:ext cx="1324724" cy="734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A76CE-2FF2-4439-9723-CF740640FC52}">
      <dsp:nvSpPr>
        <dsp:cNvPr id="0" name=""/>
        <dsp:cNvSpPr/>
      </dsp:nvSpPr>
      <dsp:spPr>
        <a:xfrm>
          <a:off x="-6272433" y="-1010521"/>
          <a:ext cx="7450662" cy="7450662"/>
        </a:xfrm>
        <a:prstGeom prst="blockArc">
          <a:avLst>
            <a:gd name="adj1" fmla="val 18900000"/>
            <a:gd name="adj2" fmla="val 2700000"/>
            <a:gd name="adj3" fmla="val 29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0D4AC-DDD6-44C8-B602-AE715D77E932}">
      <dsp:nvSpPr>
        <dsp:cNvPr id="0" name=""/>
        <dsp:cNvSpPr/>
      </dsp:nvSpPr>
      <dsp:spPr>
        <a:xfrm>
          <a:off x="507381" y="292868"/>
          <a:ext cx="8042006" cy="6921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12" tIns="35560" rIns="35560" bIns="35560" numCol="1" spcCol="1270" anchor="t" anchorCtr="0">
          <a:noAutofit/>
        </a:bodyPr>
        <a:lstStyle/>
        <a:p>
          <a:pPr lvl="0" algn="just" defTabSz="622300">
            <a:lnSpc>
              <a:spcPct val="90000"/>
            </a:lnSpc>
            <a:spcBef>
              <a:spcPct val="0"/>
            </a:spcBef>
            <a:spcAft>
              <a:spcPct val="35000"/>
            </a:spcAft>
          </a:pPr>
          <a:r>
            <a:rPr lang="es-ES" sz="1400" b="1" i="0" kern="1200" dirty="0" smtClean="0">
              <a:solidFill>
                <a:schemeClr val="tx1">
                  <a:lumMod val="50000"/>
                </a:schemeClr>
              </a:solidFill>
            </a:rPr>
            <a:t>En Colombia la salud sexual y reproductiva de los jóvenes ha sido una preocupación y prioridad en salud pública. En los últimos 20 años, la proporción de adolescentes embarazadas entre 15 y 19 años aumentó significativamente </a:t>
          </a:r>
          <a:endParaRPr lang="es-CO" sz="1400" b="1" i="0" kern="1200" dirty="0">
            <a:solidFill>
              <a:schemeClr val="tx1">
                <a:lumMod val="50000"/>
              </a:schemeClr>
            </a:solidFill>
          </a:endParaRPr>
        </a:p>
        <a:p>
          <a:pPr marL="114300" lvl="1" indent="-114300" algn="l" defTabSz="622300">
            <a:lnSpc>
              <a:spcPct val="90000"/>
            </a:lnSpc>
            <a:spcBef>
              <a:spcPct val="0"/>
            </a:spcBef>
            <a:spcAft>
              <a:spcPct val="15000"/>
            </a:spcAft>
            <a:buChar char="••"/>
          </a:pPr>
          <a:endParaRPr lang="es-CO" sz="1400" b="1" i="0" kern="1200" dirty="0">
            <a:solidFill>
              <a:schemeClr val="tx1">
                <a:lumMod val="50000"/>
              </a:schemeClr>
            </a:solidFill>
          </a:endParaRPr>
        </a:p>
      </dsp:txBody>
      <dsp:txXfrm>
        <a:off x="507381" y="292868"/>
        <a:ext cx="8042006" cy="692172"/>
      </dsp:txXfrm>
    </dsp:sp>
    <dsp:sp modelId="{4E72203E-5834-43BB-92DF-81EDDC8EF216}">
      <dsp:nvSpPr>
        <dsp:cNvPr id="0" name=""/>
        <dsp:cNvSpPr/>
      </dsp:nvSpPr>
      <dsp:spPr>
        <a:xfrm>
          <a:off x="74773" y="206347"/>
          <a:ext cx="865216" cy="8652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B10E67-68B7-4049-9B55-AD0775E5B562}">
      <dsp:nvSpPr>
        <dsp:cNvPr id="0" name=""/>
        <dsp:cNvSpPr/>
      </dsp:nvSpPr>
      <dsp:spPr>
        <a:xfrm>
          <a:off x="994996" y="1099132"/>
          <a:ext cx="7546015" cy="6921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12" tIns="35560" rIns="35560" bIns="35560" numCol="1" spcCol="1270" anchor="ctr" anchorCtr="0">
          <a:noAutofit/>
        </a:bodyPr>
        <a:lstStyle/>
        <a:p>
          <a:pPr lvl="0" algn="just" defTabSz="622300">
            <a:lnSpc>
              <a:spcPct val="90000"/>
            </a:lnSpc>
            <a:spcBef>
              <a:spcPct val="0"/>
            </a:spcBef>
            <a:spcAft>
              <a:spcPct val="35000"/>
            </a:spcAft>
          </a:pPr>
          <a:r>
            <a:rPr lang="es-ES" sz="1400" b="1" i="0" kern="1200" dirty="0" smtClean="0">
              <a:solidFill>
                <a:schemeClr val="tx1">
                  <a:lumMod val="50000"/>
                </a:schemeClr>
              </a:solidFill>
            </a:rPr>
            <a:t>El embarazo adolescente es uno de los factores del círculo de la pobreza, causante además de deserción escolar de las niñas y jóvenes y limitante de libertades a la hora de definir un proyecto de vida.</a:t>
          </a:r>
          <a:endParaRPr lang="es-CO" sz="1400" b="1" i="0" kern="1200" dirty="0">
            <a:solidFill>
              <a:schemeClr val="tx1">
                <a:lumMod val="50000"/>
              </a:schemeClr>
            </a:solidFill>
          </a:endParaRPr>
        </a:p>
      </dsp:txBody>
      <dsp:txXfrm>
        <a:off x="994996" y="1099132"/>
        <a:ext cx="7546015" cy="692172"/>
      </dsp:txXfrm>
    </dsp:sp>
    <dsp:sp modelId="{FB28C6F0-4353-4874-92E9-3C091FBBBDC3}">
      <dsp:nvSpPr>
        <dsp:cNvPr id="0" name=""/>
        <dsp:cNvSpPr/>
      </dsp:nvSpPr>
      <dsp:spPr>
        <a:xfrm>
          <a:off x="490913" y="1099134"/>
          <a:ext cx="865216" cy="86521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7E7283-FAF7-4720-89AD-4BF08E094746}">
      <dsp:nvSpPr>
        <dsp:cNvPr id="0" name=""/>
        <dsp:cNvSpPr/>
      </dsp:nvSpPr>
      <dsp:spPr>
        <a:xfrm>
          <a:off x="1080148" y="1872210"/>
          <a:ext cx="7446356" cy="11242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12" tIns="35560" rIns="35560" bIns="35560" numCol="1" spcCol="1270" anchor="t" anchorCtr="0">
          <a:noAutofit/>
        </a:bodyPr>
        <a:lstStyle/>
        <a:p>
          <a:pPr lvl="0" algn="just" defTabSz="622300">
            <a:lnSpc>
              <a:spcPct val="90000"/>
            </a:lnSpc>
            <a:spcBef>
              <a:spcPct val="0"/>
            </a:spcBef>
            <a:spcAft>
              <a:spcPct val="35000"/>
            </a:spcAft>
          </a:pPr>
          <a:r>
            <a:rPr lang="es-ES" sz="1400" b="1" i="0" kern="1200" dirty="0" smtClean="0">
              <a:solidFill>
                <a:schemeClr val="tx1">
                  <a:lumMod val="50000"/>
                </a:schemeClr>
              </a:solidFill>
            </a:rPr>
            <a:t>En las Instituciones Educativas oficiales Antonio Ramos de la Salle y Antonia Santos, ubicadas en la Localidad 1, se vienen desarrollando actividades y estrategias dentro del proyecto transversal de educación sexual encaminadas a minimizar las problemáticas en cuanto a la percepción de su identidad de género, autoestima, manejo de la libertad y por supuesto la sexualidad. </a:t>
          </a:r>
          <a:endParaRPr lang="es-CO" sz="1400" b="1" i="0" kern="1200" dirty="0">
            <a:solidFill>
              <a:schemeClr val="tx1">
                <a:lumMod val="50000"/>
              </a:schemeClr>
            </a:solidFill>
          </a:endParaRPr>
        </a:p>
        <a:p>
          <a:pPr marL="114300" lvl="1" indent="-114300" algn="just" defTabSz="622300">
            <a:lnSpc>
              <a:spcPct val="90000"/>
            </a:lnSpc>
            <a:spcBef>
              <a:spcPct val="0"/>
            </a:spcBef>
            <a:spcAft>
              <a:spcPct val="15000"/>
            </a:spcAft>
            <a:buChar char="••"/>
          </a:pPr>
          <a:endParaRPr lang="es-CO" sz="1400" b="1" i="0" kern="1200" dirty="0">
            <a:solidFill>
              <a:schemeClr val="tx1">
                <a:lumMod val="50000"/>
              </a:schemeClr>
            </a:solidFill>
          </a:endParaRPr>
        </a:p>
      </dsp:txBody>
      <dsp:txXfrm>
        <a:off x="1080148" y="1872210"/>
        <a:ext cx="7446356" cy="1124220"/>
      </dsp:txXfrm>
    </dsp:sp>
    <dsp:sp modelId="{B4496705-C514-4C24-A031-1F4D399B0747}">
      <dsp:nvSpPr>
        <dsp:cNvPr id="0" name=""/>
        <dsp:cNvSpPr/>
      </dsp:nvSpPr>
      <dsp:spPr>
        <a:xfrm>
          <a:off x="706935" y="2035234"/>
          <a:ext cx="865216" cy="86521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7364D-0720-4A9F-BEAF-E42CCA25E362}">
      <dsp:nvSpPr>
        <dsp:cNvPr id="0" name=""/>
        <dsp:cNvSpPr/>
      </dsp:nvSpPr>
      <dsp:spPr>
        <a:xfrm>
          <a:off x="994996" y="3096345"/>
          <a:ext cx="7546015" cy="9867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12" tIns="35560" rIns="35560" bIns="35560" numCol="1" spcCol="1270" anchor="ctr" anchorCtr="0">
          <a:noAutofit/>
        </a:bodyPr>
        <a:lstStyle/>
        <a:p>
          <a:pPr lvl="0" algn="just" defTabSz="622300">
            <a:lnSpc>
              <a:spcPct val="90000"/>
            </a:lnSpc>
            <a:spcBef>
              <a:spcPct val="0"/>
            </a:spcBef>
            <a:spcAft>
              <a:spcPct val="35000"/>
            </a:spcAft>
          </a:pPr>
          <a:r>
            <a:rPr lang="es-ES" sz="1400" b="1" i="0" kern="1200" dirty="0" smtClean="0">
              <a:solidFill>
                <a:schemeClr val="tx1">
                  <a:lumMod val="50000"/>
                </a:schemeClr>
              </a:solidFill>
            </a:rPr>
            <a:t>Se ha notado que los jóvenes tienen mucha información que adquieren en los medios de comunicación, redes sociales y por contacto interpersonal, pero dicha información sigue siendo sesgada y poco profunda en cuanto al manejo de sus libertades, el respeto por su cuerpo, métodos anticonceptivos, entre otros. </a:t>
          </a:r>
          <a:endParaRPr lang="es-CO" sz="1400" b="1" i="0" kern="1200" dirty="0">
            <a:solidFill>
              <a:schemeClr val="tx1">
                <a:lumMod val="50000"/>
              </a:schemeClr>
            </a:solidFill>
          </a:endParaRPr>
        </a:p>
      </dsp:txBody>
      <dsp:txXfrm>
        <a:off x="994996" y="3096345"/>
        <a:ext cx="7546015" cy="986727"/>
      </dsp:txXfrm>
    </dsp:sp>
    <dsp:sp modelId="{8C491E7D-6B36-4B6E-9AE0-C5DACC1B8371}">
      <dsp:nvSpPr>
        <dsp:cNvPr id="0" name=""/>
        <dsp:cNvSpPr/>
      </dsp:nvSpPr>
      <dsp:spPr>
        <a:xfrm>
          <a:off x="634928" y="3168352"/>
          <a:ext cx="865216" cy="86521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D1E70-2AE9-4AA5-B964-42BBB63B720B}">
      <dsp:nvSpPr>
        <dsp:cNvPr id="0" name=""/>
        <dsp:cNvSpPr/>
      </dsp:nvSpPr>
      <dsp:spPr>
        <a:xfrm>
          <a:off x="500948" y="4112137"/>
          <a:ext cx="8054873" cy="13570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12" tIns="35560" rIns="35560" bIns="35560" numCol="1" spcCol="1270" anchor="ctr" anchorCtr="0">
          <a:noAutofit/>
        </a:bodyPr>
        <a:lstStyle/>
        <a:p>
          <a:pPr lvl="0" algn="just" defTabSz="622300">
            <a:lnSpc>
              <a:spcPct val="90000"/>
            </a:lnSpc>
            <a:spcBef>
              <a:spcPct val="0"/>
            </a:spcBef>
            <a:spcAft>
              <a:spcPct val="35000"/>
            </a:spcAft>
          </a:pPr>
          <a:r>
            <a:rPr lang="es-ES" sz="1400" b="1" i="0" kern="1200" dirty="0" smtClean="0">
              <a:solidFill>
                <a:schemeClr val="tx1">
                  <a:lumMod val="50000"/>
                </a:schemeClr>
              </a:solidFill>
            </a:rPr>
            <a:t>Se observa la necesidad de repensar las prácticas sexuales y reproductivas de los estudiantes, incluyendo a los infantes; conociendo la importancia que tiene la prevención antes que el tratamiento. El proyecto se centra en la intervención en las problemáticas que presentan los niños y adolescentes, que conocen mucha información, pero poca habilidad para utilizarla de manera asertiva en la resolución de sus propios problemas.</a:t>
          </a:r>
          <a:endParaRPr lang="es-CO" sz="1400" b="1" i="0" kern="1200" dirty="0">
            <a:solidFill>
              <a:schemeClr val="tx1">
                <a:lumMod val="50000"/>
              </a:schemeClr>
            </a:solidFill>
          </a:endParaRPr>
        </a:p>
      </dsp:txBody>
      <dsp:txXfrm>
        <a:off x="500948" y="4112137"/>
        <a:ext cx="8054873" cy="1357053"/>
      </dsp:txXfrm>
    </dsp:sp>
    <dsp:sp modelId="{02CEBFAF-2009-459A-8A44-799D217B6D55}">
      <dsp:nvSpPr>
        <dsp:cNvPr id="0" name=""/>
        <dsp:cNvSpPr/>
      </dsp:nvSpPr>
      <dsp:spPr>
        <a:xfrm>
          <a:off x="202877" y="4248467"/>
          <a:ext cx="865216" cy="86521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327F2-6D80-4D2D-98EA-3B520A4E1B99}">
      <dsp:nvSpPr>
        <dsp:cNvPr id="0" name=""/>
        <dsp:cNvSpPr/>
      </dsp:nvSpPr>
      <dsp:spPr>
        <a:xfrm>
          <a:off x="0" y="312698"/>
          <a:ext cx="2700300" cy="21469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50000"/>
                </a:schemeClr>
              </a:solidFill>
            </a:rPr>
            <a:t>En Colombia, una de las causas que impide el desarrollo del país como sociedad, está relacionada con el ejercicio inadecuado de la sexualidad, no solo los embarazos</a:t>
          </a:r>
          <a:endParaRPr lang="es-CO" sz="1600" kern="1200" dirty="0">
            <a:solidFill>
              <a:schemeClr val="tx1">
                <a:lumMod val="50000"/>
              </a:schemeClr>
            </a:solidFill>
          </a:endParaRPr>
        </a:p>
      </dsp:txBody>
      <dsp:txXfrm>
        <a:off x="0" y="312698"/>
        <a:ext cx="2700300" cy="2146900"/>
      </dsp:txXfrm>
    </dsp:sp>
    <dsp:sp modelId="{8C898CC4-8374-4A01-A804-F1F99D57FAB8}">
      <dsp:nvSpPr>
        <dsp:cNvPr id="0" name=""/>
        <dsp:cNvSpPr/>
      </dsp:nvSpPr>
      <dsp:spPr>
        <a:xfrm>
          <a:off x="3024335" y="312698"/>
          <a:ext cx="2700300" cy="21308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50000"/>
                </a:schemeClr>
              </a:solidFill>
            </a:rPr>
            <a:t>La principal intención de la Educación Sexual y reproductiva es crear una capacidad reflexiva y crítica que les permita manejar y resolver mejor las situaciones que se presentan en relación consigo mismo, con los demás y su entorno</a:t>
          </a:r>
          <a:endParaRPr lang="es-CO" sz="1600" kern="1200" dirty="0">
            <a:solidFill>
              <a:schemeClr val="tx1">
                <a:lumMod val="50000"/>
              </a:schemeClr>
            </a:solidFill>
          </a:endParaRPr>
        </a:p>
      </dsp:txBody>
      <dsp:txXfrm>
        <a:off x="3024335" y="312698"/>
        <a:ext cx="2700300" cy="2130893"/>
      </dsp:txXfrm>
    </dsp:sp>
    <dsp:sp modelId="{0B6A0472-986E-4245-AF5B-2B0D27ADAFA8}">
      <dsp:nvSpPr>
        <dsp:cNvPr id="0" name=""/>
        <dsp:cNvSpPr/>
      </dsp:nvSpPr>
      <dsp:spPr>
        <a:xfrm>
          <a:off x="5904665" y="312698"/>
          <a:ext cx="2700300" cy="21308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50000"/>
                </a:schemeClr>
              </a:solidFill>
            </a:rPr>
            <a:t>La educación sexual y reproductiva es de vital importancia porque permite que los niños y jóvenes reconozcan la real y contextualizada la dimensión de la sexualidad</a:t>
          </a:r>
          <a:endParaRPr lang="es-CO" sz="1600" kern="1200" dirty="0">
            <a:solidFill>
              <a:schemeClr val="tx1">
                <a:lumMod val="50000"/>
              </a:schemeClr>
            </a:solidFill>
          </a:endParaRPr>
        </a:p>
      </dsp:txBody>
      <dsp:txXfrm>
        <a:off x="5904665" y="312698"/>
        <a:ext cx="2700300" cy="2130893"/>
      </dsp:txXfrm>
    </dsp:sp>
    <dsp:sp modelId="{A23C7CF3-E96C-41CB-A18B-093C97F69D25}">
      <dsp:nvSpPr>
        <dsp:cNvPr id="0" name=""/>
        <dsp:cNvSpPr/>
      </dsp:nvSpPr>
      <dsp:spPr>
        <a:xfrm>
          <a:off x="5184576" y="2976997"/>
          <a:ext cx="3382530" cy="1930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50000"/>
                </a:schemeClr>
              </a:solidFill>
            </a:rPr>
            <a:t>Es importante que la escuela piense en la formación y educación para la sexualidad y la reproducción, desde una mirada que supere lo fisiológico </a:t>
          </a:r>
          <a:endParaRPr lang="es-CO" sz="1600" kern="1200" dirty="0">
            <a:solidFill>
              <a:schemeClr val="tx1">
                <a:lumMod val="50000"/>
              </a:schemeClr>
            </a:solidFill>
          </a:endParaRPr>
        </a:p>
      </dsp:txBody>
      <dsp:txXfrm>
        <a:off x="5184576" y="2976997"/>
        <a:ext cx="3382530" cy="1930881"/>
      </dsp:txXfrm>
    </dsp:sp>
    <dsp:sp modelId="{F38195A1-A5D8-43DC-A777-86177A10BDA2}">
      <dsp:nvSpPr>
        <dsp:cNvPr id="0" name=""/>
        <dsp:cNvSpPr/>
      </dsp:nvSpPr>
      <dsp:spPr>
        <a:xfrm>
          <a:off x="142116" y="2976997"/>
          <a:ext cx="4200505" cy="19308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lumMod val="50000"/>
                </a:schemeClr>
              </a:solidFill>
            </a:rPr>
            <a:t>Se hace pertinente cambiar las perspectivas y fijar los ojos en la población infantil y en la adolescencia; trabajando desde la “prevención” que desde edades tempranas logrará mayor </a:t>
          </a:r>
          <a:r>
            <a:rPr lang="es-ES" sz="1600" kern="1200" dirty="0" err="1" smtClean="0">
              <a:solidFill>
                <a:schemeClr val="tx1">
                  <a:lumMod val="50000"/>
                </a:schemeClr>
              </a:solidFill>
            </a:rPr>
            <a:t>resignificación</a:t>
          </a:r>
          <a:r>
            <a:rPr lang="es-ES" sz="1600" kern="1200" dirty="0" smtClean="0">
              <a:solidFill>
                <a:schemeClr val="tx1">
                  <a:lumMod val="50000"/>
                </a:schemeClr>
              </a:solidFill>
            </a:rPr>
            <a:t> de los valores, la autoestima, perspectiva de género, taxonomía y demás aspectos biológicos y psicológicos. </a:t>
          </a:r>
          <a:endParaRPr lang="es-CO" sz="1600" kern="1200" dirty="0">
            <a:solidFill>
              <a:schemeClr val="tx1">
                <a:lumMod val="50000"/>
              </a:schemeClr>
            </a:solidFill>
          </a:endParaRPr>
        </a:p>
      </dsp:txBody>
      <dsp:txXfrm>
        <a:off x="142116" y="2976997"/>
        <a:ext cx="4200505" cy="1930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E2DFB-A8DE-4E29-8B86-D0B542765BD3}">
      <dsp:nvSpPr>
        <dsp:cNvPr id="0" name=""/>
        <dsp:cNvSpPr/>
      </dsp:nvSpPr>
      <dsp:spPr>
        <a:xfrm>
          <a:off x="581500" y="3228"/>
          <a:ext cx="2373035" cy="14238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Salud</a:t>
          </a:r>
          <a:endParaRPr lang="es-CO" sz="2300" b="1" kern="1200" dirty="0">
            <a:solidFill>
              <a:schemeClr val="tx1">
                <a:lumMod val="50000"/>
              </a:schemeClr>
            </a:solidFill>
          </a:endParaRPr>
        </a:p>
      </dsp:txBody>
      <dsp:txXfrm>
        <a:off x="581500" y="3228"/>
        <a:ext cx="2373035" cy="1423821"/>
      </dsp:txXfrm>
    </dsp:sp>
    <dsp:sp modelId="{D94BCD47-D552-4BF9-B59E-FAD0B3714812}">
      <dsp:nvSpPr>
        <dsp:cNvPr id="0" name=""/>
        <dsp:cNvSpPr/>
      </dsp:nvSpPr>
      <dsp:spPr>
        <a:xfrm>
          <a:off x="3191838" y="3228"/>
          <a:ext cx="2373035" cy="14238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Salud Reproductiva</a:t>
          </a:r>
          <a:endParaRPr lang="es-CO" sz="2300" b="1" kern="1200" dirty="0">
            <a:solidFill>
              <a:schemeClr val="tx1">
                <a:lumMod val="50000"/>
              </a:schemeClr>
            </a:solidFill>
          </a:endParaRPr>
        </a:p>
      </dsp:txBody>
      <dsp:txXfrm>
        <a:off x="3191838" y="3228"/>
        <a:ext cx="2373035" cy="1423821"/>
      </dsp:txXfrm>
    </dsp:sp>
    <dsp:sp modelId="{692BED2E-88DF-484C-A3F9-92146C318390}">
      <dsp:nvSpPr>
        <dsp:cNvPr id="0" name=""/>
        <dsp:cNvSpPr/>
      </dsp:nvSpPr>
      <dsp:spPr>
        <a:xfrm>
          <a:off x="5802177" y="3228"/>
          <a:ext cx="2373035" cy="14238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La sexualidad Infantil</a:t>
          </a:r>
          <a:endParaRPr lang="es-CO" sz="2300" b="1" kern="1200" dirty="0">
            <a:solidFill>
              <a:schemeClr val="tx1">
                <a:lumMod val="50000"/>
              </a:schemeClr>
            </a:solidFill>
          </a:endParaRPr>
        </a:p>
      </dsp:txBody>
      <dsp:txXfrm>
        <a:off x="5802177" y="3228"/>
        <a:ext cx="2373035" cy="1423821"/>
      </dsp:txXfrm>
    </dsp:sp>
    <dsp:sp modelId="{FF250B22-1F9B-43D5-8781-7C12983DDB5C}">
      <dsp:nvSpPr>
        <dsp:cNvPr id="0" name=""/>
        <dsp:cNvSpPr/>
      </dsp:nvSpPr>
      <dsp:spPr>
        <a:xfrm>
          <a:off x="581500" y="1664353"/>
          <a:ext cx="2373035" cy="1423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El vínculo  y las relaciones con niños y niñas</a:t>
          </a:r>
          <a:endParaRPr lang="es-CO" sz="2300" b="1" kern="1200" dirty="0">
            <a:solidFill>
              <a:schemeClr val="tx1">
                <a:lumMod val="50000"/>
              </a:schemeClr>
            </a:solidFill>
          </a:endParaRPr>
        </a:p>
      </dsp:txBody>
      <dsp:txXfrm>
        <a:off x="581500" y="1664353"/>
        <a:ext cx="2373035" cy="1423821"/>
      </dsp:txXfrm>
    </dsp:sp>
    <dsp:sp modelId="{34DB18C7-C5A5-488C-8847-C29C55D978A5}">
      <dsp:nvSpPr>
        <dsp:cNvPr id="0" name=""/>
        <dsp:cNvSpPr/>
      </dsp:nvSpPr>
      <dsp:spPr>
        <a:xfrm>
          <a:off x="3191838" y="1664353"/>
          <a:ext cx="2373035" cy="14238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Educación Sexual</a:t>
          </a:r>
          <a:endParaRPr lang="es-CO" sz="2300" b="1" kern="1200" dirty="0">
            <a:solidFill>
              <a:schemeClr val="tx1">
                <a:lumMod val="50000"/>
              </a:schemeClr>
            </a:solidFill>
          </a:endParaRPr>
        </a:p>
      </dsp:txBody>
      <dsp:txXfrm>
        <a:off x="3191838" y="1664353"/>
        <a:ext cx="2373035" cy="1423821"/>
      </dsp:txXfrm>
    </dsp:sp>
    <dsp:sp modelId="{388D7682-F5BE-4D03-B071-ECA0573CC023}">
      <dsp:nvSpPr>
        <dsp:cNvPr id="0" name=""/>
        <dsp:cNvSpPr/>
      </dsp:nvSpPr>
      <dsp:spPr>
        <a:xfrm>
          <a:off x="5802177" y="1664353"/>
          <a:ext cx="2373035" cy="14238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Salud Sexual y Reproductiva</a:t>
          </a:r>
          <a:endParaRPr lang="es-CO" sz="2300" b="1" kern="1200" dirty="0">
            <a:solidFill>
              <a:schemeClr val="tx1">
                <a:lumMod val="50000"/>
              </a:schemeClr>
            </a:solidFill>
          </a:endParaRPr>
        </a:p>
      </dsp:txBody>
      <dsp:txXfrm>
        <a:off x="5802177" y="1664353"/>
        <a:ext cx="2373035" cy="1423821"/>
      </dsp:txXfrm>
    </dsp:sp>
    <dsp:sp modelId="{3F2A8CB0-B5FD-453C-A372-6FA9A48541D2}">
      <dsp:nvSpPr>
        <dsp:cNvPr id="0" name=""/>
        <dsp:cNvSpPr/>
      </dsp:nvSpPr>
      <dsp:spPr>
        <a:xfrm>
          <a:off x="3191838" y="3325478"/>
          <a:ext cx="2373035" cy="14238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solidFill>
                <a:schemeClr val="tx1">
                  <a:lumMod val="50000"/>
                </a:schemeClr>
              </a:solidFill>
            </a:rPr>
            <a:t>Derecho a la Educación Sexual</a:t>
          </a:r>
          <a:endParaRPr lang="es-CO" sz="2300" b="1" kern="1200" dirty="0">
            <a:solidFill>
              <a:schemeClr val="tx1">
                <a:lumMod val="50000"/>
              </a:schemeClr>
            </a:solidFill>
          </a:endParaRPr>
        </a:p>
      </dsp:txBody>
      <dsp:txXfrm>
        <a:off x="3191838" y="3325478"/>
        <a:ext cx="2373035" cy="1423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F0303-835E-4B40-BA69-A9339BD2CCFA}">
      <dsp:nvSpPr>
        <dsp:cNvPr id="0" name=""/>
        <dsp:cNvSpPr/>
      </dsp:nvSpPr>
      <dsp:spPr>
        <a:xfrm>
          <a:off x="-4940605" y="-757050"/>
          <a:ext cx="5884159" cy="5884159"/>
        </a:xfrm>
        <a:prstGeom prst="blockArc">
          <a:avLst>
            <a:gd name="adj1" fmla="val 18900000"/>
            <a:gd name="adj2" fmla="val 2700000"/>
            <a:gd name="adj3" fmla="val 36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9F17F9-AC30-436F-9473-C9A7564C988F}">
      <dsp:nvSpPr>
        <dsp:cNvPr id="0" name=""/>
        <dsp:cNvSpPr/>
      </dsp:nvSpPr>
      <dsp:spPr>
        <a:xfrm>
          <a:off x="352076" y="230127"/>
          <a:ext cx="8228863" cy="4600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l" defTabSz="622300">
            <a:lnSpc>
              <a:spcPct val="90000"/>
            </a:lnSpc>
            <a:spcBef>
              <a:spcPct val="0"/>
            </a:spcBef>
            <a:spcAft>
              <a:spcPct val="35000"/>
            </a:spcAft>
          </a:pPr>
          <a:r>
            <a:rPr lang="es-CO" sz="1400" b="1" kern="1200" dirty="0" smtClean="0">
              <a:solidFill>
                <a:schemeClr val="tx1">
                  <a:lumMod val="50000"/>
                </a:schemeClr>
              </a:solidFill>
            </a:rPr>
            <a:t>El descubrimiento del propio cuerpo y la experimentación de sensaciones a través de la autoexploración y de los contactos (caricias, besos, abrazos...) con otros cuerpos.</a:t>
          </a:r>
          <a:endParaRPr lang="es-CO" sz="1400" b="1" kern="1200" dirty="0">
            <a:solidFill>
              <a:schemeClr val="tx1">
                <a:lumMod val="50000"/>
              </a:schemeClr>
            </a:solidFill>
          </a:endParaRPr>
        </a:p>
      </dsp:txBody>
      <dsp:txXfrm>
        <a:off x="352076" y="230127"/>
        <a:ext cx="8228863" cy="460079"/>
      </dsp:txXfrm>
    </dsp:sp>
    <dsp:sp modelId="{0CD3FCC5-A495-41BE-8CC3-EE5A4F7C539A}">
      <dsp:nvSpPr>
        <dsp:cNvPr id="0" name=""/>
        <dsp:cNvSpPr/>
      </dsp:nvSpPr>
      <dsp:spPr>
        <a:xfrm>
          <a:off x="64526" y="172617"/>
          <a:ext cx="575099" cy="57509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F7EBC-84EA-427A-A144-BCB504D63B6F}">
      <dsp:nvSpPr>
        <dsp:cNvPr id="0" name=""/>
        <dsp:cNvSpPr/>
      </dsp:nvSpPr>
      <dsp:spPr>
        <a:xfrm>
          <a:off x="730523" y="920159"/>
          <a:ext cx="7850416" cy="4600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just" defTabSz="622300">
            <a:lnSpc>
              <a:spcPct val="90000"/>
            </a:lnSpc>
            <a:spcBef>
              <a:spcPct val="0"/>
            </a:spcBef>
            <a:spcAft>
              <a:spcPct val="35000"/>
            </a:spcAft>
          </a:pPr>
          <a:r>
            <a:rPr lang="es-CO" sz="1400" b="1" kern="1200" dirty="0" smtClean="0">
              <a:solidFill>
                <a:schemeClr val="tx1">
                  <a:lumMod val="50000"/>
                </a:schemeClr>
              </a:solidFill>
            </a:rPr>
            <a:t>Las relaciones y los vínculos afectivos con las figuras de apego y los sentimientos hacia ellas.</a:t>
          </a:r>
          <a:endParaRPr lang="es-CO" sz="1400" b="1" kern="1200" dirty="0">
            <a:solidFill>
              <a:schemeClr val="tx1">
                <a:lumMod val="50000"/>
              </a:schemeClr>
            </a:solidFill>
          </a:endParaRPr>
        </a:p>
      </dsp:txBody>
      <dsp:txXfrm>
        <a:off x="730523" y="920159"/>
        <a:ext cx="7850416" cy="460079"/>
      </dsp:txXfrm>
    </dsp:sp>
    <dsp:sp modelId="{9819FE3D-C9A0-439E-A0AA-12A873F3D97C}">
      <dsp:nvSpPr>
        <dsp:cNvPr id="0" name=""/>
        <dsp:cNvSpPr/>
      </dsp:nvSpPr>
      <dsp:spPr>
        <a:xfrm>
          <a:off x="442973" y="862649"/>
          <a:ext cx="575099" cy="5750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637C8D-8C1D-4FB1-B961-C82F55137266}">
      <dsp:nvSpPr>
        <dsp:cNvPr id="0" name=""/>
        <dsp:cNvSpPr/>
      </dsp:nvSpPr>
      <dsp:spPr>
        <a:xfrm>
          <a:off x="903577" y="1610191"/>
          <a:ext cx="7677361" cy="4600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just" defTabSz="622300">
            <a:lnSpc>
              <a:spcPct val="90000"/>
            </a:lnSpc>
            <a:spcBef>
              <a:spcPct val="0"/>
            </a:spcBef>
            <a:spcAft>
              <a:spcPct val="35000"/>
            </a:spcAft>
          </a:pPr>
          <a:r>
            <a:rPr lang="es-CO" sz="1400" b="1" kern="1200" dirty="0" smtClean="0">
              <a:solidFill>
                <a:schemeClr val="tx1">
                  <a:lumMod val="50000"/>
                </a:schemeClr>
              </a:solidFill>
            </a:rPr>
            <a:t>La conciencia del propio sexo y de la existencia del otro y de las diferencias entre ambos.</a:t>
          </a:r>
          <a:endParaRPr lang="es-CO" sz="1400" b="1" kern="1200" dirty="0">
            <a:solidFill>
              <a:schemeClr val="tx1">
                <a:lumMod val="50000"/>
              </a:schemeClr>
            </a:solidFill>
          </a:endParaRPr>
        </a:p>
      </dsp:txBody>
      <dsp:txXfrm>
        <a:off x="903577" y="1610191"/>
        <a:ext cx="7677361" cy="460079"/>
      </dsp:txXfrm>
    </dsp:sp>
    <dsp:sp modelId="{811FEC01-9EBE-426B-BD8A-195EBF3FA4A9}">
      <dsp:nvSpPr>
        <dsp:cNvPr id="0" name=""/>
        <dsp:cNvSpPr/>
      </dsp:nvSpPr>
      <dsp:spPr>
        <a:xfrm>
          <a:off x="616027" y="1552681"/>
          <a:ext cx="575099" cy="57509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02259-B556-499D-8717-41E6F7A2E2CF}">
      <dsp:nvSpPr>
        <dsp:cNvPr id="0" name=""/>
        <dsp:cNvSpPr/>
      </dsp:nvSpPr>
      <dsp:spPr>
        <a:xfrm>
          <a:off x="903577" y="2299787"/>
          <a:ext cx="7677361" cy="4600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just" defTabSz="622300">
            <a:lnSpc>
              <a:spcPct val="90000"/>
            </a:lnSpc>
            <a:spcBef>
              <a:spcPct val="0"/>
            </a:spcBef>
            <a:spcAft>
              <a:spcPct val="35000"/>
            </a:spcAft>
          </a:pPr>
          <a:r>
            <a:rPr lang="es-CO" sz="1400" b="1" kern="1200" dirty="0" smtClean="0">
              <a:solidFill>
                <a:schemeClr val="tx1">
                  <a:lumMod val="50000"/>
                </a:schemeClr>
              </a:solidFill>
            </a:rPr>
            <a:t>Las primeras nociones sobre los estereotipos y características asociadas a lo femenino y a lo masculino.</a:t>
          </a:r>
          <a:endParaRPr lang="es-CO" sz="1400" b="1" kern="1200" dirty="0">
            <a:solidFill>
              <a:schemeClr val="tx1">
                <a:lumMod val="50000"/>
              </a:schemeClr>
            </a:solidFill>
          </a:endParaRPr>
        </a:p>
      </dsp:txBody>
      <dsp:txXfrm>
        <a:off x="903577" y="2299787"/>
        <a:ext cx="7677361" cy="460079"/>
      </dsp:txXfrm>
    </dsp:sp>
    <dsp:sp modelId="{65B349D4-BE18-443D-ABE9-ED0F25AB763E}">
      <dsp:nvSpPr>
        <dsp:cNvPr id="0" name=""/>
        <dsp:cNvSpPr/>
      </dsp:nvSpPr>
      <dsp:spPr>
        <a:xfrm>
          <a:off x="616027" y="2242277"/>
          <a:ext cx="575099" cy="57509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7B76D0-15E1-4319-942D-E6944868B7B0}">
      <dsp:nvSpPr>
        <dsp:cNvPr id="0" name=""/>
        <dsp:cNvSpPr/>
      </dsp:nvSpPr>
      <dsp:spPr>
        <a:xfrm>
          <a:off x="730523" y="2989819"/>
          <a:ext cx="7850416" cy="4600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just" defTabSz="622300">
            <a:lnSpc>
              <a:spcPct val="90000"/>
            </a:lnSpc>
            <a:spcBef>
              <a:spcPct val="0"/>
            </a:spcBef>
            <a:spcAft>
              <a:spcPct val="35000"/>
            </a:spcAft>
          </a:pPr>
          <a:r>
            <a:rPr lang="es-CO" sz="1400" b="1" kern="1200" dirty="0" smtClean="0">
              <a:solidFill>
                <a:schemeClr val="tx1">
                  <a:lumMod val="50000"/>
                </a:schemeClr>
              </a:solidFill>
            </a:rPr>
            <a:t>La curiosidad por el cuerpo adulto (masculino y femenino) y por el de otros niños y niñas.</a:t>
          </a:r>
          <a:endParaRPr lang="es-CO" sz="1400" b="1" kern="1200" dirty="0">
            <a:solidFill>
              <a:schemeClr val="tx1">
                <a:lumMod val="50000"/>
              </a:schemeClr>
            </a:solidFill>
          </a:endParaRPr>
        </a:p>
      </dsp:txBody>
      <dsp:txXfrm>
        <a:off x="730523" y="2989819"/>
        <a:ext cx="7850416" cy="460079"/>
      </dsp:txXfrm>
    </dsp:sp>
    <dsp:sp modelId="{9D99D88B-99B7-4B89-A25B-1C5B1409224E}">
      <dsp:nvSpPr>
        <dsp:cNvPr id="0" name=""/>
        <dsp:cNvSpPr/>
      </dsp:nvSpPr>
      <dsp:spPr>
        <a:xfrm>
          <a:off x="442973" y="2932309"/>
          <a:ext cx="575099" cy="57509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B2339-30C8-4EEF-9FD4-A8FA31B4254C}">
      <dsp:nvSpPr>
        <dsp:cNvPr id="0" name=""/>
        <dsp:cNvSpPr/>
      </dsp:nvSpPr>
      <dsp:spPr>
        <a:xfrm>
          <a:off x="352076" y="3679851"/>
          <a:ext cx="8228863" cy="4600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188" tIns="35560" rIns="35560" bIns="35560" numCol="1" spcCol="1270" anchor="ctr" anchorCtr="0">
          <a:noAutofit/>
        </a:bodyPr>
        <a:lstStyle/>
        <a:p>
          <a:pPr lvl="0" algn="just" defTabSz="622300">
            <a:lnSpc>
              <a:spcPct val="90000"/>
            </a:lnSpc>
            <a:spcBef>
              <a:spcPct val="0"/>
            </a:spcBef>
            <a:spcAft>
              <a:spcPct val="35000"/>
            </a:spcAft>
          </a:pPr>
          <a:r>
            <a:rPr lang="es-CO" sz="1400" b="1" kern="1200" dirty="0" smtClean="0">
              <a:solidFill>
                <a:schemeClr val="tx1">
                  <a:lumMod val="50000"/>
                </a:schemeClr>
              </a:solidFill>
            </a:rPr>
            <a:t>El interés por el propio origen, la reproducción y las relaciones sexuales y amorosas entre</a:t>
          </a:r>
        </a:p>
        <a:p>
          <a:pPr lvl="0" algn="l" defTabSz="622300">
            <a:lnSpc>
              <a:spcPct val="90000"/>
            </a:lnSpc>
            <a:spcBef>
              <a:spcPct val="0"/>
            </a:spcBef>
            <a:spcAft>
              <a:spcPct val="35000"/>
            </a:spcAft>
          </a:pPr>
          <a:r>
            <a:rPr lang="es-CO" sz="1400" b="1" kern="1200" dirty="0" smtClean="0">
              <a:solidFill>
                <a:schemeClr val="tx1">
                  <a:lumMod val="50000"/>
                </a:schemeClr>
              </a:solidFill>
            </a:rPr>
            <a:t>personas adultas.</a:t>
          </a:r>
          <a:endParaRPr lang="es-CO" sz="1400" b="1" kern="1200" dirty="0">
            <a:solidFill>
              <a:schemeClr val="tx1">
                <a:lumMod val="50000"/>
              </a:schemeClr>
            </a:solidFill>
          </a:endParaRPr>
        </a:p>
      </dsp:txBody>
      <dsp:txXfrm>
        <a:off x="352076" y="3679851"/>
        <a:ext cx="8228863" cy="460079"/>
      </dsp:txXfrm>
    </dsp:sp>
    <dsp:sp modelId="{B7B24B39-5762-4550-A324-4A829D649CB3}">
      <dsp:nvSpPr>
        <dsp:cNvPr id="0" name=""/>
        <dsp:cNvSpPr/>
      </dsp:nvSpPr>
      <dsp:spPr>
        <a:xfrm>
          <a:off x="64526" y="3622341"/>
          <a:ext cx="575099" cy="57509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12/06/2019</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6/12/2019</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indent="0">
              <a:buNone/>
            </a:pP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a:t>
            </a:fld>
            <a:endParaRPr lang="es-CO" altLang="es-CO"/>
          </a:p>
        </p:txBody>
      </p:sp>
    </p:spTree>
    <p:extLst>
      <p:ext uri="{BB962C8B-B14F-4D97-AF65-F5344CB8AC3E}">
        <p14:creationId xmlns:p14="http://schemas.microsoft.com/office/powerpoint/2010/main" val="232981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smtClean="0">
                <a:solidFill>
                  <a:schemeClr val="tx1"/>
                </a:solidFill>
                <a:latin typeface="+mn-lt"/>
                <a:ea typeface="+mn-ea"/>
                <a:cs typeface="+mn-cs"/>
              </a:rPr>
              <a:t>Son múltiples y de gran trascendencia las cuestiones referidas a la sexualidad que están presentes desde el nacimiento y en la primera infancia. Éstas son algunas de ellas:</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14</a:t>
            </a:fld>
            <a:endParaRPr lang="es-CO" altLang="es-CO"/>
          </a:p>
        </p:txBody>
      </p:sp>
    </p:spTree>
    <p:extLst>
      <p:ext uri="{BB962C8B-B14F-4D97-AF65-F5344CB8AC3E}">
        <p14:creationId xmlns:p14="http://schemas.microsoft.com/office/powerpoint/2010/main" val="139479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15</a:t>
            </a:fld>
            <a:endParaRPr lang="es-CO" altLang="es-CO"/>
          </a:p>
        </p:txBody>
      </p:sp>
    </p:spTree>
    <p:extLst>
      <p:ext uri="{BB962C8B-B14F-4D97-AF65-F5344CB8AC3E}">
        <p14:creationId xmlns:p14="http://schemas.microsoft.com/office/powerpoint/2010/main" val="314202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Realizamos el</a:t>
            </a:r>
            <a:r>
              <a:rPr lang="es-CO" baseline="0" dirty="0" smtClean="0"/>
              <a:t> inventario normativo que soporta la Educación en Salud Sexual y reproductiva en Colombia y a nivel internacional.</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17</a:t>
            </a:fld>
            <a:endParaRPr lang="es-CO" altLang="es-CO"/>
          </a:p>
        </p:txBody>
      </p:sp>
    </p:spTree>
    <p:extLst>
      <p:ext uri="{BB962C8B-B14F-4D97-AF65-F5344CB8AC3E}">
        <p14:creationId xmlns:p14="http://schemas.microsoft.com/office/powerpoint/2010/main" val="300315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A</a:t>
            </a:r>
            <a:r>
              <a:rPr lang="es-CO" baseline="0" dirty="0" smtClean="0"/>
              <a:t> nivel nacional encontramos esta pirámide normativa colombiana en materia de salud sexual y reproductiva.</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19</a:t>
            </a:fld>
            <a:endParaRPr lang="es-CO" altLang="es-CO"/>
          </a:p>
        </p:txBody>
      </p:sp>
    </p:spTree>
    <p:extLst>
      <p:ext uri="{BB962C8B-B14F-4D97-AF65-F5344CB8AC3E}">
        <p14:creationId xmlns:p14="http://schemas.microsoft.com/office/powerpoint/2010/main" val="378845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Página</a:t>
            </a:r>
            <a:r>
              <a:rPr lang="es-CO" baseline="0" dirty="0" smtClean="0"/>
              <a:t> 267 de la guía N 9 que les adjunté. Busquen ahí lo pertinente para mencionar en la diapositiva. </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20</a:t>
            </a:fld>
            <a:endParaRPr lang="es-CO" altLang="es-CO"/>
          </a:p>
        </p:txBody>
      </p:sp>
    </p:spTree>
    <p:extLst>
      <p:ext uri="{BB962C8B-B14F-4D97-AF65-F5344CB8AC3E}">
        <p14:creationId xmlns:p14="http://schemas.microsoft.com/office/powerpoint/2010/main" val="274424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Por favor aquí coloquen a un autor y la definen.</a:t>
            </a:r>
          </a:p>
          <a:p>
            <a:r>
              <a:rPr lang="es-CO" dirty="0" smtClean="0"/>
              <a:t>FIN</a:t>
            </a:r>
            <a:r>
              <a:rPr lang="es-CO" baseline="0" dirty="0" smtClean="0"/>
              <a:t> ---- NO SE VA A MOSTRAR NADA MÁS</a:t>
            </a:r>
          </a:p>
          <a:p>
            <a:endParaRPr lang="es-CO" baseline="0" dirty="0" smtClean="0"/>
          </a:p>
          <a:p>
            <a:r>
              <a:rPr lang="es-CO" baseline="0" dirty="0" smtClean="0"/>
              <a:t>Y dicen que está en construcción el INSTRUMENTO DE OBSERVACIÓN</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21</a:t>
            </a:fld>
            <a:endParaRPr lang="es-CO" altLang="es-CO"/>
          </a:p>
        </p:txBody>
      </p:sp>
    </p:spTree>
    <p:extLst>
      <p:ext uri="{BB962C8B-B14F-4D97-AF65-F5344CB8AC3E}">
        <p14:creationId xmlns:p14="http://schemas.microsoft.com/office/powerpoint/2010/main" val="321969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t" latinLnBrk="0" hangingPunct="1"/>
            <a:r>
              <a:rPr lang="es-CO" dirty="0" smtClean="0">
                <a:solidFill>
                  <a:schemeClr val="bg1"/>
                </a:solidFill>
              </a:rPr>
              <a:t>LA CONSTRUCCIÓN DEL INSTRUMENTO DE OBSERVACIÓN,</a:t>
            </a:r>
            <a:r>
              <a:rPr lang="es-CO" baseline="0" dirty="0" smtClean="0">
                <a:solidFill>
                  <a:schemeClr val="bg1"/>
                </a:solidFill>
              </a:rPr>
              <a:t> SE ESTÁ CONSTRUYENDO PARA PODER IDENTIFICAR DETALLADAMENTE </a:t>
            </a:r>
            <a:r>
              <a:rPr lang="es-CO" sz="1200" b="1" i="0" u="none" strike="noStrike" kern="1200" dirty="0" smtClean="0">
                <a:solidFill>
                  <a:schemeClr val="bg1"/>
                </a:solidFill>
                <a:effectLst/>
                <a:latin typeface="+mn-lt"/>
                <a:ea typeface="+mn-ea"/>
                <a:cs typeface="+mn-cs"/>
              </a:rPr>
              <a:t>los elementos presentes en los documentos Institucionales sobre Salud Sexual y Reproductiva de los estudiantes</a:t>
            </a:r>
            <a:r>
              <a:rPr lang="es-CO" sz="1200" b="1" i="0" u="none" strike="noStrike" kern="1200" baseline="0" dirty="0" smtClean="0">
                <a:solidFill>
                  <a:schemeClr val="bg1"/>
                </a:solidFill>
                <a:effectLst/>
                <a:latin typeface="+mn-lt"/>
                <a:ea typeface="+mn-ea"/>
                <a:cs typeface="+mn-cs"/>
              </a:rPr>
              <a:t> y</a:t>
            </a:r>
            <a:r>
              <a:rPr lang="es-CO" sz="1200" b="1" i="0" u="none" strike="noStrike" kern="1200" dirty="0" smtClean="0">
                <a:solidFill>
                  <a:schemeClr val="bg1"/>
                </a:solidFill>
                <a:effectLst/>
                <a:latin typeface="+mn-lt"/>
                <a:ea typeface="+mn-ea"/>
                <a:cs typeface="+mn-cs"/>
              </a:rPr>
              <a:t> Caracterizar las concepciones y prácticas sobre salud sexual y reproductiva que presentan de los estudiantes</a:t>
            </a:r>
            <a:r>
              <a:rPr lang="es-CO" sz="1200" b="1" i="0" u="none" strike="noStrike" kern="1200" baseline="0" dirty="0" smtClean="0">
                <a:solidFill>
                  <a:schemeClr val="bg1"/>
                </a:solidFill>
                <a:effectLst/>
                <a:latin typeface="+mn-lt"/>
                <a:ea typeface="+mn-ea"/>
                <a:cs typeface="+mn-cs"/>
              </a:rPr>
              <a:t> para posteriormente diseñar el plan de intervención que tiene que ir en función de lo que la comunidad necesita.</a:t>
            </a:r>
            <a:endParaRPr lang="es-CO" sz="1200" b="0" i="0" u="none" strike="noStrike" kern="1200" dirty="0" smtClean="0">
              <a:solidFill>
                <a:schemeClr val="bg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22</a:t>
            </a:fld>
            <a:endParaRPr lang="es-CO" altLang="es-CO"/>
          </a:p>
        </p:txBody>
      </p:sp>
    </p:spTree>
    <p:extLst>
      <p:ext uri="{BB962C8B-B14F-4D97-AF65-F5344CB8AC3E}">
        <p14:creationId xmlns:p14="http://schemas.microsoft.com/office/powerpoint/2010/main" val="216208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23</a:t>
            </a:fld>
            <a:endParaRPr lang="es-CO" altLang="es-CO"/>
          </a:p>
        </p:txBody>
      </p:sp>
    </p:spTree>
    <p:extLst>
      <p:ext uri="{BB962C8B-B14F-4D97-AF65-F5344CB8AC3E}">
        <p14:creationId xmlns:p14="http://schemas.microsoft.com/office/powerpoint/2010/main" val="182473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24</a:t>
            </a:fld>
            <a:endParaRPr lang="es-CO" altLang="es-CO"/>
          </a:p>
        </p:txBody>
      </p:sp>
    </p:spTree>
    <p:extLst>
      <p:ext uri="{BB962C8B-B14F-4D97-AF65-F5344CB8AC3E}">
        <p14:creationId xmlns:p14="http://schemas.microsoft.com/office/powerpoint/2010/main" val="99130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O" dirty="0" smtClean="0"/>
              <a:t>La Articulación de nuestro Pat Colectivo con la dinámica investigativa del programa de LEI (licenciatura</a:t>
            </a:r>
            <a:r>
              <a:rPr lang="es-CO" baseline="0" dirty="0" smtClean="0"/>
              <a:t> en educación infantil) y el programa de Enfermería es la siguiente:</a:t>
            </a:r>
            <a:endParaRPr lang="es-C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s-CO" dirty="0" smtClean="0"/>
              <a:t>Para dar respuesta a la </a:t>
            </a:r>
            <a:r>
              <a:rPr lang="es-CO" dirty="0" err="1" smtClean="0"/>
              <a:t>transdisciplinariedad</a:t>
            </a:r>
            <a:r>
              <a:rPr lang="es-CO" baseline="0" dirty="0" smtClean="0"/>
              <a:t> del proyecto académico de trabajo, ambos programas trabajaran en conjunto, desde el abordaje conceptual, legal y pedagógico de la salud sexual y reproductiva, desde la identificación de estrategias utilizadas para la construcción del proyecto de vida en cuanto a su salud sexual y reproductiva, y en el marco de la </a:t>
            </a:r>
            <a:r>
              <a:rPr lang="es-CO" baseline="0" dirty="0" err="1" smtClean="0"/>
              <a:t>resignificación</a:t>
            </a:r>
            <a:r>
              <a:rPr lang="es-CO" baseline="0" dirty="0" smtClean="0"/>
              <a:t> de los manuales de convivencia en el cual se contempla la Educación Sexual y Reproductiva.</a:t>
            </a:r>
            <a:endParaRPr lang="es-C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dirty="0" smtClean="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2</a:t>
            </a:fld>
            <a:endParaRPr lang="es-CO" altLang="es-CO"/>
          </a:p>
        </p:txBody>
      </p:sp>
    </p:spTree>
    <p:extLst>
      <p:ext uri="{BB962C8B-B14F-4D97-AF65-F5344CB8AC3E}">
        <p14:creationId xmlns:p14="http://schemas.microsoft.com/office/powerpoint/2010/main" val="112068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TRANS:</a:t>
            </a:r>
            <a:r>
              <a:rPr lang="es-CO" sz="1200" kern="1200" baseline="0" dirty="0" smtClean="0">
                <a:solidFill>
                  <a:schemeClr val="tx1"/>
                </a:solidFill>
                <a:effectLst/>
                <a:latin typeface="+mn-lt"/>
                <a:ea typeface="+mn-ea"/>
                <a:cs typeface="+mn-cs"/>
              </a:rPr>
              <a:t> A TRAVÉS DE</a:t>
            </a:r>
            <a:endParaRPr lang="es-CO" sz="1200" kern="1200" dirty="0" smtClean="0">
              <a:solidFill>
                <a:schemeClr val="tx1"/>
              </a:solidFill>
              <a:effectLst/>
              <a:latin typeface="+mn-lt"/>
              <a:ea typeface="+mn-ea"/>
              <a:cs typeface="+mn-cs"/>
            </a:endParaRPr>
          </a:p>
          <a:p>
            <a:endParaRPr lang="es-CO" sz="1200" kern="1200" dirty="0" smtClean="0">
              <a:solidFill>
                <a:schemeClr val="tx1"/>
              </a:solidFill>
              <a:effectLst/>
              <a:latin typeface="+mn-lt"/>
              <a:ea typeface="+mn-ea"/>
              <a:cs typeface="+mn-cs"/>
            </a:endParaRPr>
          </a:p>
          <a:p>
            <a:endParaRPr lang="es-CO" sz="1200" kern="1200" dirty="0" smtClean="0">
              <a:solidFill>
                <a:schemeClr val="tx1"/>
              </a:solidFill>
              <a:effectLst/>
              <a:latin typeface="+mn-lt"/>
              <a:ea typeface="+mn-ea"/>
              <a:cs typeface="+mn-cs"/>
            </a:endParaRPr>
          </a:p>
          <a:p>
            <a:endParaRPr lang="es-CO"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la </a:t>
            </a:r>
            <a:r>
              <a:rPr lang="es-CO" sz="1200" kern="1200" dirty="0" err="1" smtClean="0">
                <a:solidFill>
                  <a:schemeClr val="tx1"/>
                </a:solidFill>
                <a:effectLst/>
                <a:latin typeface="+mn-lt"/>
                <a:ea typeface="+mn-ea"/>
                <a:cs typeface="+mn-cs"/>
              </a:rPr>
              <a:t>transdisciplinariedad</a:t>
            </a:r>
            <a:r>
              <a:rPr lang="es-CO" sz="1200" kern="1200" dirty="0" smtClean="0">
                <a:solidFill>
                  <a:schemeClr val="tx1"/>
                </a:solidFill>
                <a:effectLst/>
                <a:latin typeface="+mn-lt"/>
                <a:ea typeface="+mn-ea"/>
                <a:cs typeface="+mn-cs"/>
              </a:rPr>
              <a:t> se concibe como una visión del mundo que busca ubicar al hombre y a la humanidad en el centro de nuestra reflexión, y desarrollar una concepción integradora del conocimiento. Para ello, esta corriente de pensamiento ha desarrollado tres pilares: los niveles de realidad, la lógica del tercero incluido y la complejidad, a partir de los cuales pretende fundar una metodología que aborde la cuestión humana y del conocimiento desde una perspectiva de interconexión en el sentido de </a:t>
            </a:r>
            <a:r>
              <a:rPr lang="es-CO" sz="1200" kern="1200" dirty="0" err="1" smtClean="0">
                <a:solidFill>
                  <a:schemeClr val="tx1"/>
                </a:solidFill>
                <a:effectLst/>
                <a:latin typeface="+mn-lt"/>
                <a:ea typeface="+mn-ea"/>
                <a:cs typeface="+mn-cs"/>
              </a:rPr>
              <a:t>complexus</a:t>
            </a:r>
            <a:r>
              <a:rPr lang="es-CO" sz="1200" kern="1200" dirty="0" smtClean="0">
                <a:solidFill>
                  <a:schemeClr val="tx1"/>
                </a:solidFill>
                <a:effectLst/>
                <a:latin typeface="+mn-lt"/>
                <a:ea typeface="+mn-ea"/>
                <a:cs typeface="+mn-cs"/>
              </a:rPr>
              <a:t> o “lo que está tejido junto”, según la expresión de Edgar </a:t>
            </a:r>
            <a:r>
              <a:rPr lang="es-CO" sz="1200" kern="1200" dirty="0" err="1" smtClean="0">
                <a:solidFill>
                  <a:schemeClr val="tx1"/>
                </a:solidFill>
                <a:effectLst/>
                <a:latin typeface="+mn-lt"/>
                <a:ea typeface="+mn-ea"/>
                <a:cs typeface="+mn-cs"/>
              </a:rPr>
              <a:t>Morin</a:t>
            </a:r>
            <a:r>
              <a:rPr lang="es-CO" sz="1200" kern="1200" dirty="0" smtClean="0">
                <a:solidFill>
                  <a:schemeClr val="tx1"/>
                </a:solidFill>
                <a:effectLst/>
                <a:latin typeface="+mn-lt"/>
                <a:ea typeface="+mn-ea"/>
                <a:cs typeface="+mn-cs"/>
              </a:rPr>
              <a:t>...</a:t>
            </a:r>
            <a:br>
              <a:rPr lang="es-CO" sz="1200" kern="1200" dirty="0" smtClean="0">
                <a:solidFill>
                  <a:schemeClr val="tx1"/>
                </a:solidFill>
                <a:effectLst/>
                <a:latin typeface="+mn-lt"/>
                <a:ea typeface="+mn-ea"/>
                <a:cs typeface="+mn-cs"/>
              </a:rPr>
            </a:br>
            <a:r>
              <a:rPr lang="es-CO" sz="1200" kern="1200" dirty="0" smtClean="0">
                <a:solidFill>
                  <a:schemeClr val="tx1"/>
                </a:solidFill>
                <a:effectLst/>
                <a:latin typeface="+mn-lt"/>
                <a:ea typeface="+mn-ea"/>
                <a:cs typeface="+mn-cs"/>
              </a:rPr>
              <a:t>Si somos consecuentes con la tesis de Marx, de la necesidad de construir un método que siga la lógica especial del objeto especial y asuma las diferencias específicas, para lograr concreción, se impone por necesidad la inter, </a:t>
            </a:r>
            <a:r>
              <a:rPr lang="es-CO" sz="1200" kern="1200" dirty="0" err="1" smtClean="0">
                <a:solidFill>
                  <a:schemeClr val="tx1"/>
                </a:solidFill>
                <a:effectLst/>
                <a:latin typeface="+mn-lt"/>
                <a:ea typeface="+mn-ea"/>
                <a:cs typeface="+mn-cs"/>
              </a:rPr>
              <a:t>multi</a:t>
            </a:r>
            <a:r>
              <a:rPr lang="es-CO" sz="1200" kern="1200" dirty="0" smtClean="0">
                <a:solidFill>
                  <a:schemeClr val="tx1"/>
                </a:solidFill>
                <a:effectLst/>
                <a:latin typeface="+mn-lt"/>
                <a:ea typeface="+mn-ea"/>
                <a:cs typeface="+mn-cs"/>
              </a:rPr>
              <a:t> y </a:t>
            </a:r>
            <a:r>
              <a:rPr lang="es-CO" sz="1200" kern="1200" dirty="0" err="1" smtClean="0">
                <a:solidFill>
                  <a:schemeClr val="tx1"/>
                </a:solidFill>
                <a:effectLst/>
                <a:latin typeface="+mn-lt"/>
                <a:ea typeface="+mn-ea"/>
                <a:cs typeface="+mn-cs"/>
              </a:rPr>
              <a:t>transdisciplinariedad</a:t>
            </a:r>
            <a:r>
              <a:rPr lang="es-CO" sz="1200" kern="1200" dirty="0" smtClean="0">
                <a:solidFill>
                  <a:schemeClr val="tx1"/>
                </a:solidFill>
                <a:effectLst/>
                <a:latin typeface="+mn-lt"/>
                <a:ea typeface="+mn-ea"/>
                <a:cs typeface="+mn-cs"/>
              </a:rPr>
              <a:t>, en sus vínculos dialécticos y la integración de saberes; sin embargo la formación disciplinaria, nos ha conducido a la abstracción en los análisis. </a:t>
            </a:r>
          </a:p>
          <a:p>
            <a:r>
              <a:rPr lang="es-CO" sz="1200" b="1" kern="1200" dirty="0" smtClean="0">
                <a:solidFill>
                  <a:schemeClr val="tx1"/>
                </a:solidFill>
                <a:effectLst/>
                <a:latin typeface="+mn-lt"/>
                <a:ea typeface="+mn-ea"/>
                <a:cs typeface="+mn-cs"/>
              </a:rPr>
              <a:t>En OTRAS</a:t>
            </a:r>
            <a:r>
              <a:rPr lang="es-CO" sz="1200" b="1" kern="1200" baseline="0" dirty="0" smtClean="0">
                <a:solidFill>
                  <a:schemeClr val="tx1"/>
                </a:solidFill>
                <a:effectLst/>
                <a:latin typeface="+mn-lt"/>
                <a:ea typeface="+mn-ea"/>
                <a:cs typeface="+mn-cs"/>
              </a:rPr>
              <a:t> PALABRAS, UN PROYECTO TRANSDISCIPLINARIO PROPENDE POR INVESTIGAR DESDE CADA SABER ESPECÍFICO UN OBJTIVO EN COMÚN AL CUAL SE PRETENDE DAR RESPUESTA.</a:t>
            </a:r>
            <a:endParaRPr lang="es-CO" b="1"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3</a:t>
            </a:fld>
            <a:endParaRPr lang="es-CO" altLang="es-CO"/>
          </a:p>
        </p:txBody>
      </p:sp>
    </p:spTree>
    <p:extLst>
      <p:ext uri="{BB962C8B-B14F-4D97-AF65-F5344CB8AC3E}">
        <p14:creationId xmlns:p14="http://schemas.microsoft.com/office/powerpoint/2010/main" val="247544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O" dirty="0" smtClean="0"/>
              <a:t>Estamos en</a:t>
            </a:r>
            <a:r>
              <a:rPr lang="es-CO" baseline="0" dirty="0" smtClean="0"/>
              <a:t> la concreción de la descripción de la problemática en vista de que las Instituciones Educativas todavía no han proporcionado el espacio para ir a realizar las observaciones. Apenas estamos en el reconocimiento de las mismas y en el diligenciamiento de los debidos permisos y solicitudes. </a:t>
            </a:r>
            <a:r>
              <a:rPr lang="es-CO" dirty="0" smtClean="0"/>
              <a:t>Es decir, en este momento</a:t>
            </a:r>
            <a:r>
              <a:rPr lang="es-CO" baseline="0" dirty="0" smtClean="0"/>
              <a:t> se describe la situación actual en cuanto a la salud sexual y reproductiva a nivel general, nacional y local.</a:t>
            </a:r>
          </a:p>
          <a:p>
            <a:r>
              <a:rPr lang="es-ES" sz="1200" kern="1200" dirty="0" smtClean="0">
                <a:solidFill>
                  <a:schemeClr val="tx1"/>
                </a:solidFill>
                <a:effectLst/>
                <a:latin typeface="+mn-lt"/>
                <a:ea typeface="+mn-ea"/>
                <a:cs typeface="+mn-cs"/>
              </a:rPr>
              <a:t>En Colombia la salud sexual y reproductiva de los jóvenes ha sido una preocupación y prioridad en salud pública. En los últimos 20 años, la proporción de adolescentes embarazadas entre 15 y 19 años aumentó significativamente (del 13% en 1990 al 20,5% en 2005). En el mismo grupo de edad hubo un aumento en la tasa de fertilidad (de 70 a 90 nacimientos por cada 1000 mujeres entre 1990 y 2005) y en las necesidades no satisfechas y la demanda de planificación familiar (de 10.7 a 14.4% y de 93.9 a 96,6%, respectivamente); el uso de anticonceptivos se mantuvo con una disminución insignificante del 83,2% en 2000 al 82,2% en 2010 (4).</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CO" dirty="0" smtClean="0"/>
              <a:t>A PESAR DE LOS ESFUERZOS</a:t>
            </a:r>
            <a:r>
              <a:rPr lang="es-CO" baseline="0" dirty="0" smtClean="0"/>
              <a:t> DE LAS INSTITUCIONES EDUCATIVAS EN MENCIÓN, AÚN </a:t>
            </a:r>
            <a:r>
              <a:rPr lang="es-ES" sz="1200" kern="1200" dirty="0" smtClean="0">
                <a:solidFill>
                  <a:schemeClr val="tx1"/>
                </a:solidFill>
                <a:effectLst/>
                <a:latin typeface="+mn-lt"/>
                <a:ea typeface="+mn-ea"/>
                <a:cs typeface="+mn-cs"/>
              </a:rPr>
              <a:t>hay algunos casos de baja autoestima, embarazos no deseados y en general problemáticas relacionadas con su sexualidad que afectan las familias y por ende a la sociedad. </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inadecuada educación sexual afecta profundamente las funciones de la escuela en la medida en que no permite que los estudiantes estructuren correctamente su proyecto de vida, y se formen desde sus etapas iniciales como ciudadanos responsables.</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todos los seres humanos les interesa el tema de la sexualidad: inquietan los cambios que se dan en el cuerpo a lo largo de la vida y como éstos van modificando también la forma de pensar, la posibilidad de tener hijos, los nuevos afectos que se sienten con gran fuerza cuando se llega a la pubertad, la forma de relacionarse con las personas del sexo opuesto, el temor a ser rechazados en el aspecto romántico o no ser considerados agradables para los demás. </a:t>
            </a:r>
            <a:endParaRPr lang="es-CO"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7</a:t>
            </a:fld>
            <a:endParaRPr lang="es-CO" altLang="es-CO"/>
          </a:p>
        </p:txBody>
      </p:sp>
    </p:spTree>
    <p:extLst>
      <p:ext uri="{BB962C8B-B14F-4D97-AF65-F5344CB8AC3E}">
        <p14:creationId xmlns:p14="http://schemas.microsoft.com/office/powerpoint/2010/main" val="360618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Estamos en</a:t>
            </a:r>
            <a:r>
              <a:rPr lang="es-CO" baseline="0" dirty="0" smtClean="0"/>
              <a:t> la concreción de la descripción de la problemática en vista de que las Instituciones Educativas todavía no han proporcionado el espacio para ir a realizar las observaciones. Apenas estamos en el reconocimiento de las mismas y en el diligenciamiento de los debidos permisos y solicitudes.</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8</a:t>
            </a:fld>
            <a:endParaRPr lang="es-CO" altLang="es-CO"/>
          </a:p>
        </p:txBody>
      </p:sp>
    </p:spTree>
    <p:extLst>
      <p:ext uri="{BB962C8B-B14F-4D97-AF65-F5344CB8AC3E}">
        <p14:creationId xmlns:p14="http://schemas.microsoft.com/office/powerpoint/2010/main" val="130130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r>
              <a:rPr lang="es-CO" b="1" dirty="0" smtClean="0"/>
              <a:t>Información para completar el tercer cuadro amarillo:</a:t>
            </a:r>
            <a:r>
              <a:rPr lang="es-CO" b="1" baseline="0" dirty="0" smtClean="0"/>
              <a:t> </a:t>
            </a:r>
            <a:r>
              <a:rPr lang="es-ES" sz="1200" kern="1200" dirty="0" smtClean="0">
                <a:solidFill>
                  <a:schemeClr val="tx1"/>
                </a:solidFill>
                <a:effectLst/>
                <a:latin typeface="+mn-lt"/>
                <a:ea typeface="+mn-ea"/>
                <a:cs typeface="+mn-cs"/>
              </a:rPr>
              <a:t>es aquí donde se aprende a llamar las cosas por su nombre, a descubrir que con la adecuada comunicación y expresión de los sentimientos y emociones se establecen mejores relaciones con los demás, partiendo del respeto propio y del otro. </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se habla con naturalidad, preservando la dignidad, la responsabilidad y el amor, muy seguramente se estará respaldando la construcción de un proyecto de vida exitoso que conlleve a alcanzar la principal meta que debe tener todo ser humano: SER FELIZ.</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kern="1200" dirty="0" smtClean="0">
                <a:solidFill>
                  <a:schemeClr val="tx1"/>
                </a:solidFill>
                <a:effectLst/>
                <a:latin typeface="+mn-lt"/>
                <a:ea typeface="+mn-ea"/>
                <a:cs typeface="+mn-cs"/>
              </a:rPr>
              <a:t>Información</a:t>
            </a:r>
            <a:r>
              <a:rPr lang="es-ES" sz="1200" b="1" kern="1200" baseline="0" dirty="0" smtClean="0">
                <a:solidFill>
                  <a:schemeClr val="tx1"/>
                </a:solidFill>
                <a:effectLst/>
                <a:latin typeface="+mn-lt"/>
                <a:ea typeface="+mn-ea"/>
                <a:cs typeface="+mn-cs"/>
              </a:rPr>
              <a:t> para completar el cuadro azul o lila: </a:t>
            </a:r>
            <a:r>
              <a:rPr lang="es-ES" sz="1200" kern="1200" dirty="0" smtClean="0">
                <a:solidFill>
                  <a:schemeClr val="tx1"/>
                </a:solidFill>
                <a:effectLst/>
                <a:latin typeface="+mn-lt"/>
                <a:ea typeface="+mn-ea"/>
                <a:cs typeface="+mn-cs"/>
              </a:rPr>
              <a:t>Es importante que la escuela piense en la formación y educación para la sexualidad y la reproducción, desde una mirada que supere lo fisiológico con que se enfoca en muchos casos, y se entienda como un proceso de formación que le da prioridad al desarrollo de competencias para la vida, desde la apropiación de conocimientos, capacidades, aptitudes y disposiciones destinadas a la formación de sujetos activos de derechos.</a:t>
            </a:r>
            <a:endParaRPr lang="es-CO" sz="1200" kern="1200" dirty="0" smtClean="0">
              <a:solidFill>
                <a:schemeClr val="tx1"/>
              </a:solidFill>
              <a:effectLst/>
              <a:latin typeface="+mn-lt"/>
              <a:ea typeface="+mn-ea"/>
              <a:cs typeface="+mn-cs"/>
            </a:endParaRPr>
          </a:p>
          <a:p>
            <a:endParaRPr lang="es-CO" sz="1200" b="1" kern="1200" dirty="0" smtClean="0">
              <a:solidFill>
                <a:schemeClr val="tx1"/>
              </a:solidFill>
              <a:effectLst/>
              <a:latin typeface="+mn-lt"/>
              <a:ea typeface="+mn-ea"/>
              <a:cs typeface="+mn-cs"/>
            </a:endParaRPr>
          </a:p>
          <a:p>
            <a:r>
              <a:rPr lang="es-CO" b="1" dirty="0" smtClean="0"/>
              <a:t>CIERRE DE LA JUSTIFICACIÓN: </a:t>
            </a:r>
            <a:r>
              <a:rPr lang="es-ES" sz="1200" kern="1200" dirty="0" smtClean="0">
                <a:solidFill>
                  <a:schemeClr val="tx1"/>
                </a:solidFill>
                <a:effectLst/>
                <a:latin typeface="+mn-lt"/>
                <a:ea typeface="+mn-ea"/>
                <a:cs typeface="+mn-cs"/>
              </a:rPr>
              <a:t>Este proyecto, pretende desde el trabajo con actividades lúdicas mejorar la salud sexual y reproductiva de los y las estudiantes de las Instituciones Educativas Antonio Ramos de la Salle y Antonia Santos, logrando una generación con mejores herramientas, que asuman comportamientos de autocuidado, responsabilidad, capacidad de decisión y bajando los niveles de embarazos de adolescentes para su mejor desenvolvimiento individual en la sociedad.</a:t>
            </a:r>
            <a:endParaRPr lang="es-CO"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busca sensibilizar a la comunidad institucional sobre la importancia de impartir de manera acertada y pertinente a todos los aprendices de sus derechos sexuales y derechos reproductivos.</a:t>
            </a:r>
            <a:endParaRPr lang="es-CO" sz="1200" kern="1200" dirty="0" smtClean="0">
              <a:solidFill>
                <a:schemeClr val="tx1"/>
              </a:solidFill>
              <a:effectLst/>
              <a:latin typeface="+mn-lt"/>
              <a:ea typeface="+mn-ea"/>
              <a:cs typeface="+mn-cs"/>
            </a:endParaRPr>
          </a:p>
          <a:p>
            <a:endParaRPr lang="es-CO" b="1"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9</a:t>
            </a:fld>
            <a:endParaRPr lang="es-CO" altLang="es-CO"/>
          </a:p>
        </p:txBody>
      </p:sp>
    </p:spTree>
    <p:extLst>
      <p:ext uri="{BB962C8B-B14F-4D97-AF65-F5344CB8AC3E}">
        <p14:creationId xmlns:p14="http://schemas.microsoft.com/office/powerpoint/2010/main" val="28674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11</a:t>
            </a:fld>
            <a:endParaRPr lang="es-CO" altLang="es-CO"/>
          </a:p>
        </p:txBody>
      </p:sp>
    </p:spTree>
    <p:extLst>
      <p:ext uri="{BB962C8B-B14F-4D97-AF65-F5344CB8AC3E}">
        <p14:creationId xmlns:p14="http://schemas.microsoft.com/office/powerpoint/2010/main" val="249329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DEFINAN POR FAVOR LOS</a:t>
            </a:r>
            <a:r>
              <a:rPr lang="es-CO" baseline="0" dirty="0" smtClean="0"/>
              <a:t> CONCEPTOS Y LOS EXPLICAN.</a:t>
            </a:r>
            <a:endParaRPr lang="es-CO" dirty="0" smtClean="0"/>
          </a:p>
          <a:p>
            <a:r>
              <a:rPr lang="es-CO" dirty="0" smtClean="0"/>
              <a:t>Los documentos que nos han servido para hacer el rastreo conceptual son:</a:t>
            </a:r>
          </a:p>
          <a:p>
            <a:endParaRPr lang="es-CO" dirty="0" smtClean="0"/>
          </a:p>
          <a:p>
            <a:pPr marL="228600" indent="-228600">
              <a:buAutoNum type="arabicPeriod"/>
            </a:pPr>
            <a:endParaRPr lang="es-CO" dirty="0" smtClean="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12</a:t>
            </a:fld>
            <a:endParaRPr lang="es-CO" altLang="es-CO"/>
          </a:p>
        </p:txBody>
      </p:sp>
    </p:spTree>
    <p:extLst>
      <p:ext uri="{BB962C8B-B14F-4D97-AF65-F5344CB8AC3E}">
        <p14:creationId xmlns:p14="http://schemas.microsoft.com/office/powerpoint/2010/main" val="204109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smtClean="0">
                <a:solidFill>
                  <a:schemeClr val="tx1"/>
                </a:solidFill>
                <a:latin typeface="+mn-lt"/>
                <a:ea typeface="+mn-ea"/>
                <a:cs typeface="+mn-cs"/>
              </a:rPr>
              <a:t>Todas las personas son sexuadas, es decir, tienen un cuerpo sexuado en femenino o en masculino que les permite pensar, entender, expresar, comunicar, disfrutar, sentir y hacer sentir. El cuerpo sexuado es, por tanto, el lugar donde la sexualidad reside y se hace posible.</a:t>
            </a:r>
          </a:p>
          <a:p>
            <a:r>
              <a:rPr lang="es-CO" sz="1200" b="0" i="0" u="none" strike="noStrike" kern="1200" baseline="0" dirty="0" smtClean="0">
                <a:solidFill>
                  <a:schemeClr val="tx1"/>
                </a:solidFill>
                <a:latin typeface="+mn-lt"/>
                <a:ea typeface="+mn-ea"/>
                <a:cs typeface="+mn-cs"/>
              </a:rPr>
              <a:t>La sexualidad está íntimamente relacionada con el placer, la comunicación y el intercambio afectivo. Es algo que, según la Organización Mundial de la Salud, “nos motiva a buscar afecto, placer, ternura e intimidad”.</a:t>
            </a:r>
          </a:p>
          <a:p>
            <a:r>
              <a:rPr lang="es-CO" sz="1200" b="0" i="0" u="none" strike="noStrike" kern="1200" baseline="0" dirty="0" smtClean="0">
                <a:solidFill>
                  <a:schemeClr val="tx1"/>
                </a:solidFill>
                <a:latin typeface="+mn-lt"/>
                <a:ea typeface="+mn-ea"/>
                <a:cs typeface="+mn-cs"/>
              </a:rPr>
              <a:t>El sexo (el cuerpo sexuado) y la sexualidad van unidos; y no son sólo aspectos importantes de la vida humana, sino que la constituyen desde que nacemos hasta que morimos. La sexualidad es, por tanto, algo más que una dimensión de la persona; forma parte de lo esencial del ser humano: es algo que somos. De ahí que favorecer el desarrollo sano y placentero de la sexualidad sea favorecer el desarrollo integral de una persona.</a:t>
            </a:r>
            <a:endParaRPr lang="es-CO" dirty="0"/>
          </a:p>
        </p:txBody>
      </p:sp>
      <p:sp>
        <p:nvSpPr>
          <p:cNvPr id="4" name="Marcador de número de diapositiva 3"/>
          <p:cNvSpPr>
            <a:spLocks noGrp="1"/>
          </p:cNvSpPr>
          <p:nvPr>
            <p:ph type="sldNum" sz="quarter" idx="10"/>
          </p:nvPr>
        </p:nvSpPr>
        <p:spPr/>
        <p:txBody>
          <a:bodyPr/>
          <a:lstStyle/>
          <a:p>
            <a:pPr>
              <a:defRPr/>
            </a:pPr>
            <a:fld id="{F18D3151-53AE-4BF8-A912-59F22366AC38}" type="slidenum">
              <a:rPr lang="es-CO" altLang="es-CO" smtClean="0"/>
              <a:pPr>
                <a:defRPr/>
              </a:pPr>
              <a:t>13</a:t>
            </a:fld>
            <a:endParaRPr lang="es-CO" altLang="es-CO"/>
          </a:p>
        </p:txBody>
      </p:sp>
    </p:spTree>
    <p:extLst>
      <p:ext uri="{BB962C8B-B14F-4D97-AF65-F5344CB8AC3E}">
        <p14:creationId xmlns:p14="http://schemas.microsoft.com/office/powerpoint/2010/main" val="2442213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12/06/2019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p:timing>
    <p:tnLst>
      <p:par>
        <p:cTn id="1" dur="indefinite" restart="never" nodeType="tmRoot"/>
      </p:par>
    </p:tnLst>
  </p:timing>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4005064"/>
            <a:ext cx="8712968" cy="1994975"/>
          </a:xfrm>
        </p:spPr>
        <p:txBody>
          <a:bodyPr>
            <a:noAutofit/>
          </a:bodyPr>
          <a:lstStyle/>
          <a:p>
            <a:pPr>
              <a:lnSpc>
                <a:spcPct val="100000"/>
              </a:lnSpc>
            </a:pPr>
            <a:r>
              <a:rPr lang="es-CO" sz="3600" b="1" dirty="0" smtClean="0">
                <a:solidFill>
                  <a:schemeClr val="tx1"/>
                </a:solidFill>
              </a:rPr>
              <a:t>POR UNA SEXUALIDAD RESPONSABLE</a:t>
            </a:r>
            <a:r>
              <a:rPr lang="es-CO" sz="4800" dirty="0"/>
              <a:t/>
            </a:r>
            <a:br>
              <a:rPr lang="es-CO" sz="4800" dirty="0"/>
            </a:br>
            <a:r>
              <a:rPr lang="es-CO" sz="2800" dirty="0"/>
              <a:t>PAT COLECTIVO </a:t>
            </a:r>
            <a:r>
              <a:rPr lang="es-CO" sz="2800" dirty="0" smtClean="0"/>
              <a:t>INTERFACULTAD</a:t>
            </a:r>
            <a:br>
              <a:rPr lang="es-CO" sz="2800" dirty="0" smtClean="0"/>
            </a:br>
            <a:r>
              <a:rPr lang="es-CO" sz="2800" dirty="0" smtClean="0"/>
              <a:t>PROGRAMA DE LICENCIATURA EN EDUCACIÓN INFANTIL</a:t>
            </a:r>
            <a:br>
              <a:rPr lang="es-CO" sz="2800" dirty="0" smtClean="0"/>
            </a:br>
            <a:r>
              <a:rPr lang="es-CO" sz="2800" dirty="0" smtClean="0"/>
              <a:t>PROGRAMA DE ENFERMERÍA</a:t>
            </a:r>
            <a:endParaRPr lang="es-CO" dirty="0"/>
          </a:p>
        </p:txBody>
      </p:sp>
      <p:sp>
        <p:nvSpPr>
          <p:cNvPr id="4" name="Subtítulo 3"/>
          <p:cNvSpPr>
            <a:spLocks noGrp="1"/>
          </p:cNvSpPr>
          <p:nvPr>
            <p:ph type="subTitle" idx="1"/>
          </p:nvPr>
        </p:nvSpPr>
        <p:spPr>
          <a:xfrm>
            <a:off x="863588" y="5969768"/>
            <a:ext cx="7488832" cy="662382"/>
          </a:xfrm>
        </p:spPr>
        <p:txBody>
          <a:bodyPr>
            <a:normAutofit/>
          </a:bodyPr>
          <a:lstStyle/>
          <a:p>
            <a:r>
              <a:rPr lang="es-CO" sz="3600" b="1" dirty="0" smtClean="0">
                <a:solidFill>
                  <a:schemeClr val="bg1"/>
                </a:solidFill>
              </a:rPr>
              <a:t>VIII SEMESTRE</a:t>
            </a:r>
            <a:endParaRPr lang="es-CO" sz="3600" b="1" dirty="0">
              <a:solidFill>
                <a:schemeClr val="bg1"/>
              </a:solidFill>
            </a:endParaRPr>
          </a:p>
        </p:txBody>
      </p:sp>
    </p:spTree>
    <p:extLst>
      <p:ext uri="{BB962C8B-B14F-4D97-AF65-F5344CB8AC3E}">
        <p14:creationId xmlns:p14="http://schemas.microsoft.com/office/powerpoint/2010/main" val="10125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OBJETIVO GENERAL</a:t>
            </a:r>
            <a:endParaRPr lang="es-CO" dirty="0"/>
          </a:p>
        </p:txBody>
      </p:sp>
      <p:sp>
        <p:nvSpPr>
          <p:cNvPr id="3" name="Marcador de contenido 2"/>
          <p:cNvSpPr>
            <a:spLocks noGrp="1"/>
          </p:cNvSpPr>
          <p:nvPr>
            <p:ph idx="1"/>
          </p:nvPr>
        </p:nvSpPr>
        <p:spPr>
          <a:xfrm>
            <a:off x="628650" y="2060848"/>
            <a:ext cx="7886700" cy="1834614"/>
          </a:xfrm>
        </p:spPr>
        <p:txBody>
          <a:bodyPr>
            <a:normAutofit fontScale="85000" lnSpcReduction="10000"/>
          </a:bodyPr>
          <a:lstStyle/>
          <a:p>
            <a:pPr marL="0" indent="0" algn="just">
              <a:buNone/>
            </a:pPr>
            <a:r>
              <a:rPr lang="es-CO" sz="3200" i="1" dirty="0"/>
              <a:t>Mejorar la Salud Sexual y Reproductiva de los estudiantes pertenecientes a las I.EO “Hermano Antonio Ramos de la Salle y Antonia Santos”  a través de la implementación de un plan de acción transdiciplinario.</a:t>
            </a:r>
            <a:endParaRPr lang="es-CO" sz="3200" dirty="0"/>
          </a:p>
          <a:p>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10</a:t>
            </a:fld>
            <a:endParaRPr lang="es-CO"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006" y="3524086"/>
            <a:ext cx="3096344" cy="2664296"/>
          </a:xfrm>
          <a:prstGeom prst="rect">
            <a:avLst/>
          </a:prstGeom>
        </p:spPr>
      </p:pic>
    </p:spTree>
    <p:extLst>
      <p:ext uri="{BB962C8B-B14F-4D97-AF65-F5344CB8AC3E}">
        <p14:creationId xmlns:p14="http://schemas.microsoft.com/office/powerpoint/2010/main" val="3300116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1440"/>
            <a:ext cx="7886700" cy="983443"/>
          </a:xfrm>
        </p:spPr>
        <p:txBody>
          <a:bodyPr/>
          <a:lstStyle/>
          <a:p>
            <a:r>
              <a:rPr lang="es-CO" dirty="0" smtClean="0"/>
              <a:t>Objetivos ESPECÍFICOS</a:t>
            </a:r>
            <a:endParaRPr lang="es-CO"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11</a:t>
            </a:fld>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797611838"/>
              </p:ext>
            </p:extLst>
          </p:nvPr>
        </p:nvGraphicFramePr>
        <p:xfrm>
          <a:off x="323528" y="732291"/>
          <a:ext cx="8640960" cy="5329547"/>
        </p:xfrm>
        <a:graphic>
          <a:graphicData uri="http://schemas.openxmlformats.org/drawingml/2006/table">
            <a:tbl>
              <a:tblPr firstRow="1" firstCol="1" bandRow="1">
                <a:tableStyleId>{5C22544A-7EE6-4342-B048-85BDC9FD1C3A}</a:tableStyleId>
              </a:tblPr>
              <a:tblGrid>
                <a:gridCol w="1445644">
                  <a:extLst>
                    <a:ext uri="{9D8B030D-6E8A-4147-A177-3AD203B41FA5}">
                      <a16:colId xmlns:a16="http://schemas.microsoft.com/office/drawing/2014/main" val="20000"/>
                    </a:ext>
                  </a:extLst>
                </a:gridCol>
                <a:gridCol w="7195316">
                  <a:extLst>
                    <a:ext uri="{9D8B030D-6E8A-4147-A177-3AD203B41FA5}">
                      <a16:colId xmlns:a16="http://schemas.microsoft.com/office/drawing/2014/main" val="20001"/>
                    </a:ext>
                  </a:extLst>
                </a:gridCol>
              </a:tblGrid>
              <a:tr h="258605">
                <a:tc>
                  <a:txBody>
                    <a:bodyPr/>
                    <a:lstStyle/>
                    <a:p>
                      <a:pPr algn="ctr">
                        <a:spcAft>
                          <a:spcPts val="0"/>
                        </a:spcAft>
                      </a:pPr>
                      <a:r>
                        <a:rPr lang="es-ES" sz="1800" dirty="0">
                          <a:effectLst/>
                        </a:rPr>
                        <a:t>FASES</a:t>
                      </a:r>
                      <a:endParaRPr lang="es-CO" sz="1800" dirty="0">
                        <a:effectLst/>
                        <a:latin typeface="Times New Roman" panose="02020603050405020304" pitchFamily="18" charset="0"/>
                        <a:ea typeface="Times New Roman" panose="02020603050405020304" pitchFamily="18" charset="0"/>
                      </a:endParaRPr>
                    </a:p>
                  </a:txBody>
                  <a:tcPr marL="63917" marR="63917" marT="0" marB="0"/>
                </a:tc>
                <a:tc>
                  <a:txBody>
                    <a:bodyPr/>
                    <a:lstStyle/>
                    <a:p>
                      <a:pPr algn="ctr">
                        <a:spcAft>
                          <a:spcPts val="0"/>
                        </a:spcAft>
                      </a:pPr>
                      <a:r>
                        <a:rPr lang="es-ES" sz="1800" dirty="0">
                          <a:effectLst/>
                        </a:rPr>
                        <a:t>OBJETIVOS ESPECÍFICOS</a:t>
                      </a:r>
                      <a:endParaRPr lang="es-CO" sz="18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0"/>
                  </a:ext>
                </a:extLst>
              </a:tr>
              <a:tr h="634454">
                <a:tc rowSpan="4">
                  <a:txBody>
                    <a:bodyPr/>
                    <a:lstStyle/>
                    <a:p>
                      <a:pPr algn="ctr">
                        <a:spcAft>
                          <a:spcPts val="0"/>
                        </a:spcAft>
                      </a:pPr>
                      <a:r>
                        <a:rPr lang="es-ES" sz="1800" dirty="0">
                          <a:effectLst/>
                        </a:rPr>
                        <a:t> </a:t>
                      </a:r>
                      <a:endParaRPr lang="es-CO" sz="1800" dirty="0">
                        <a:effectLst/>
                      </a:endParaRPr>
                    </a:p>
                    <a:p>
                      <a:pPr algn="ctr">
                        <a:spcAft>
                          <a:spcPts val="0"/>
                        </a:spcAft>
                      </a:pPr>
                      <a:r>
                        <a:rPr lang="es-ES" sz="1800" dirty="0">
                          <a:effectLst/>
                        </a:rPr>
                        <a:t>1</a:t>
                      </a:r>
                      <a:endParaRPr lang="es-CO" sz="1800" dirty="0">
                        <a:effectLst/>
                      </a:endParaRPr>
                    </a:p>
                    <a:p>
                      <a:pPr algn="ctr">
                        <a:spcAft>
                          <a:spcPts val="0"/>
                        </a:spcAft>
                      </a:pPr>
                      <a:r>
                        <a:rPr lang="es-ES" sz="1800" dirty="0">
                          <a:effectLst/>
                        </a:rPr>
                        <a:t>2019-01</a:t>
                      </a:r>
                      <a:endParaRPr lang="es-CO" sz="1800" dirty="0">
                        <a:effectLst/>
                      </a:endParaRPr>
                    </a:p>
                    <a:p>
                      <a:pPr algn="ctr">
                        <a:spcAft>
                          <a:spcPts val="0"/>
                        </a:spcAft>
                      </a:pPr>
                      <a:r>
                        <a:rPr lang="es-ES" sz="1800" dirty="0">
                          <a:effectLst/>
                        </a:rPr>
                        <a:t> </a:t>
                      </a:r>
                      <a:endParaRPr lang="es-CO" sz="1800" dirty="0">
                        <a:effectLst/>
                      </a:endParaRPr>
                    </a:p>
                    <a:p>
                      <a:pPr algn="ctr">
                        <a:spcAft>
                          <a:spcPts val="0"/>
                        </a:spcAft>
                      </a:pPr>
                      <a:r>
                        <a:rPr lang="es-ES" sz="1800" dirty="0">
                          <a:effectLst/>
                        </a:rPr>
                        <a:t> </a:t>
                      </a:r>
                      <a:endParaRPr lang="es-CO" sz="1800" dirty="0">
                        <a:effectLst/>
                      </a:endParaRPr>
                    </a:p>
                    <a:p>
                      <a:pPr algn="ctr">
                        <a:spcAft>
                          <a:spcPts val="0"/>
                        </a:spcAft>
                      </a:pPr>
                      <a:r>
                        <a:rPr lang="es-ES" sz="1800" dirty="0">
                          <a:effectLst/>
                        </a:rPr>
                        <a:t> </a:t>
                      </a:r>
                      <a:endParaRPr lang="es-CO" sz="1800" dirty="0">
                        <a:effectLst/>
                      </a:endParaRPr>
                    </a:p>
                    <a:p>
                      <a:pPr algn="ctr">
                        <a:spcAft>
                          <a:spcPts val="0"/>
                        </a:spcAft>
                      </a:pPr>
                      <a:r>
                        <a:rPr lang="es-ES" sz="1800" dirty="0">
                          <a:effectLst/>
                        </a:rPr>
                        <a:t> </a:t>
                      </a:r>
                      <a:endParaRPr lang="es-CO" sz="1800" dirty="0">
                        <a:effectLst/>
                        <a:latin typeface="Times New Roman" panose="02020603050405020304" pitchFamily="18" charset="0"/>
                        <a:ea typeface="Times New Roman" panose="02020603050405020304" pitchFamily="18" charset="0"/>
                      </a:endParaRPr>
                    </a:p>
                  </a:txBody>
                  <a:tcPr marL="63917" marR="63917" marT="0" marB="0"/>
                </a:tc>
                <a:tc>
                  <a:txBody>
                    <a:bodyPr/>
                    <a:lstStyle/>
                    <a:p>
                      <a:pPr marL="0" lvl="0" indent="0" algn="just">
                        <a:spcAft>
                          <a:spcPts val="0"/>
                        </a:spcAft>
                        <a:buFont typeface="+mj-lt"/>
                        <a:buNone/>
                      </a:pPr>
                      <a:r>
                        <a:rPr lang="es-ES" sz="1600" dirty="0" smtClean="0">
                          <a:effectLst/>
                        </a:rPr>
                        <a:t>1. Establecer </a:t>
                      </a:r>
                      <a:r>
                        <a:rPr lang="es-ES" sz="1600" dirty="0">
                          <a:effectLst/>
                        </a:rPr>
                        <a:t>los elementos teóricos, conceptuales y legales que soportan la Educación en Salud Sexual y Reproductiva en Colombia.</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1"/>
                  </a:ext>
                </a:extLst>
              </a:tr>
              <a:tr h="317226">
                <a:tc vMerge="1">
                  <a:txBody>
                    <a:bodyPr/>
                    <a:lstStyle/>
                    <a:p>
                      <a:endParaRPr lang="es-CO"/>
                    </a:p>
                  </a:txBody>
                  <a:tcPr/>
                </a:tc>
                <a:tc>
                  <a:txBody>
                    <a:bodyPr/>
                    <a:lstStyle/>
                    <a:p>
                      <a:pPr marL="0" lvl="0" indent="0" algn="just">
                        <a:spcAft>
                          <a:spcPts val="0"/>
                        </a:spcAft>
                        <a:buFont typeface="+mj-lt"/>
                        <a:buNone/>
                      </a:pPr>
                      <a:r>
                        <a:rPr lang="es-CO" sz="1600" dirty="0" smtClean="0">
                          <a:effectLst/>
                        </a:rPr>
                        <a:t>2. Reconocer </a:t>
                      </a:r>
                      <a:r>
                        <a:rPr lang="es-CO" sz="1600" dirty="0">
                          <a:effectLst/>
                        </a:rPr>
                        <a:t>las Instituciones Educativas Oficiales de la Localidad 1</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2"/>
                  </a:ext>
                </a:extLst>
              </a:tr>
              <a:tr h="475840">
                <a:tc vMerge="1">
                  <a:txBody>
                    <a:bodyPr/>
                    <a:lstStyle/>
                    <a:p>
                      <a:endParaRPr lang="es-CO"/>
                    </a:p>
                  </a:txBody>
                  <a:tcPr/>
                </a:tc>
                <a:tc>
                  <a:txBody>
                    <a:bodyPr/>
                    <a:lstStyle/>
                    <a:p>
                      <a:pPr marL="0" lvl="0" indent="0" algn="just">
                        <a:spcAft>
                          <a:spcPts val="0"/>
                        </a:spcAft>
                        <a:buFont typeface="+mj-lt"/>
                        <a:buNone/>
                      </a:pPr>
                      <a:r>
                        <a:rPr lang="es-ES" sz="1600" dirty="0" smtClean="0">
                          <a:effectLst/>
                        </a:rPr>
                        <a:t>3. Sensibilizar </a:t>
                      </a:r>
                      <a:r>
                        <a:rPr lang="es-ES" sz="1600" dirty="0">
                          <a:effectLst/>
                        </a:rPr>
                        <a:t>y capacitar a los estudiantes de Licenciatura y Enfermería en el marco de la Educación en Salud Sexual y Reproductiva.</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3"/>
                  </a:ext>
                </a:extLst>
              </a:tr>
              <a:tr h="517209">
                <a:tc vMerge="1">
                  <a:txBody>
                    <a:bodyPr/>
                    <a:lstStyle/>
                    <a:p>
                      <a:endParaRPr lang="es-CO"/>
                    </a:p>
                  </a:txBody>
                  <a:tcPr/>
                </a:tc>
                <a:tc>
                  <a:txBody>
                    <a:bodyPr/>
                    <a:lstStyle/>
                    <a:p>
                      <a:pPr marL="0" lvl="0" indent="0" algn="just">
                        <a:spcAft>
                          <a:spcPts val="0"/>
                        </a:spcAft>
                        <a:buFont typeface="+mj-lt"/>
                        <a:buNone/>
                      </a:pPr>
                      <a:r>
                        <a:rPr lang="es-ES" sz="1800" b="1" dirty="0" smtClean="0">
                          <a:effectLst/>
                        </a:rPr>
                        <a:t>4. Diseñar </a:t>
                      </a:r>
                      <a:r>
                        <a:rPr lang="es-ES" sz="1800" b="1" dirty="0">
                          <a:effectLst/>
                        </a:rPr>
                        <a:t>un instrumento de observación para la recolección de la información.</a:t>
                      </a:r>
                      <a:endParaRPr lang="es-CO" sz="1800" b="1"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4"/>
                  </a:ext>
                </a:extLst>
              </a:tr>
              <a:tr h="475840">
                <a:tc rowSpan="2">
                  <a:txBody>
                    <a:bodyPr/>
                    <a:lstStyle/>
                    <a:p>
                      <a:pPr algn="ctr">
                        <a:spcAft>
                          <a:spcPts val="0"/>
                        </a:spcAft>
                      </a:pPr>
                      <a:r>
                        <a:rPr lang="es-ES" sz="1800" dirty="0">
                          <a:effectLst/>
                        </a:rPr>
                        <a:t> </a:t>
                      </a:r>
                      <a:endParaRPr lang="es-CO" sz="1800" dirty="0">
                        <a:effectLst/>
                      </a:endParaRPr>
                    </a:p>
                    <a:p>
                      <a:pPr algn="ctr">
                        <a:spcAft>
                          <a:spcPts val="0"/>
                        </a:spcAft>
                      </a:pPr>
                      <a:r>
                        <a:rPr lang="es-ES" sz="1800" dirty="0">
                          <a:effectLst/>
                        </a:rPr>
                        <a:t>2</a:t>
                      </a:r>
                      <a:endParaRPr lang="es-CO" sz="1800" dirty="0">
                        <a:effectLst/>
                      </a:endParaRPr>
                    </a:p>
                    <a:p>
                      <a:pPr algn="ctr">
                        <a:spcAft>
                          <a:spcPts val="0"/>
                        </a:spcAft>
                      </a:pPr>
                      <a:r>
                        <a:rPr lang="es-ES" sz="1800" dirty="0">
                          <a:effectLst/>
                        </a:rPr>
                        <a:t>2019-02</a:t>
                      </a:r>
                      <a:endParaRPr lang="es-CO" sz="1800" dirty="0">
                        <a:effectLst/>
                        <a:latin typeface="Times New Roman" panose="02020603050405020304" pitchFamily="18" charset="0"/>
                        <a:ea typeface="Times New Roman" panose="02020603050405020304" pitchFamily="18" charset="0"/>
                      </a:endParaRPr>
                    </a:p>
                  </a:txBody>
                  <a:tcPr marL="63917" marR="63917" marT="0" marB="0"/>
                </a:tc>
                <a:tc>
                  <a:txBody>
                    <a:bodyPr/>
                    <a:lstStyle/>
                    <a:p>
                      <a:pPr marL="0" lvl="0" indent="0" algn="just">
                        <a:spcAft>
                          <a:spcPts val="0"/>
                        </a:spcAft>
                        <a:buFont typeface="+mj-lt"/>
                        <a:buNone/>
                      </a:pPr>
                      <a:r>
                        <a:rPr lang="es-CO" sz="1600" dirty="0" smtClean="0">
                          <a:effectLst/>
                        </a:rPr>
                        <a:t>5. Identificar </a:t>
                      </a:r>
                      <a:r>
                        <a:rPr lang="es-CO" sz="1600" dirty="0">
                          <a:effectLst/>
                        </a:rPr>
                        <a:t>los elementos presentes en los documentos Institucionales sobre Salud Sexual y Reproductiva de los estudiantes.</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5"/>
                  </a:ext>
                </a:extLst>
              </a:tr>
              <a:tr h="475840">
                <a:tc vMerge="1">
                  <a:txBody>
                    <a:bodyPr/>
                    <a:lstStyle/>
                    <a:p>
                      <a:endParaRPr lang="es-CO"/>
                    </a:p>
                  </a:txBody>
                  <a:tcPr/>
                </a:tc>
                <a:tc>
                  <a:txBody>
                    <a:bodyPr/>
                    <a:lstStyle/>
                    <a:p>
                      <a:pPr marL="0" lvl="0" indent="0" algn="just">
                        <a:spcAft>
                          <a:spcPts val="0"/>
                        </a:spcAft>
                        <a:buFont typeface="+mj-lt"/>
                        <a:buNone/>
                      </a:pPr>
                      <a:r>
                        <a:rPr lang="es-CO" sz="1600" dirty="0" smtClean="0">
                          <a:effectLst/>
                        </a:rPr>
                        <a:t>6. Caracterizar </a:t>
                      </a:r>
                      <a:r>
                        <a:rPr lang="es-CO" sz="1600" dirty="0">
                          <a:effectLst/>
                        </a:rPr>
                        <a:t>las concepciones y prácticas sobre salud sexual y reproductiva que presentan de los estudiantes.</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6"/>
                  </a:ext>
                </a:extLst>
              </a:tr>
              <a:tr h="793067">
                <a:tc>
                  <a:txBody>
                    <a:bodyPr/>
                    <a:lstStyle/>
                    <a:p>
                      <a:pPr algn="ctr">
                        <a:spcAft>
                          <a:spcPts val="0"/>
                        </a:spcAft>
                      </a:pPr>
                      <a:r>
                        <a:rPr lang="es-ES" sz="1800" dirty="0">
                          <a:effectLst/>
                        </a:rPr>
                        <a:t> </a:t>
                      </a:r>
                      <a:endParaRPr lang="es-CO" sz="1800" dirty="0">
                        <a:effectLst/>
                      </a:endParaRPr>
                    </a:p>
                    <a:p>
                      <a:pPr algn="ctr">
                        <a:spcAft>
                          <a:spcPts val="0"/>
                        </a:spcAft>
                      </a:pPr>
                      <a:r>
                        <a:rPr lang="es-ES" sz="1800" dirty="0">
                          <a:effectLst/>
                        </a:rPr>
                        <a:t>3</a:t>
                      </a:r>
                      <a:endParaRPr lang="es-CO" sz="1800" dirty="0">
                        <a:effectLst/>
                      </a:endParaRPr>
                    </a:p>
                    <a:p>
                      <a:pPr algn="ctr">
                        <a:spcAft>
                          <a:spcPts val="0"/>
                        </a:spcAft>
                      </a:pPr>
                      <a:r>
                        <a:rPr lang="es-ES" sz="1800" dirty="0">
                          <a:effectLst/>
                        </a:rPr>
                        <a:t>2020-01</a:t>
                      </a:r>
                      <a:endParaRPr lang="es-CO" sz="1800" dirty="0">
                        <a:effectLst/>
                        <a:latin typeface="Times New Roman" panose="02020603050405020304" pitchFamily="18" charset="0"/>
                        <a:ea typeface="Times New Roman" panose="02020603050405020304" pitchFamily="18" charset="0"/>
                      </a:endParaRPr>
                    </a:p>
                  </a:txBody>
                  <a:tcPr marL="63917" marR="63917" marT="0" marB="0"/>
                </a:tc>
                <a:tc>
                  <a:txBody>
                    <a:bodyPr/>
                    <a:lstStyle/>
                    <a:p>
                      <a:pPr marL="0" lvl="0" indent="0" algn="just">
                        <a:spcAft>
                          <a:spcPts val="0"/>
                        </a:spcAft>
                        <a:buFont typeface="+mj-lt"/>
                        <a:buNone/>
                      </a:pPr>
                      <a:r>
                        <a:rPr lang="es-CO" sz="1600" dirty="0" smtClean="0">
                          <a:effectLst/>
                        </a:rPr>
                        <a:t>7.</a:t>
                      </a:r>
                      <a:r>
                        <a:rPr lang="es-CO" sz="1600" baseline="0" dirty="0" smtClean="0">
                          <a:effectLst/>
                        </a:rPr>
                        <a:t> </a:t>
                      </a:r>
                      <a:r>
                        <a:rPr lang="es-CO" sz="1600" dirty="0" smtClean="0">
                          <a:effectLst/>
                        </a:rPr>
                        <a:t>Proporcionar </a:t>
                      </a:r>
                      <a:r>
                        <a:rPr lang="es-CO" sz="1600" dirty="0">
                          <a:effectLst/>
                        </a:rPr>
                        <a:t>a la población beneficiada conceptualización y capacitación que facilite la formación y la reflexión de criterios para el ejercicio sano, responsable y placentero de la sexualidad.</a:t>
                      </a:r>
                      <a:endParaRPr lang="es-CO" sz="1600" dirty="0">
                        <a:effectLst/>
                        <a:latin typeface="Times New Roman" panose="02020603050405020304" pitchFamily="18" charset="0"/>
                        <a:ea typeface="Times New Roman" panose="02020603050405020304" pitchFamily="18" charset="0"/>
                      </a:endParaRPr>
                    </a:p>
                  </a:txBody>
                  <a:tcPr marL="63917" marR="63917" marT="0" marB="0"/>
                </a:tc>
                <a:extLst>
                  <a:ext uri="{0D108BD9-81ED-4DB2-BD59-A6C34878D82A}">
                    <a16:rowId xmlns:a16="http://schemas.microsoft.com/office/drawing/2014/main" val="10007"/>
                  </a:ext>
                </a:extLst>
              </a:tr>
              <a:tr h="1268907">
                <a:tc>
                  <a:txBody>
                    <a:bodyPr/>
                    <a:lstStyle/>
                    <a:p>
                      <a:pPr algn="ctr">
                        <a:spcAft>
                          <a:spcPts val="0"/>
                        </a:spcAft>
                      </a:pPr>
                      <a:r>
                        <a:rPr lang="es-ES" sz="1800" dirty="0">
                          <a:effectLst/>
                        </a:rPr>
                        <a:t> </a:t>
                      </a:r>
                      <a:endParaRPr lang="es-CO" sz="1800" dirty="0">
                        <a:effectLst/>
                      </a:endParaRPr>
                    </a:p>
                    <a:p>
                      <a:pPr algn="ctr">
                        <a:spcAft>
                          <a:spcPts val="0"/>
                        </a:spcAft>
                      </a:pPr>
                      <a:r>
                        <a:rPr lang="es-ES" sz="1800" dirty="0">
                          <a:effectLst/>
                        </a:rPr>
                        <a:t>4</a:t>
                      </a:r>
                      <a:endParaRPr lang="es-CO" sz="1800" dirty="0">
                        <a:effectLst/>
                      </a:endParaRPr>
                    </a:p>
                    <a:p>
                      <a:pPr algn="ctr">
                        <a:spcAft>
                          <a:spcPts val="0"/>
                        </a:spcAft>
                      </a:pPr>
                      <a:r>
                        <a:rPr lang="es-ES" sz="1800" dirty="0">
                          <a:effectLst/>
                        </a:rPr>
                        <a:t>2020-2</a:t>
                      </a:r>
                      <a:endParaRPr lang="es-CO" sz="1800" dirty="0">
                        <a:effectLst/>
                        <a:latin typeface="Times New Roman" panose="02020603050405020304" pitchFamily="18" charset="0"/>
                        <a:ea typeface="Times New Roman" panose="02020603050405020304" pitchFamily="18" charset="0"/>
                      </a:endParaRPr>
                    </a:p>
                  </a:txBody>
                  <a:tcPr marL="63917" marR="63917" marT="0" marB="0"/>
                </a:tc>
                <a:tc>
                  <a:txBody>
                    <a:bodyPr/>
                    <a:lstStyle/>
                    <a:p>
                      <a:pPr marL="0" lvl="0" indent="0" algn="just">
                        <a:spcAft>
                          <a:spcPts val="0"/>
                        </a:spcAft>
                        <a:buFont typeface="+mj-lt"/>
                        <a:buNone/>
                      </a:pPr>
                      <a:r>
                        <a:rPr lang="es-CO" sz="1600" dirty="0" smtClean="0">
                          <a:effectLst/>
                        </a:rPr>
                        <a:t>8. Implementar </a:t>
                      </a:r>
                      <a:r>
                        <a:rPr lang="es-CO" sz="1600" dirty="0">
                          <a:effectLst/>
                        </a:rPr>
                        <a:t>estrategias pedagógicas en promoción, prevención y educación con un enfoque de salud sexual y reproductiva.</a:t>
                      </a:r>
                    </a:p>
                    <a:p>
                      <a:pPr marL="0" lvl="0" indent="0" algn="just">
                        <a:spcAft>
                          <a:spcPts val="0"/>
                        </a:spcAft>
                        <a:buFont typeface="+mj-lt"/>
                        <a:buNone/>
                      </a:pPr>
                      <a:r>
                        <a:rPr lang="es-CO" sz="1600" dirty="0" smtClean="0">
                          <a:effectLst/>
                        </a:rPr>
                        <a:t>9. Sistematizar </a:t>
                      </a:r>
                      <a:r>
                        <a:rPr lang="es-CO" sz="1600" dirty="0">
                          <a:effectLst/>
                        </a:rPr>
                        <a:t>los resultados de la implementación de las estrategias pedagógicas en función de la Educación de la Salud Sexual y Reproductiva</a:t>
                      </a:r>
                      <a:r>
                        <a:rPr lang="es-CO" sz="1600" dirty="0" smtClean="0">
                          <a:effectLst/>
                        </a:rPr>
                        <a:t>.</a:t>
                      </a:r>
                    </a:p>
                  </a:txBody>
                  <a:tcPr marL="63917" marR="63917"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1176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dirty="0" smtClean="0"/>
              <a:t>Marco conceptual</a:t>
            </a:r>
            <a:endParaRPr lang="es-CO" sz="4000"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12</a:t>
            </a:fld>
            <a:endParaRPr lang="es-CO" dirty="0"/>
          </a:p>
        </p:txBody>
      </p:sp>
      <p:sp>
        <p:nvSpPr>
          <p:cNvPr id="3" name="CuadroTexto 2"/>
          <p:cNvSpPr txBox="1"/>
          <p:nvPr/>
        </p:nvSpPr>
        <p:spPr>
          <a:xfrm>
            <a:off x="1043608" y="3366868"/>
            <a:ext cx="184731" cy="369332"/>
          </a:xfrm>
          <a:prstGeom prst="rect">
            <a:avLst/>
          </a:prstGeom>
          <a:noFill/>
        </p:spPr>
        <p:txBody>
          <a:bodyPr wrap="none" rtlCol="0">
            <a:spAutoFit/>
          </a:bodyPr>
          <a:lstStyle/>
          <a:p>
            <a:endParaRPr lang="es-CO" dirty="0"/>
          </a:p>
        </p:txBody>
      </p:sp>
      <p:graphicFrame>
        <p:nvGraphicFramePr>
          <p:cNvPr id="8" name="Diagrama 7"/>
          <p:cNvGraphicFramePr/>
          <p:nvPr>
            <p:extLst>
              <p:ext uri="{D42A27DB-BD31-4B8C-83A1-F6EECF244321}">
                <p14:modId xmlns:p14="http://schemas.microsoft.com/office/powerpoint/2010/main" val="2932000122"/>
              </p:ext>
            </p:extLst>
          </p:nvPr>
        </p:nvGraphicFramePr>
        <p:xfrm>
          <a:off x="207774" y="980728"/>
          <a:ext cx="8756713"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74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449" y="353590"/>
            <a:ext cx="2592288" cy="983443"/>
          </a:xfrm>
        </p:spPr>
        <p:txBody>
          <a:bodyPr/>
          <a:lstStyle/>
          <a:p>
            <a:r>
              <a:rPr lang="es-CO" sz="4000" b="1" dirty="0" smtClean="0">
                <a:ln w="6600">
                  <a:solidFill>
                    <a:schemeClr val="accent2"/>
                  </a:solidFill>
                  <a:prstDash val="solid"/>
                </a:ln>
                <a:solidFill>
                  <a:srgbClr val="FFFFFF"/>
                </a:solidFill>
                <a:effectLst>
                  <a:outerShdw dist="38100" dir="2700000" algn="tl" rotWithShape="0">
                    <a:schemeClr val="accent2"/>
                  </a:outerShdw>
                </a:effectLst>
              </a:rPr>
              <a:t>salud</a:t>
            </a:r>
            <a:endParaRPr lang="es-CO"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13</a:t>
            </a:fld>
            <a:endParaRPr lang="es-CO" dirty="0"/>
          </a:p>
        </p:txBody>
      </p:sp>
      <p:sp>
        <p:nvSpPr>
          <p:cNvPr id="6" name="Rectángulo 5"/>
          <p:cNvSpPr/>
          <p:nvPr/>
        </p:nvSpPr>
        <p:spPr>
          <a:xfrm>
            <a:off x="227197" y="1372382"/>
            <a:ext cx="2259467" cy="3170099"/>
          </a:xfrm>
          <a:prstGeom prst="rect">
            <a:avLst/>
          </a:prstGeom>
        </p:spPr>
        <p:txBody>
          <a:bodyPr wrap="square">
            <a:spAutoFit/>
          </a:bodyPr>
          <a:lstStyle/>
          <a:p>
            <a:pPr algn="just"/>
            <a:r>
              <a:rPr lang="es-CO" sz="2000" dirty="0" smtClean="0"/>
              <a:t>Es el estado </a:t>
            </a:r>
            <a:r>
              <a:rPr lang="es-CO" sz="2000" dirty="0"/>
              <a:t>completo </a:t>
            </a:r>
            <a:r>
              <a:rPr lang="es-CO" sz="2000" dirty="0" smtClean="0"/>
              <a:t>de bienestar </a:t>
            </a:r>
            <a:r>
              <a:rPr lang="es-CO" sz="2000" dirty="0"/>
              <a:t>físico, mental y social </a:t>
            </a:r>
            <a:r>
              <a:rPr lang="es-CO" sz="2000" dirty="0" smtClean="0"/>
              <a:t>y </a:t>
            </a:r>
            <a:r>
              <a:rPr lang="es-CO" sz="2000" dirty="0"/>
              <a:t>no solamente la ausencia de afecciones y ausencia de afecciones y enfermedades</a:t>
            </a:r>
            <a:r>
              <a:rPr lang="es-CO" sz="2000" dirty="0" smtClean="0"/>
              <a:t>. </a:t>
            </a:r>
            <a:endParaRPr lang="es-CO" sz="2000" dirty="0"/>
          </a:p>
        </p:txBody>
      </p:sp>
      <p:sp>
        <p:nvSpPr>
          <p:cNvPr id="9" name="Rectángulo 8"/>
          <p:cNvSpPr/>
          <p:nvPr/>
        </p:nvSpPr>
        <p:spPr>
          <a:xfrm>
            <a:off x="3371314" y="5967643"/>
            <a:ext cx="2207527" cy="369332"/>
          </a:xfrm>
          <a:prstGeom prst="rect">
            <a:avLst/>
          </a:prstGeom>
        </p:spPr>
        <p:txBody>
          <a:bodyPr wrap="none">
            <a:spAutoFit/>
          </a:bodyPr>
          <a:lstStyle/>
          <a:p>
            <a:r>
              <a:rPr lang="es-CO" dirty="0" smtClean="0"/>
              <a:t>Fuente: </a:t>
            </a:r>
            <a:r>
              <a:rPr lang="es-CO" dirty="0" err="1" smtClean="0"/>
              <a:t>Fathalla</a:t>
            </a:r>
            <a:r>
              <a:rPr lang="es-CO" dirty="0" smtClean="0"/>
              <a:t> </a:t>
            </a:r>
            <a:r>
              <a:rPr lang="es-CO" dirty="0"/>
              <a:t>1990</a:t>
            </a:r>
          </a:p>
        </p:txBody>
      </p:sp>
      <p:sp>
        <p:nvSpPr>
          <p:cNvPr id="10" name="Rectángulo 9"/>
          <p:cNvSpPr/>
          <p:nvPr/>
        </p:nvSpPr>
        <p:spPr>
          <a:xfrm>
            <a:off x="667910" y="5897393"/>
            <a:ext cx="1630575" cy="369332"/>
          </a:xfrm>
          <a:prstGeom prst="rect">
            <a:avLst/>
          </a:prstGeom>
        </p:spPr>
        <p:txBody>
          <a:bodyPr wrap="none">
            <a:spAutoFit/>
          </a:bodyPr>
          <a:lstStyle/>
          <a:p>
            <a:r>
              <a:rPr lang="es-CO" dirty="0"/>
              <a:t>Fuente: O.M.S. </a:t>
            </a:r>
          </a:p>
        </p:txBody>
      </p:sp>
      <p:sp>
        <p:nvSpPr>
          <p:cNvPr id="11" name="Título 1"/>
          <p:cNvSpPr txBox="1">
            <a:spLocks/>
          </p:cNvSpPr>
          <p:nvPr/>
        </p:nvSpPr>
        <p:spPr>
          <a:xfrm>
            <a:off x="509713" y="388940"/>
            <a:ext cx="7886700" cy="98344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b="0" kern="1200">
                <a:solidFill>
                  <a:schemeClr val="accent2"/>
                </a:solidFill>
                <a:effectLst/>
                <a:latin typeface="Bebas Neue" panose="020B0606020202050201" pitchFamily="34" charset="0"/>
                <a:ea typeface="+mj-ea"/>
                <a:cs typeface="+mj-cs"/>
              </a:defRPr>
            </a:lvl1pPr>
          </a:lstStyle>
          <a:p>
            <a:pPr fontAlgn="auto">
              <a:spcAft>
                <a:spcPts val="0"/>
              </a:spcAft>
            </a:pPr>
            <a:r>
              <a:rPr lang="es-CO" sz="4000" b="1" dirty="0" smtClean="0">
                <a:ln w="6600">
                  <a:solidFill>
                    <a:schemeClr val="accent2"/>
                  </a:solidFill>
                  <a:prstDash val="solid"/>
                </a:ln>
                <a:solidFill>
                  <a:srgbClr val="FFFFFF"/>
                </a:solidFill>
                <a:effectLst>
                  <a:outerShdw dist="38100" dir="2700000" algn="tl" rotWithShape="0">
                    <a:schemeClr val="accent2"/>
                  </a:outerShdw>
                </a:effectLst>
              </a:rPr>
              <a:t>sexualidad</a:t>
            </a:r>
            <a:endParaRPr lang="es-CO"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p:cNvSpPr/>
          <p:nvPr/>
        </p:nvSpPr>
        <p:spPr>
          <a:xfrm>
            <a:off x="2949299" y="1336876"/>
            <a:ext cx="3051555" cy="4524315"/>
          </a:xfrm>
          <a:prstGeom prst="rect">
            <a:avLst/>
          </a:prstGeom>
        </p:spPr>
        <p:txBody>
          <a:bodyPr wrap="square">
            <a:spAutoFit/>
          </a:bodyPr>
          <a:lstStyle/>
          <a:p>
            <a:pPr algn="just"/>
            <a:r>
              <a:rPr lang="es-CO" dirty="0"/>
              <a:t>Es algo que, según la Organización Mundial de la Salud, “nos motiva a buscar afecto, placer, ternura e intimidad</a:t>
            </a:r>
            <a:r>
              <a:rPr lang="es-CO" dirty="0" smtClean="0"/>
              <a:t>”. </a:t>
            </a:r>
            <a:r>
              <a:rPr lang="es-CO" dirty="0"/>
              <a:t>está íntimamente relacionada con el placer, la comunicación y el </a:t>
            </a:r>
            <a:r>
              <a:rPr lang="es-CO" dirty="0" smtClean="0"/>
              <a:t>intercambio afectivo. </a:t>
            </a:r>
            <a:r>
              <a:rPr lang="es-CO" dirty="0"/>
              <a:t>es, por tanto, algo más que una dimensión de la persona; forma parte de lo esencial del </a:t>
            </a:r>
            <a:r>
              <a:rPr lang="es-CO" dirty="0" smtClean="0"/>
              <a:t>ser humano</a:t>
            </a:r>
            <a:r>
              <a:rPr lang="es-CO" dirty="0"/>
              <a:t>: es algo que somos. De ahí que favorecer el desarrollo sano y placentero de la </a:t>
            </a:r>
            <a:r>
              <a:rPr lang="es-CO" dirty="0" smtClean="0"/>
              <a:t>sexualidad sea </a:t>
            </a:r>
            <a:r>
              <a:rPr lang="es-CO" dirty="0"/>
              <a:t>favorecer el desarrollo integral de una persona.</a:t>
            </a:r>
          </a:p>
        </p:txBody>
      </p:sp>
      <p:sp>
        <p:nvSpPr>
          <p:cNvPr id="13" name="Título 1"/>
          <p:cNvSpPr txBox="1">
            <a:spLocks/>
          </p:cNvSpPr>
          <p:nvPr/>
        </p:nvSpPr>
        <p:spPr>
          <a:xfrm>
            <a:off x="6005186" y="353591"/>
            <a:ext cx="2592288" cy="98344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b="0" kern="1200">
                <a:solidFill>
                  <a:schemeClr val="accent2"/>
                </a:solidFill>
                <a:effectLst/>
                <a:latin typeface="Bebas Neue" panose="020B0606020202050201" pitchFamily="34" charset="0"/>
                <a:ea typeface="+mj-ea"/>
                <a:cs typeface="+mj-cs"/>
              </a:defRPr>
            </a:lvl1pPr>
          </a:lstStyle>
          <a:p>
            <a:pPr fontAlgn="auto">
              <a:spcAft>
                <a:spcPts val="0"/>
              </a:spcAft>
            </a:pPr>
            <a:r>
              <a:rPr lang="es-CO" sz="4000" b="1" dirty="0" smtClean="0">
                <a:ln w="6600">
                  <a:solidFill>
                    <a:schemeClr val="accent2"/>
                  </a:solidFill>
                  <a:prstDash val="solid"/>
                </a:ln>
                <a:solidFill>
                  <a:srgbClr val="FFFFFF"/>
                </a:solidFill>
                <a:effectLst>
                  <a:outerShdw dist="38100" dir="2700000" algn="tl" rotWithShape="0">
                    <a:schemeClr val="accent2"/>
                  </a:outerShdw>
                </a:effectLst>
              </a:rPr>
              <a:t>sexo</a:t>
            </a:r>
            <a:endParaRPr lang="es-CO"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ángulo 13"/>
          <p:cNvSpPr/>
          <p:nvPr/>
        </p:nvSpPr>
        <p:spPr>
          <a:xfrm>
            <a:off x="6307167" y="1336876"/>
            <a:ext cx="2448272" cy="4247317"/>
          </a:xfrm>
          <a:prstGeom prst="rect">
            <a:avLst/>
          </a:prstGeom>
        </p:spPr>
        <p:txBody>
          <a:bodyPr wrap="square">
            <a:spAutoFit/>
          </a:bodyPr>
          <a:lstStyle/>
          <a:p>
            <a:pPr algn="just"/>
            <a:r>
              <a:rPr lang="es-CO" dirty="0" smtClean="0"/>
              <a:t>Es </a:t>
            </a:r>
            <a:r>
              <a:rPr lang="es-CO" dirty="0"/>
              <a:t>la primera información que solemos tener sobre una criatura; es algo que </a:t>
            </a:r>
            <a:r>
              <a:rPr lang="es-CO" dirty="0" smtClean="0"/>
              <a:t>nos viene </a:t>
            </a:r>
            <a:r>
              <a:rPr lang="es-CO" dirty="0"/>
              <a:t>dado (se nace siendo niño o niña) y que nos acompaña a lo largo de toda la vida. La </a:t>
            </a:r>
            <a:r>
              <a:rPr lang="es-CO" dirty="0" smtClean="0"/>
              <a:t>palabra sexo </a:t>
            </a:r>
            <a:r>
              <a:rPr lang="es-CO" dirty="0"/>
              <a:t>hace referencia, por tanto, a la existencia de cuerpos sexuados en masculino y </a:t>
            </a:r>
            <a:r>
              <a:rPr lang="es-CO" dirty="0" smtClean="0"/>
              <a:t>cuerpos sexuados </a:t>
            </a:r>
            <a:r>
              <a:rPr lang="es-CO" dirty="0"/>
              <a:t>en femenino.</a:t>
            </a:r>
          </a:p>
        </p:txBody>
      </p:sp>
      <p:cxnSp>
        <p:nvCxnSpPr>
          <p:cNvPr id="16" name="Conector recto 15"/>
          <p:cNvCxnSpPr/>
          <p:nvPr/>
        </p:nvCxnSpPr>
        <p:spPr>
          <a:xfrm>
            <a:off x="2699792" y="353590"/>
            <a:ext cx="0" cy="5784599"/>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Conector recto 16"/>
          <p:cNvCxnSpPr/>
          <p:nvPr/>
        </p:nvCxnSpPr>
        <p:spPr>
          <a:xfrm>
            <a:off x="6156176" y="388940"/>
            <a:ext cx="0" cy="5784599"/>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435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14</a:t>
            </a:fld>
            <a:endParaRPr lang="es-CO" dirty="0"/>
          </a:p>
        </p:txBody>
      </p:sp>
      <p:sp>
        <p:nvSpPr>
          <p:cNvPr id="6" name="Título 1"/>
          <p:cNvSpPr txBox="1">
            <a:spLocks/>
          </p:cNvSpPr>
          <p:nvPr/>
        </p:nvSpPr>
        <p:spPr>
          <a:xfrm>
            <a:off x="627901" y="123437"/>
            <a:ext cx="7886700" cy="98344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b="0" kern="1200">
                <a:solidFill>
                  <a:schemeClr val="accent2"/>
                </a:solidFill>
                <a:effectLst/>
                <a:latin typeface="Bebas Neue" panose="020B0606020202050201" pitchFamily="34" charset="0"/>
                <a:ea typeface="+mj-ea"/>
                <a:cs typeface="+mj-cs"/>
              </a:defRPr>
            </a:lvl1pPr>
          </a:lstStyle>
          <a:p>
            <a:pPr fontAlgn="auto">
              <a:spcAft>
                <a:spcPts val="0"/>
              </a:spcAft>
            </a:pPr>
            <a:r>
              <a:rPr lang="es-CO" sz="4000" b="1" dirty="0" smtClean="0"/>
              <a:t>La sexualidad infantil</a:t>
            </a:r>
            <a:endParaRPr lang="es-CO" sz="4000" b="1" dirty="0"/>
          </a:p>
        </p:txBody>
      </p:sp>
      <p:sp>
        <p:nvSpPr>
          <p:cNvPr id="7" name="Rectángulo 6"/>
          <p:cNvSpPr/>
          <p:nvPr/>
        </p:nvSpPr>
        <p:spPr>
          <a:xfrm>
            <a:off x="402755" y="1124744"/>
            <a:ext cx="8336993" cy="923330"/>
          </a:xfrm>
          <a:prstGeom prst="rect">
            <a:avLst/>
          </a:prstGeom>
        </p:spPr>
        <p:txBody>
          <a:bodyPr wrap="square">
            <a:spAutoFit/>
          </a:bodyPr>
          <a:lstStyle/>
          <a:p>
            <a:pPr algn="just"/>
            <a:r>
              <a:rPr lang="es-CO" dirty="0">
                <a:latin typeface="Arial" panose="020B0604020202020204" pitchFamily="34" charset="0"/>
              </a:rPr>
              <a:t>Se desarrolla y expresa fundamentalmente a través de la </a:t>
            </a:r>
            <a:r>
              <a:rPr lang="es-CO" dirty="0" smtClean="0">
                <a:latin typeface="Arial" panose="020B0604020202020204" pitchFamily="34" charset="0"/>
              </a:rPr>
              <a:t>curiosidad (observación, manipulación</a:t>
            </a:r>
            <a:r>
              <a:rPr lang="es-CO" dirty="0">
                <a:latin typeface="Arial" panose="020B0604020202020204" pitchFamily="34" charset="0"/>
              </a:rPr>
              <a:t>, autodescubrimientos, fisgoneo o preguntas) y el juego (exploración, imitación </a:t>
            </a:r>
            <a:r>
              <a:rPr lang="es-CO" dirty="0" smtClean="0">
                <a:latin typeface="Arial" panose="020B0604020202020204" pitchFamily="34" charset="0"/>
              </a:rPr>
              <a:t>e identificación</a:t>
            </a:r>
            <a:r>
              <a:rPr lang="es-CO" dirty="0">
                <a:latin typeface="Arial" panose="020B0604020202020204" pitchFamily="34" charset="0"/>
              </a:rPr>
              <a:t>).</a:t>
            </a:r>
            <a:endParaRPr lang="es-CO" dirty="0"/>
          </a:p>
        </p:txBody>
      </p:sp>
      <p:graphicFrame>
        <p:nvGraphicFramePr>
          <p:cNvPr id="8" name="Diagrama 7"/>
          <p:cNvGraphicFramePr/>
          <p:nvPr>
            <p:extLst>
              <p:ext uri="{D42A27DB-BD31-4B8C-83A1-F6EECF244321}">
                <p14:modId xmlns:p14="http://schemas.microsoft.com/office/powerpoint/2010/main" val="239857831"/>
              </p:ext>
            </p:extLst>
          </p:nvPr>
        </p:nvGraphicFramePr>
        <p:xfrm>
          <a:off x="323528" y="1988839"/>
          <a:ext cx="8640960" cy="437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440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036" y="362862"/>
            <a:ext cx="7886700" cy="983443"/>
          </a:xfrm>
        </p:spPr>
        <p:txBody>
          <a:bodyPr/>
          <a:lstStyle/>
          <a:p>
            <a:r>
              <a:rPr lang="es-CO" dirty="0" smtClean="0"/>
              <a:t>Salud sexual y reproductiva</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15</a:t>
            </a:fld>
            <a:endParaRPr lang="es-CO" dirty="0"/>
          </a:p>
        </p:txBody>
      </p:sp>
      <p:sp>
        <p:nvSpPr>
          <p:cNvPr id="6" name="Rectángulo 5"/>
          <p:cNvSpPr/>
          <p:nvPr/>
        </p:nvSpPr>
        <p:spPr>
          <a:xfrm>
            <a:off x="683568" y="2174658"/>
            <a:ext cx="8065200" cy="1938992"/>
          </a:xfrm>
          <a:prstGeom prst="rect">
            <a:avLst/>
          </a:prstGeom>
        </p:spPr>
        <p:txBody>
          <a:bodyPr wrap="square">
            <a:spAutoFit/>
          </a:bodyPr>
          <a:lstStyle/>
          <a:p>
            <a:pPr algn="just"/>
            <a:r>
              <a:rPr lang="es-CO" sz="2400" b="1" dirty="0"/>
              <a:t>“Salud sexual y </a:t>
            </a:r>
            <a:r>
              <a:rPr lang="es-CO" sz="2400" b="1" dirty="0" smtClean="0"/>
              <a:t>reproductiva el </a:t>
            </a:r>
            <a:r>
              <a:rPr lang="es-CO" sz="2400" b="1" dirty="0"/>
              <a:t>implica el derecho </a:t>
            </a:r>
            <a:r>
              <a:rPr lang="es-CO" sz="2400" b="1" dirty="0" smtClean="0"/>
              <a:t>de </a:t>
            </a:r>
            <a:r>
              <a:rPr lang="es-CO" sz="2400" b="1" dirty="0"/>
              <a:t>tener relaciones sexuales </a:t>
            </a:r>
            <a:r>
              <a:rPr lang="es-CO" sz="2400" b="1" dirty="0" smtClean="0"/>
              <a:t>gratificantes, </a:t>
            </a:r>
            <a:r>
              <a:rPr lang="es-CO" sz="2400" b="1" dirty="0"/>
              <a:t>sin </a:t>
            </a:r>
            <a:r>
              <a:rPr lang="es-CO" sz="2400" b="1" dirty="0" smtClean="0"/>
              <a:t>coerción</a:t>
            </a:r>
            <a:r>
              <a:rPr lang="es-CO" sz="2400" b="1" dirty="0"/>
              <a:t>, sin temor a infecciones o a embarazos </a:t>
            </a:r>
            <a:r>
              <a:rPr lang="es-CO" sz="2400" b="1" dirty="0" smtClean="0"/>
              <a:t>no </a:t>
            </a:r>
            <a:r>
              <a:rPr lang="es-CO" sz="2400" b="1" dirty="0"/>
              <a:t>deseados, </a:t>
            </a:r>
            <a:r>
              <a:rPr lang="es-CO" sz="2400" b="1" dirty="0" smtClean="0"/>
              <a:t>la </a:t>
            </a:r>
            <a:r>
              <a:rPr lang="es-CO" sz="2400" b="1" dirty="0"/>
              <a:t>posibilidad de poder regular la fecundidad</a:t>
            </a:r>
            <a:r>
              <a:rPr lang="es-CO" sz="2400" b="1" dirty="0" smtClean="0"/>
              <a:t>, </a:t>
            </a:r>
            <a:r>
              <a:rPr lang="es-CO" sz="2400" b="1" dirty="0"/>
              <a:t>el derecho </a:t>
            </a:r>
            <a:r>
              <a:rPr lang="es-CO" sz="2400" b="1" dirty="0" smtClean="0"/>
              <a:t>a </a:t>
            </a:r>
            <a:r>
              <a:rPr lang="es-CO" sz="2400" b="1" dirty="0"/>
              <a:t>un parto seguro y </a:t>
            </a:r>
            <a:r>
              <a:rPr lang="es-CO" sz="2400" b="1" dirty="0" smtClean="0"/>
              <a:t>sin </a:t>
            </a:r>
            <a:r>
              <a:rPr lang="es-CO" sz="2400" b="1" dirty="0"/>
              <a:t>riesgos </a:t>
            </a:r>
            <a:r>
              <a:rPr lang="es-CO" sz="2400" b="1" dirty="0" smtClean="0"/>
              <a:t>y </a:t>
            </a:r>
            <a:r>
              <a:rPr lang="es-CO" sz="2400" b="1" dirty="0"/>
              <a:t>el derecho </a:t>
            </a:r>
            <a:r>
              <a:rPr lang="es-CO" sz="2400" b="1" dirty="0" smtClean="0"/>
              <a:t>a </a:t>
            </a:r>
            <a:r>
              <a:rPr lang="es-CO" sz="2400" b="1" dirty="0"/>
              <a:t>dar luz </a:t>
            </a:r>
            <a:r>
              <a:rPr lang="es-CO" sz="2400" b="1" dirty="0" smtClean="0"/>
              <a:t>y </a:t>
            </a:r>
            <a:r>
              <a:rPr lang="es-CO" sz="2400" b="1" dirty="0"/>
              <a:t>a criar niños saludables </a:t>
            </a:r>
            <a:r>
              <a:rPr lang="es-CO" sz="2400" b="1" dirty="0" smtClean="0"/>
              <a:t>”</a:t>
            </a:r>
            <a:endParaRPr lang="es-CO" sz="2400" b="1" dirty="0"/>
          </a:p>
        </p:txBody>
      </p:sp>
      <p:sp>
        <p:nvSpPr>
          <p:cNvPr id="11" name="Rectángulo 10"/>
          <p:cNvSpPr/>
          <p:nvPr/>
        </p:nvSpPr>
        <p:spPr>
          <a:xfrm>
            <a:off x="3419872" y="4113650"/>
            <a:ext cx="1630575" cy="369332"/>
          </a:xfrm>
          <a:prstGeom prst="rect">
            <a:avLst/>
          </a:prstGeom>
        </p:spPr>
        <p:txBody>
          <a:bodyPr wrap="none">
            <a:spAutoFit/>
          </a:bodyPr>
          <a:lstStyle/>
          <a:p>
            <a:r>
              <a:rPr lang="es-CO" dirty="0"/>
              <a:t>Fuente: O.M.S. </a:t>
            </a:r>
          </a:p>
        </p:txBody>
      </p:sp>
    </p:spTree>
    <p:extLst>
      <p:ext uri="{BB962C8B-B14F-4D97-AF65-F5344CB8AC3E}">
        <p14:creationId xmlns:p14="http://schemas.microsoft.com/office/powerpoint/2010/main" val="127195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16</a:t>
            </a:fld>
            <a:endParaRPr lang="es-CO" dirty="0"/>
          </a:p>
        </p:txBody>
      </p:sp>
      <p:sp>
        <p:nvSpPr>
          <p:cNvPr id="6" name="Título 1"/>
          <p:cNvSpPr txBox="1">
            <a:spLocks noGrp="1"/>
          </p:cNvSpPr>
          <p:nvPr>
            <p:ph type="title"/>
          </p:nvPr>
        </p:nvSpPr>
        <p:spPr>
          <a:xfrm>
            <a:off x="429847" y="-82968"/>
            <a:ext cx="7886700" cy="983443"/>
          </a:xfrm>
          <a:prstGeom prst="rect">
            <a:avLst/>
          </a:prstGeom>
        </p:spPr>
        <p:txBody>
          <a:bodyPr vert="horz" lIns="91440" tIns="45720" rIns="91440" bIns="45720" rtlCol="0" anchor="ctr">
            <a:normAutofit fontScale="90000"/>
          </a:bodyPr>
          <a:lstStyle>
            <a:lvl1pPr algn="ctr" defTabSz="914400" rtl="0" eaLnBrk="1" latinLnBrk="0" hangingPunct="1">
              <a:lnSpc>
                <a:spcPct val="100000"/>
              </a:lnSpc>
              <a:spcBef>
                <a:spcPct val="0"/>
              </a:spcBef>
              <a:buNone/>
              <a:defRPr sz="3600" b="0" kern="1200">
                <a:solidFill>
                  <a:schemeClr val="accent2"/>
                </a:solidFill>
                <a:effectLst/>
                <a:latin typeface="Bebas Neue" panose="020B0606020202050201" pitchFamily="34" charset="0"/>
                <a:ea typeface="+mj-ea"/>
                <a:cs typeface="+mj-cs"/>
              </a:defRPr>
            </a:lvl1pPr>
          </a:lstStyle>
          <a:p>
            <a:pPr fontAlgn="auto">
              <a:spcAft>
                <a:spcPts val="0"/>
              </a:spcAft>
            </a:pPr>
            <a:endParaRPr lang="es-CO" dirty="0" smtClean="0"/>
          </a:p>
          <a:p>
            <a:pPr fontAlgn="auto">
              <a:spcAft>
                <a:spcPts val="0"/>
              </a:spcAft>
            </a:pPr>
            <a:endParaRPr lang="es-CO" dirty="0"/>
          </a:p>
          <a:p>
            <a:pPr fontAlgn="auto">
              <a:spcAft>
                <a:spcPts val="0"/>
              </a:spcAft>
            </a:pPr>
            <a:r>
              <a:rPr lang="es-CO" dirty="0" smtClean="0"/>
              <a:t>Posibilidades del ser humano:</a:t>
            </a:r>
            <a:endParaRPr lang="es-CO" dirty="0"/>
          </a:p>
        </p:txBody>
      </p:sp>
      <p:sp>
        <p:nvSpPr>
          <p:cNvPr id="7" name="Rectángulo 6"/>
          <p:cNvSpPr/>
          <p:nvPr/>
        </p:nvSpPr>
        <p:spPr>
          <a:xfrm>
            <a:off x="429847" y="1916832"/>
            <a:ext cx="8496944" cy="2677656"/>
          </a:xfrm>
          <a:prstGeom prst="rect">
            <a:avLst/>
          </a:prstGeom>
        </p:spPr>
        <p:txBody>
          <a:bodyPr wrap="square">
            <a:spAutoFit/>
          </a:bodyPr>
          <a:lstStyle/>
          <a:p>
            <a:pPr marL="285750" indent="-285750" algn="just">
              <a:buFont typeface="Arial" panose="020B0604020202020204" pitchFamily="34" charset="0"/>
              <a:buChar char="•"/>
            </a:pPr>
            <a:r>
              <a:rPr lang="es-CO" sz="2400" dirty="0">
                <a:solidFill>
                  <a:schemeClr val="tx1">
                    <a:lumMod val="50000"/>
                  </a:schemeClr>
                </a:solidFill>
              </a:rPr>
              <a:t>De tener relaciones sexuales </a:t>
            </a:r>
            <a:r>
              <a:rPr lang="es-CO" sz="2400" dirty="0" smtClean="0">
                <a:solidFill>
                  <a:schemeClr val="tx1">
                    <a:lumMod val="50000"/>
                  </a:schemeClr>
                </a:solidFill>
              </a:rPr>
              <a:t>gratificantes y </a:t>
            </a:r>
            <a:r>
              <a:rPr lang="es-CO" sz="2400" dirty="0">
                <a:solidFill>
                  <a:schemeClr val="tx1">
                    <a:lumMod val="50000"/>
                  </a:schemeClr>
                </a:solidFill>
              </a:rPr>
              <a:t>enriquecedoras sin </a:t>
            </a:r>
            <a:r>
              <a:rPr lang="es-CO" sz="2400" dirty="0" smtClean="0">
                <a:solidFill>
                  <a:schemeClr val="tx1">
                    <a:lumMod val="50000"/>
                  </a:schemeClr>
                </a:solidFill>
              </a:rPr>
              <a:t>coerción y </a:t>
            </a:r>
            <a:r>
              <a:rPr lang="es-CO" sz="2400" dirty="0">
                <a:solidFill>
                  <a:schemeClr val="tx1">
                    <a:lumMod val="50000"/>
                  </a:schemeClr>
                </a:solidFill>
              </a:rPr>
              <a:t>sin temor </a:t>
            </a:r>
            <a:r>
              <a:rPr lang="es-CO" sz="2400" dirty="0" smtClean="0">
                <a:solidFill>
                  <a:schemeClr val="tx1">
                    <a:lumMod val="50000"/>
                  </a:schemeClr>
                </a:solidFill>
              </a:rPr>
              <a:t>de </a:t>
            </a:r>
            <a:r>
              <a:rPr lang="es-CO" sz="2400" dirty="0">
                <a:solidFill>
                  <a:schemeClr val="tx1">
                    <a:lumMod val="50000"/>
                  </a:schemeClr>
                </a:solidFill>
              </a:rPr>
              <a:t>infecciones, ni de embarazos no deseados. </a:t>
            </a:r>
            <a:endParaRPr lang="es-CO" sz="2400" dirty="0" smtClean="0">
              <a:solidFill>
                <a:schemeClr val="tx1">
                  <a:lumMod val="50000"/>
                </a:schemeClr>
              </a:solidFill>
            </a:endParaRPr>
          </a:p>
          <a:p>
            <a:pPr marL="285750" indent="-285750" algn="just">
              <a:buFont typeface="Arial" panose="020B0604020202020204" pitchFamily="34" charset="0"/>
              <a:buChar char="•"/>
            </a:pPr>
            <a:r>
              <a:rPr lang="es-CO" sz="2400" dirty="0" smtClean="0">
                <a:solidFill>
                  <a:schemeClr val="tx1">
                    <a:lumMod val="50000"/>
                  </a:schemeClr>
                </a:solidFill>
              </a:rPr>
              <a:t>De </a:t>
            </a:r>
            <a:r>
              <a:rPr lang="es-CO" sz="2400" dirty="0">
                <a:solidFill>
                  <a:schemeClr val="tx1">
                    <a:lumMod val="50000"/>
                  </a:schemeClr>
                </a:solidFill>
              </a:rPr>
              <a:t>poder regular la fecundidad sin </a:t>
            </a:r>
            <a:r>
              <a:rPr lang="es-CO" sz="2400" dirty="0" smtClean="0">
                <a:solidFill>
                  <a:schemeClr val="tx1">
                    <a:lumMod val="50000"/>
                  </a:schemeClr>
                </a:solidFill>
              </a:rPr>
              <a:t>riesgos de </a:t>
            </a:r>
            <a:r>
              <a:rPr lang="es-CO" sz="2400" dirty="0">
                <a:solidFill>
                  <a:schemeClr val="tx1">
                    <a:lumMod val="50000"/>
                  </a:schemeClr>
                </a:solidFill>
              </a:rPr>
              <a:t>efectos secundarios desagradables o peligrosos. </a:t>
            </a:r>
            <a:endParaRPr lang="es-CO" sz="2400" dirty="0" smtClean="0">
              <a:solidFill>
                <a:schemeClr val="tx1">
                  <a:lumMod val="50000"/>
                </a:schemeClr>
              </a:solidFill>
            </a:endParaRPr>
          </a:p>
          <a:p>
            <a:pPr marL="285750" indent="-285750" algn="just">
              <a:buFont typeface="Arial" panose="020B0604020202020204" pitchFamily="34" charset="0"/>
              <a:buChar char="•"/>
            </a:pPr>
            <a:r>
              <a:rPr lang="es-CO" sz="2400" dirty="0" smtClean="0">
                <a:solidFill>
                  <a:schemeClr val="tx1">
                    <a:lumMod val="50000"/>
                  </a:schemeClr>
                </a:solidFill>
              </a:rPr>
              <a:t>De </a:t>
            </a:r>
            <a:r>
              <a:rPr lang="es-CO" sz="2400" dirty="0">
                <a:solidFill>
                  <a:schemeClr val="tx1">
                    <a:lumMod val="50000"/>
                  </a:schemeClr>
                </a:solidFill>
              </a:rPr>
              <a:t>tener un embarazo y parto seguro</a:t>
            </a:r>
            <a:r>
              <a:rPr lang="es-CO" sz="2400" dirty="0" smtClean="0">
                <a:solidFill>
                  <a:schemeClr val="tx1">
                    <a:lumMod val="50000"/>
                  </a:schemeClr>
                </a:solidFill>
              </a:rPr>
              <a:t>.</a:t>
            </a:r>
          </a:p>
          <a:p>
            <a:pPr marL="285750" indent="-285750" algn="just">
              <a:buFont typeface="Arial" panose="020B0604020202020204" pitchFamily="34" charset="0"/>
              <a:buChar char="•"/>
            </a:pPr>
            <a:r>
              <a:rPr lang="es-CO" sz="2400" dirty="0" smtClean="0">
                <a:solidFill>
                  <a:schemeClr val="tx1">
                    <a:lumMod val="50000"/>
                  </a:schemeClr>
                </a:solidFill>
              </a:rPr>
              <a:t>De </a:t>
            </a:r>
            <a:r>
              <a:rPr lang="es-CO" sz="2400" dirty="0">
                <a:solidFill>
                  <a:schemeClr val="tx1">
                    <a:lumMod val="50000"/>
                  </a:schemeClr>
                </a:solidFill>
              </a:rPr>
              <a:t>tener y criar hijos </a:t>
            </a:r>
            <a:r>
              <a:rPr lang="es-CO" sz="2400" dirty="0" smtClean="0">
                <a:solidFill>
                  <a:schemeClr val="tx1">
                    <a:lumMod val="50000"/>
                  </a:schemeClr>
                </a:solidFill>
              </a:rPr>
              <a:t>saludables.</a:t>
            </a:r>
            <a:endParaRPr lang="es-CO" sz="2400" dirty="0">
              <a:solidFill>
                <a:schemeClr val="tx1">
                  <a:lumMod val="50000"/>
                </a:schemeClr>
              </a:solidFill>
            </a:endParaRPr>
          </a:p>
        </p:txBody>
      </p:sp>
    </p:spTree>
    <p:extLst>
      <p:ext uri="{BB962C8B-B14F-4D97-AF65-F5344CB8AC3E}">
        <p14:creationId xmlns:p14="http://schemas.microsoft.com/office/powerpoint/2010/main" val="83926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legal</a:t>
            </a:r>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168068898"/>
              </p:ext>
            </p:extLst>
          </p:nvPr>
        </p:nvGraphicFramePr>
        <p:xfrm>
          <a:off x="628650" y="1162050"/>
          <a:ext cx="7886700" cy="4355182"/>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0000"/>
                    </a:ext>
                  </a:extLst>
                </a:gridCol>
              </a:tblGrid>
              <a:tr h="532032">
                <a:tc>
                  <a:txBody>
                    <a:bodyPr/>
                    <a:lstStyle/>
                    <a:p>
                      <a:pPr algn="ctr"/>
                      <a:r>
                        <a:rPr lang="es-CO" dirty="0" smtClean="0">
                          <a:solidFill>
                            <a:schemeClr val="tx1">
                              <a:lumMod val="50000"/>
                            </a:schemeClr>
                          </a:solidFill>
                          <a:latin typeface="Calibri" panose="020F0502020204030204" pitchFamily="34" charset="0"/>
                        </a:rPr>
                        <a:t>INVENTARIO NORMATIVO</a:t>
                      </a:r>
                      <a:endParaRPr lang="es-CO" dirty="0">
                        <a:solidFill>
                          <a:schemeClr val="tx1">
                            <a:lumMod val="50000"/>
                          </a:schemeClr>
                        </a:solidFill>
                        <a:latin typeface="Calibri" panose="020F0502020204030204" pitchFamily="34" charset="0"/>
                      </a:endParaRPr>
                    </a:p>
                  </a:txBody>
                  <a:tcPr/>
                </a:tc>
                <a:extLst>
                  <a:ext uri="{0D108BD9-81ED-4DB2-BD59-A6C34878D82A}">
                    <a16:rowId xmlns:a16="http://schemas.microsoft.com/office/drawing/2014/main" val="10000"/>
                  </a:ext>
                </a:extLst>
              </a:tr>
              <a:tr h="1106037">
                <a:tc>
                  <a:txBody>
                    <a:bodyPr/>
                    <a:lstStyle/>
                    <a:p>
                      <a:pPr algn="just"/>
                      <a:r>
                        <a:rPr lang="es-CO" sz="2000" dirty="0" smtClean="0">
                          <a:solidFill>
                            <a:schemeClr val="tx1">
                              <a:lumMod val="50000"/>
                            </a:schemeClr>
                          </a:solidFill>
                          <a:latin typeface="Calibri" panose="020F0502020204030204" pitchFamily="34" charset="0"/>
                        </a:rPr>
                        <a:t>Normas constitucionales y tratados internacionales aprobados por Colombia que establecen preceptos alrededor de la SSR y/o de sujetos especialmente protegidos por su vulnerabilidad en esta materia. </a:t>
                      </a:r>
                      <a:endParaRPr lang="es-CO" sz="2000" dirty="0">
                        <a:solidFill>
                          <a:schemeClr val="tx1">
                            <a:lumMod val="50000"/>
                          </a:schemeClr>
                        </a:solidFill>
                        <a:latin typeface="Calibri" panose="020F0502020204030204" pitchFamily="34" charset="0"/>
                      </a:endParaRPr>
                    </a:p>
                  </a:txBody>
                  <a:tcPr/>
                </a:tc>
                <a:extLst>
                  <a:ext uri="{0D108BD9-81ED-4DB2-BD59-A6C34878D82A}">
                    <a16:rowId xmlns:a16="http://schemas.microsoft.com/office/drawing/2014/main" val="10001"/>
                  </a:ext>
                </a:extLst>
              </a:tr>
              <a:tr h="770874">
                <a:tc>
                  <a:txBody>
                    <a:bodyPr/>
                    <a:lstStyle/>
                    <a:p>
                      <a:pPr algn="just"/>
                      <a:r>
                        <a:rPr lang="es-CO" sz="2000" dirty="0" smtClean="0">
                          <a:solidFill>
                            <a:schemeClr val="tx1">
                              <a:lumMod val="50000"/>
                            </a:schemeClr>
                          </a:solidFill>
                          <a:latin typeface="Calibri" panose="020F0502020204030204" pitchFamily="34" charset="0"/>
                        </a:rPr>
                        <a:t>Leyes que incorporan previsiones generales o regulaciones concretas sobre la SSR.</a:t>
                      </a:r>
                      <a:endParaRPr lang="es-CO" sz="2000" dirty="0">
                        <a:solidFill>
                          <a:schemeClr val="tx1">
                            <a:lumMod val="50000"/>
                          </a:schemeClr>
                        </a:solidFill>
                        <a:latin typeface="Calibri" panose="020F0502020204030204" pitchFamily="34" charset="0"/>
                      </a:endParaRPr>
                    </a:p>
                  </a:txBody>
                  <a:tcPr/>
                </a:tc>
                <a:extLst>
                  <a:ext uri="{0D108BD9-81ED-4DB2-BD59-A6C34878D82A}">
                    <a16:rowId xmlns:a16="http://schemas.microsoft.com/office/drawing/2014/main" val="10002"/>
                  </a:ext>
                </a:extLst>
              </a:tr>
              <a:tr h="532032">
                <a:tc>
                  <a:txBody>
                    <a:bodyPr/>
                    <a:lstStyle/>
                    <a:p>
                      <a:pPr algn="just"/>
                      <a:r>
                        <a:rPr lang="es-CO" sz="2000" dirty="0" smtClean="0">
                          <a:solidFill>
                            <a:schemeClr val="tx1">
                              <a:lumMod val="50000"/>
                            </a:schemeClr>
                          </a:solidFill>
                          <a:latin typeface="Calibri" panose="020F0502020204030204" pitchFamily="34" charset="0"/>
                        </a:rPr>
                        <a:t>Decretos reglamentarios del régimen legal relacionados con la SSR. </a:t>
                      </a:r>
                      <a:endParaRPr lang="es-CO" sz="2000" dirty="0">
                        <a:solidFill>
                          <a:schemeClr val="tx1">
                            <a:lumMod val="50000"/>
                          </a:schemeClr>
                        </a:solidFill>
                        <a:latin typeface="Calibri" panose="020F0502020204030204" pitchFamily="34" charset="0"/>
                      </a:endParaRPr>
                    </a:p>
                  </a:txBody>
                  <a:tcPr/>
                </a:tc>
                <a:extLst>
                  <a:ext uri="{0D108BD9-81ED-4DB2-BD59-A6C34878D82A}">
                    <a16:rowId xmlns:a16="http://schemas.microsoft.com/office/drawing/2014/main" val="10003"/>
                  </a:ext>
                </a:extLst>
              </a:tr>
              <a:tr h="1414207">
                <a:tc>
                  <a:txBody>
                    <a:bodyPr/>
                    <a:lstStyle/>
                    <a:p>
                      <a:pPr algn="just"/>
                      <a:r>
                        <a:rPr lang="es-CO" sz="2000" dirty="0" smtClean="0">
                          <a:solidFill>
                            <a:schemeClr val="tx1">
                              <a:lumMod val="50000"/>
                            </a:schemeClr>
                          </a:solidFill>
                          <a:latin typeface="Calibri" panose="020F0502020204030204" pitchFamily="34" charset="0"/>
                        </a:rPr>
                        <a:t>Resoluciones, acuerdos, circulares y cualquier otra norma expedida por las autoridades sanitarias, de regulación, vigilancia o control del Sistema. </a:t>
                      </a:r>
                      <a:endParaRPr lang="es-CO" sz="2000" dirty="0">
                        <a:solidFill>
                          <a:schemeClr val="tx1">
                            <a:lumMod val="50000"/>
                          </a:schemeClr>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17</a:t>
            </a:fld>
            <a:endParaRPr lang="es-CO" dirty="0"/>
          </a:p>
        </p:txBody>
      </p:sp>
    </p:spTree>
    <p:extLst>
      <p:ext uri="{BB962C8B-B14F-4D97-AF65-F5344CB8AC3E}">
        <p14:creationId xmlns:p14="http://schemas.microsoft.com/office/powerpoint/2010/main" val="3358199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LEGAL INTERNACIONAL</a:t>
            </a:r>
            <a:endParaRPr lang="es-CO" dirty="0"/>
          </a:p>
        </p:txBody>
      </p:sp>
      <p:sp>
        <p:nvSpPr>
          <p:cNvPr id="3" name="Marcador de contenido 2"/>
          <p:cNvSpPr>
            <a:spLocks noGrp="1"/>
          </p:cNvSpPr>
          <p:nvPr>
            <p:ph idx="1"/>
          </p:nvPr>
        </p:nvSpPr>
        <p:spPr/>
        <p:txBody>
          <a:bodyPr>
            <a:normAutofit fontScale="92500" lnSpcReduction="20000"/>
          </a:bodyPr>
          <a:lstStyle/>
          <a:p>
            <a:pPr lvl="0" algn="just"/>
            <a:r>
              <a:rPr lang="es-CO" dirty="0">
                <a:latin typeface="Calibri" panose="020F0502020204030204" pitchFamily="34" charset="0"/>
              </a:rPr>
              <a:t>Declaración universal de los derechos humanos proclamada por la Asamblea General de las Naciones Unidas el 10 de diciembre de 1948. </a:t>
            </a:r>
          </a:p>
          <a:p>
            <a:pPr algn="just"/>
            <a:endParaRPr lang="es-CO" dirty="0">
              <a:latin typeface="Calibri" panose="020F0502020204030204" pitchFamily="34" charset="0"/>
            </a:endParaRPr>
          </a:p>
          <a:p>
            <a:pPr lvl="0" algn="just"/>
            <a:r>
              <a:rPr lang="es-CO" dirty="0">
                <a:latin typeface="Calibri" panose="020F0502020204030204" pitchFamily="34" charset="0"/>
              </a:rPr>
              <a:t>Convención de los derechos del niño adoptada por la Asamblea General de las Naciones Unidas el 20 de noviembre de 1989, donde específica que la infancia tiene derecho a cuidados, asistencia y protección. </a:t>
            </a:r>
          </a:p>
          <a:p>
            <a:pPr algn="just"/>
            <a:endParaRPr lang="es-CO" dirty="0">
              <a:latin typeface="Calibri" panose="020F0502020204030204" pitchFamily="34" charset="0"/>
            </a:endParaRPr>
          </a:p>
          <a:p>
            <a:pPr lvl="0" algn="just"/>
            <a:r>
              <a:rPr lang="es-CO" dirty="0">
                <a:latin typeface="Calibri" panose="020F0502020204030204" pitchFamily="34" charset="0"/>
              </a:rPr>
              <a:t>Carta Conferencia Mundial de Población y Desarrollo, convocado por la Organización de las Naciones Unidas en 1994 en el Cairo. Allí se hizo énfasis en la necesidad de impulsar la salud, la educación y las reformas legales necesarias para la protección y defensa de los derechos sexuales y productivos de hombres y mujeres. </a:t>
            </a:r>
          </a:p>
          <a:p>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18</a:t>
            </a:fld>
            <a:endParaRPr lang="es-CO" dirty="0"/>
          </a:p>
        </p:txBody>
      </p:sp>
    </p:spTree>
    <p:extLst>
      <p:ext uri="{BB962C8B-B14F-4D97-AF65-F5344CB8AC3E}">
        <p14:creationId xmlns:p14="http://schemas.microsoft.com/office/powerpoint/2010/main" val="363197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LEGAL NACIONAL</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19</a:t>
            </a:fld>
            <a:endParaRPr lang="es-CO" dirty="0"/>
          </a:p>
        </p:txBody>
      </p:sp>
      <p:pic>
        <p:nvPicPr>
          <p:cNvPr id="6" name="Imagen 5"/>
          <p:cNvPicPr>
            <a:picLocks noChangeAspect="1"/>
          </p:cNvPicPr>
          <p:nvPr/>
        </p:nvPicPr>
        <p:blipFill>
          <a:blip r:embed="rId3"/>
          <a:stretch>
            <a:fillRect/>
          </a:stretch>
        </p:blipFill>
        <p:spPr>
          <a:xfrm>
            <a:off x="952178" y="1079900"/>
            <a:ext cx="8191822" cy="5065228"/>
          </a:xfrm>
          <a:prstGeom prst="rect">
            <a:avLst/>
          </a:prstGeom>
        </p:spPr>
      </p:pic>
      <p:sp>
        <p:nvSpPr>
          <p:cNvPr id="7" name="Rectángulo 6"/>
          <p:cNvSpPr/>
          <p:nvPr/>
        </p:nvSpPr>
        <p:spPr>
          <a:xfrm>
            <a:off x="0" y="1628800"/>
            <a:ext cx="2629379" cy="4339650"/>
          </a:xfrm>
          <a:prstGeom prst="rect">
            <a:avLst/>
          </a:prstGeom>
        </p:spPr>
        <p:txBody>
          <a:bodyPr wrap="square">
            <a:spAutoFit/>
          </a:bodyPr>
          <a:lstStyle/>
          <a:p>
            <a:pPr marL="285750" indent="-285750" algn="just">
              <a:buFont typeface="Arial" panose="020B0604020202020204" pitchFamily="34" charset="0"/>
              <a:buChar char="•"/>
            </a:pPr>
            <a:r>
              <a:rPr lang="es-CO" sz="2000" b="1" dirty="0">
                <a:solidFill>
                  <a:schemeClr val="tx1">
                    <a:lumMod val="50000"/>
                  </a:schemeClr>
                </a:solidFill>
              </a:rPr>
              <a:t>Constitución Política de Colombia, 1991. </a:t>
            </a:r>
            <a:endParaRPr lang="es-CO" sz="2000" b="1" dirty="0" smtClean="0">
              <a:solidFill>
                <a:schemeClr val="tx1">
                  <a:lumMod val="50000"/>
                </a:schemeClr>
              </a:solidFill>
            </a:endParaRPr>
          </a:p>
          <a:p>
            <a:pPr marL="285750" indent="-285750" algn="just">
              <a:buFont typeface="Arial" panose="020B0604020202020204" pitchFamily="34" charset="0"/>
              <a:buChar char="•"/>
            </a:pPr>
            <a:r>
              <a:rPr lang="es-CO" sz="2000" b="1" dirty="0" smtClean="0">
                <a:solidFill>
                  <a:schemeClr val="tx1">
                    <a:lumMod val="50000"/>
                  </a:schemeClr>
                </a:solidFill>
              </a:rPr>
              <a:t>Política nacional de Educación sexual y reproductiva</a:t>
            </a:r>
          </a:p>
          <a:p>
            <a:pPr marL="285750" indent="-285750" algn="just">
              <a:buFont typeface="Arial" panose="020B0604020202020204" pitchFamily="34" charset="0"/>
              <a:buChar char="•"/>
            </a:pPr>
            <a:r>
              <a:rPr lang="es-CO" sz="2000" b="1" dirty="0" smtClean="0">
                <a:solidFill>
                  <a:schemeClr val="tx1">
                    <a:lumMod val="50000"/>
                  </a:schemeClr>
                </a:solidFill>
                <a:ea typeface="ＭＳ Ｐゴシック" pitchFamily="34" charset="-128"/>
              </a:rPr>
              <a:t>Ley 1620 de 2013</a:t>
            </a:r>
          </a:p>
          <a:p>
            <a:pPr marL="285750" indent="-285750" algn="just">
              <a:buFont typeface="Arial" panose="020B0604020202020204" pitchFamily="34" charset="0"/>
              <a:buChar char="•"/>
            </a:pPr>
            <a:r>
              <a:rPr lang="es-CO" sz="2000" b="1" dirty="0" smtClean="0">
                <a:solidFill>
                  <a:schemeClr val="tx1">
                    <a:lumMod val="50000"/>
                  </a:schemeClr>
                </a:solidFill>
              </a:rPr>
              <a:t>Guía </a:t>
            </a:r>
            <a:r>
              <a:rPr lang="es-CO" sz="2000" b="1" dirty="0">
                <a:solidFill>
                  <a:schemeClr val="tx1">
                    <a:lumMod val="50000"/>
                  </a:schemeClr>
                </a:solidFill>
              </a:rPr>
              <a:t>pedagógica. Convivencia y Derechos Sexuales y Reproductivos en la Escuela.</a:t>
            </a:r>
          </a:p>
          <a:p>
            <a:pPr marL="285750" indent="-285750">
              <a:buFont typeface="Arial" panose="020B0604020202020204" pitchFamily="34" charset="0"/>
              <a:buChar char="•"/>
            </a:pPr>
            <a:endParaRPr lang="es-ES" sz="2000" b="1" dirty="0" smtClean="0">
              <a:solidFill>
                <a:schemeClr val="tx1">
                  <a:lumMod val="50000"/>
                </a:schemeClr>
              </a:solidFill>
            </a:endParaRPr>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152625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smtClean="0"/>
              <a:t>LÍNEAS DE INVESTIGACIÓN	</a:t>
            </a:r>
            <a:endParaRPr lang="es-CO" dirty="0"/>
          </a:p>
        </p:txBody>
      </p:sp>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a:t>
            </a:r>
            <a:r>
              <a:rPr lang="es-ES" dirty="0" smtClean="0"/>
              <a:t>Infantil</a:t>
            </a:r>
            <a:endParaRPr lang="es-ES" dirty="0"/>
          </a:p>
        </p:txBody>
      </p:sp>
      <p:graphicFrame>
        <p:nvGraphicFramePr>
          <p:cNvPr id="2" name="Diagrama 1"/>
          <p:cNvGraphicFramePr/>
          <p:nvPr>
            <p:extLst>
              <p:ext uri="{D42A27DB-BD31-4B8C-83A1-F6EECF244321}">
                <p14:modId xmlns:p14="http://schemas.microsoft.com/office/powerpoint/2010/main" val="3411966495"/>
              </p:ext>
            </p:extLst>
          </p:nvPr>
        </p:nvGraphicFramePr>
        <p:xfrm>
          <a:off x="251520" y="764704"/>
          <a:ext cx="8640960" cy="597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lamada de flecha hacia abajo 6"/>
          <p:cNvSpPr/>
          <p:nvPr/>
        </p:nvSpPr>
        <p:spPr>
          <a:xfrm>
            <a:off x="467544" y="4149080"/>
            <a:ext cx="3600400" cy="720080"/>
          </a:xfrm>
          <a:prstGeom prst="downArrow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O" b="1" dirty="0" smtClean="0">
                <a:solidFill>
                  <a:sysClr val="windowText" lastClr="000000"/>
                </a:solidFill>
              </a:rPr>
              <a:t>Ejes temáticos</a:t>
            </a:r>
            <a:endParaRPr lang="es-CO" b="1" dirty="0">
              <a:solidFill>
                <a:sysClr val="windowText" lastClr="000000"/>
              </a:solidFill>
            </a:endParaRPr>
          </a:p>
        </p:txBody>
      </p:sp>
      <p:sp>
        <p:nvSpPr>
          <p:cNvPr id="8" name="Rectángulo 7"/>
          <p:cNvSpPr/>
          <p:nvPr/>
        </p:nvSpPr>
        <p:spPr>
          <a:xfrm>
            <a:off x="2339752" y="4941168"/>
            <a:ext cx="1728192"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Salud Sexual y     Reproductiva</a:t>
            </a:r>
            <a:endParaRPr lang="es-CO" dirty="0"/>
          </a:p>
        </p:txBody>
      </p:sp>
      <p:sp>
        <p:nvSpPr>
          <p:cNvPr id="12" name="Rectángulo 11"/>
          <p:cNvSpPr/>
          <p:nvPr/>
        </p:nvSpPr>
        <p:spPr>
          <a:xfrm>
            <a:off x="467544" y="4941168"/>
            <a:ext cx="1728192"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Prácticas Pedagógicas Investigativas</a:t>
            </a:r>
            <a:endParaRPr lang="es-CO" dirty="0"/>
          </a:p>
        </p:txBody>
      </p:sp>
    </p:spTree>
    <p:extLst>
      <p:ext uri="{BB962C8B-B14F-4D97-AF65-F5344CB8AC3E}">
        <p14:creationId xmlns:p14="http://schemas.microsoft.com/office/powerpoint/2010/main" val="267056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ES" dirty="0"/>
          </a:p>
        </p:txBody>
      </p:sp>
      <p:sp>
        <p:nvSpPr>
          <p:cNvPr id="3" name="Marcador de número de diapositiva 2"/>
          <p:cNvSpPr>
            <a:spLocks noGrp="1"/>
          </p:cNvSpPr>
          <p:nvPr>
            <p:ph type="sldNum" sz="quarter" idx="12"/>
          </p:nvPr>
        </p:nvSpPr>
        <p:spPr/>
        <p:txBody>
          <a:bodyPr/>
          <a:lstStyle/>
          <a:p>
            <a:fld id="{A0D7ED8E-E8F2-40C2-AF71-A534DDE5582E}" type="slidenum">
              <a:rPr lang="es-CO" smtClean="0"/>
              <a:pPr/>
              <a:t>20</a:t>
            </a:fld>
            <a:endParaRPr lang="es-CO" dirty="0"/>
          </a:p>
        </p:txBody>
      </p:sp>
      <p:sp>
        <p:nvSpPr>
          <p:cNvPr id="4" name="Título 1"/>
          <p:cNvSpPr txBox="1">
            <a:spLocks/>
          </p:cNvSpPr>
          <p:nvPr/>
        </p:nvSpPr>
        <p:spPr>
          <a:xfrm>
            <a:off x="628650" y="116633"/>
            <a:ext cx="7886700" cy="983443"/>
          </a:xfrm>
          <a:prstGeom prst="rect">
            <a:avLst/>
          </a:prstGeom>
        </p:spPr>
        <p:txBody>
          <a:bodyPr/>
          <a:lst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a:lstStyle>
          <a:p>
            <a:pPr algn="ctr" fontAlgn="auto">
              <a:spcAft>
                <a:spcPts val="0"/>
              </a:spcAft>
            </a:pPr>
            <a:r>
              <a:rPr lang="es-CO" dirty="0" smtClean="0"/>
              <a:t>Marco legal</a:t>
            </a:r>
            <a:endParaRPr lang="es-CO" dirty="0"/>
          </a:p>
        </p:txBody>
      </p:sp>
      <p:pic>
        <p:nvPicPr>
          <p:cNvPr id="5" name="Imagen 4"/>
          <p:cNvPicPr>
            <a:picLocks noChangeAspect="1"/>
          </p:cNvPicPr>
          <p:nvPr/>
        </p:nvPicPr>
        <p:blipFill>
          <a:blip r:embed="rId3"/>
          <a:stretch>
            <a:fillRect/>
          </a:stretch>
        </p:blipFill>
        <p:spPr>
          <a:xfrm>
            <a:off x="179512" y="764704"/>
            <a:ext cx="5695950" cy="5334061"/>
          </a:xfrm>
          <a:prstGeom prst="rect">
            <a:avLst/>
          </a:prstGeom>
        </p:spPr>
      </p:pic>
      <p:sp>
        <p:nvSpPr>
          <p:cNvPr id="6" name="Rectángulo 5"/>
          <p:cNvSpPr/>
          <p:nvPr/>
        </p:nvSpPr>
        <p:spPr>
          <a:xfrm>
            <a:off x="6342248" y="2258872"/>
            <a:ext cx="2173102" cy="2031325"/>
          </a:xfrm>
          <a:prstGeom prst="rect">
            <a:avLst/>
          </a:prstGeom>
        </p:spPr>
        <p:txBody>
          <a:bodyPr wrap="square">
            <a:spAutoFit/>
          </a:bodyPr>
          <a:lstStyle/>
          <a:p>
            <a:pPr algn="just"/>
            <a:r>
              <a:rPr lang="es-CO" b="1" i="1" dirty="0" smtClean="0">
                <a:solidFill>
                  <a:schemeClr val="tx1">
                    <a:lumMod val="50000"/>
                  </a:schemeClr>
                </a:solidFill>
                <a:latin typeface="Futura-Book"/>
              </a:rPr>
              <a:t>“Guía pedagógica. Convivencia </a:t>
            </a:r>
            <a:r>
              <a:rPr lang="es-CO" b="1" i="1" dirty="0">
                <a:solidFill>
                  <a:schemeClr val="tx1">
                    <a:lumMod val="50000"/>
                  </a:schemeClr>
                </a:solidFill>
                <a:latin typeface="Futura-Book"/>
              </a:rPr>
              <a:t>y </a:t>
            </a:r>
            <a:r>
              <a:rPr lang="es-CO" b="1" i="1" dirty="0" smtClean="0">
                <a:solidFill>
                  <a:schemeClr val="tx1">
                    <a:lumMod val="50000"/>
                  </a:schemeClr>
                </a:solidFill>
                <a:latin typeface="Futura-Book"/>
              </a:rPr>
              <a:t>Derechos Sexuales </a:t>
            </a:r>
            <a:r>
              <a:rPr lang="es-CO" b="1" i="1" dirty="0">
                <a:solidFill>
                  <a:schemeClr val="tx1">
                    <a:lumMod val="50000"/>
                  </a:schemeClr>
                </a:solidFill>
                <a:latin typeface="Futura-Book"/>
              </a:rPr>
              <a:t>y </a:t>
            </a:r>
            <a:r>
              <a:rPr lang="es-CO" b="1" i="1" dirty="0" smtClean="0">
                <a:solidFill>
                  <a:schemeClr val="tx1">
                    <a:lumMod val="50000"/>
                  </a:schemeClr>
                </a:solidFill>
                <a:latin typeface="Futura-Book"/>
              </a:rPr>
              <a:t>Reproductivos en </a:t>
            </a:r>
            <a:r>
              <a:rPr lang="es-CO" b="1" i="1" dirty="0">
                <a:solidFill>
                  <a:schemeClr val="tx1">
                    <a:lumMod val="50000"/>
                  </a:schemeClr>
                </a:solidFill>
                <a:latin typeface="Futura-Book"/>
              </a:rPr>
              <a:t>la </a:t>
            </a:r>
            <a:r>
              <a:rPr lang="es-CO" b="1" i="1" dirty="0" smtClean="0">
                <a:solidFill>
                  <a:schemeClr val="tx1">
                    <a:lumMod val="50000"/>
                  </a:schemeClr>
                </a:solidFill>
                <a:latin typeface="Futura-Book"/>
              </a:rPr>
              <a:t>Escuela”.</a:t>
            </a:r>
            <a:endParaRPr lang="es-CO" b="1" i="1" dirty="0">
              <a:solidFill>
                <a:schemeClr val="tx1">
                  <a:lumMod val="50000"/>
                </a:schemeClr>
              </a:solidFill>
            </a:endParaRPr>
          </a:p>
        </p:txBody>
      </p:sp>
    </p:spTree>
    <p:extLst>
      <p:ext uri="{BB962C8B-B14F-4D97-AF65-F5344CB8AC3E}">
        <p14:creationId xmlns:p14="http://schemas.microsoft.com/office/powerpoint/2010/main" val="217058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TIPO DE INVESTIGACIÓN	</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21</a:t>
            </a:fld>
            <a:endParaRPr lang="es-CO" dirty="0"/>
          </a:p>
        </p:txBody>
      </p:sp>
      <p:sp>
        <p:nvSpPr>
          <p:cNvPr id="6" name="Marcador de contenido 5"/>
          <p:cNvSpPr>
            <a:spLocks noGrp="1"/>
          </p:cNvSpPr>
          <p:nvPr>
            <p:ph idx="1"/>
          </p:nvPr>
        </p:nvSpPr>
        <p:spPr/>
        <p:txBody>
          <a:bodyPr/>
          <a:lstStyle/>
          <a:p>
            <a:pPr lvl="0"/>
            <a:r>
              <a:rPr lang="es-ES" dirty="0">
                <a:solidFill>
                  <a:srgbClr val="F7941D"/>
                </a:solidFill>
              </a:rPr>
              <a:t>Tipo de investigación: </a:t>
            </a:r>
            <a:r>
              <a:rPr lang="es-ES" dirty="0"/>
              <a:t>Cualitativa</a:t>
            </a:r>
            <a:endParaRPr lang="es-CO" dirty="0"/>
          </a:p>
          <a:p>
            <a:pPr lvl="0"/>
            <a:r>
              <a:rPr lang="es-ES" dirty="0">
                <a:solidFill>
                  <a:srgbClr val="F7941D"/>
                </a:solidFill>
              </a:rPr>
              <a:t>Enfoque: </a:t>
            </a:r>
            <a:r>
              <a:rPr lang="es-ES" dirty="0"/>
              <a:t>Investigación Acción </a:t>
            </a:r>
            <a:r>
              <a:rPr lang="es-ES" dirty="0" smtClean="0"/>
              <a:t>– Participativa (IAP)</a:t>
            </a:r>
            <a:endParaRPr lang="es-CO" dirty="0"/>
          </a:p>
          <a:p>
            <a:pPr algn="just"/>
            <a:r>
              <a:rPr lang="es-ES" dirty="0">
                <a:solidFill>
                  <a:srgbClr val="F7941D"/>
                </a:solidFill>
              </a:rPr>
              <a:t>Población y muestra</a:t>
            </a:r>
            <a:r>
              <a:rPr lang="es-ES" dirty="0"/>
              <a:t>: Estudiantes de Preescolar y bachillerato de las Instituciones Educativas: Hermano Antonio Ramos de la Salle, I.E Antonia Santos</a:t>
            </a:r>
            <a:endParaRPr lang="es-CO" dirty="0"/>
          </a:p>
        </p:txBody>
      </p:sp>
      <p:sp>
        <p:nvSpPr>
          <p:cNvPr id="7" name="Rectángulo 6"/>
          <p:cNvSpPr/>
          <p:nvPr/>
        </p:nvSpPr>
        <p:spPr>
          <a:xfrm>
            <a:off x="2411955" y="4221088"/>
            <a:ext cx="3922484" cy="400110"/>
          </a:xfrm>
          <a:prstGeom prst="rect">
            <a:avLst/>
          </a:prstGeom>
        </p:spPr>
        <p:txBody>
          <a:bodyPr wrap="none">
            <a:spAutoFit/>
          </a:bodyPr>
          <a:lstStyle/>
          <a:p>
            <a:r>
              <a:rPr lang="es-ES" sz="2000" b="1" dirty="0">
                <a:solidFill>
                  <a:srgbClr val="F7941D"/>
                </a:solidFill>
              </a:rPr>
              <a:t>Investigación Acción - Participativa </a:t>
            </a:r>
            <a:endParaRPr lang="es-CO" sz="2000" b="1" dirty="0">
              <a:solidFill>
                <a:srgbClr val="F7941D"/>
              </a:solidFill>
            </a:endParaRPr>
          </a:p>
        </p:txBody>
      </p:sp>
      <p:sp>
        <p:nvSpPr>
          <p:cNvPr id="8" name="Rectángulo 7"/>
          <p:cNvSpPr/>
          <p:nvPr/>
        </p:nvSpPr>
        <p:spPr>
          <a:xfrm>
            <a:off x="566530" y="4422637"/>
            <a:ext cx="8566342" cy="369332"/>
          </a:xfrm>
          <a:prstGeom prst="rect">
            <a:avLst/>
          </a:prstGeom>
        </p:spPr>
        <p:txBody>
          <a:bodyPr wrap="square">
            <a:spAutoFit/>
          </a:bodyPr>
          <a:lstStyle/>
          <a:p>
            <a:pPr algn="just"/>
            <a:endParaRPr lang="es-CO" dirty="0"/>
          </a:p>
        </p:txBody>
      </p:sp>
      <p:sp>
        <p:nvSpPr>
          <p:cNvPr id="9" name="Rectángulo 8"/>
          <p:cNvSpPr/>
          <p:nvPr/>
        </p:nvSpPr>
        <p:spPr>
          <a:xfrm>
            <a:off x="107504" y="4525665"/>
            <a:ext cx="8928992" cy="1754326"/>
          </a:xfrm>
          <a:prstGeom prst="rect">
            <a:avLst/>
          </a:prstGeom>
        </p:spPr>
        <p:txBody>
          <a:bodyPr wrap="square">
            <a:spAutoFit/>
          </a:bodyPr>
          <a:lstStyle/>
          <a:p>
            <a:pPr algn="just"/>
            <a:r>
              <a:rPr lang="es-CO" dirty="0" smtClean="0">
                <a:latin typeface="+mn-lt"/>
              </a:rPr>
              <a:t>Combina </a:t>
            </a:r>
            <a:r>
              <a:rPr lang="es-CO" dirty="0">
                <a:latin typeface="+mn-lt"/>
              </a:rPr>
              <a:t>dos procesos, el de conocer y el de actuar, implicando en ambos a la población cuya realidad se aborda.  proporciona a las comunidades y a las agencias de desarrollo un método para analizar y comprender mejor la realidad de la población (sus problemas, </a:t>
            </a:r>
            <a:r>
              <a:rPr lang="es-CO" dirty="0" smtClean="0">
                <a:latin typeface="+mn-lt"/>
              </a:rPr>
              <a:t>necesidades, capacidades, </a:t>
            </a:r>
            <a:r>
              <a:rPr lang="es-CO" dirty="0">
                <a:latin typeface="+mn-lt"/>
              </a:rPr>
              <a:t>recursos), y les permite planificar acciones y medidas para transformarla y mejorarla</a:t>
            </a:r>
            <a:r>
              <a:rPr lang="es-CO" dirty="0" smtClean="0">
                <a:latin typeface="+mn-lt"/>
              </a:rPr>
              <a:t>.</a:t>
            </a:r>
          </a:p>
          <a:p>
            <a:pPr algn="ctr"/>
            <a:r>
              <a:rPr lang="es-CO" b="1" dirty="0">
                <a:latin typeface="+mn-lt"/>
              </a:rPr>
              <a:t>FALS BORDA</a:t>
            </a:r>
            <a:r>
              <a:rPr lang="es-CO" b="1" dirty="0" smtClean="0">
                <a:latin typeface="+mn-lt"/>
              </a:rPr>
              <a:t>, 1991</a:t>
            </a:r>
            <a:endParaRPr lang="es-CO" b="1" dirty="0">
              <a:latin typeface="+mn-lt"/>
            </a:endParaRPr>
          </a:p>
        </p:txBody>
      </p:sp>
    </p:spTree>
    <p:extLst>
      <p:ext uri="{BB962C8B-B14F-4D97-AF65-F5344CB8AC3E}">
        <p14:creationId xmlns:p14="http://schemas.microsoft.com/office/powerpoint/2010/main" val="2364094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Resultados parciales</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22</a:t>
            </a:fld>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3302147728"/>
              </p:ext>
            </p:extLst>
          </p:nvPr>
        </p:nvGraphicFramePr>
        <p:xfrm>
          <a:off x="191696" y="1029468"/>
          <a:ext cx="8856984" cy="5400040"/>
        </p:xfrm>
        <a:graphic>
          <a:graphicData uri="http://schemas.openxmlformats.org/drawingml/2006/table">
            <a:tbl>
              <a:tblPr firstRow="1" bandRow="1">
                <a:tableStyleId>{5C22544A-7EE6-4342-B048-85BDC9FD1C3A}</a:tableStyleId>
              </a:tblPr>
              <a:tblGrid>
                <a:gridCol w="4306611">
                  <a:extLst>
                    <a:ext uri="{9D8B030D-6E8A-4147-A177-3AD203B41FA5}">
                      <a16:colId xmlns:a16="http://schemas.microsoft.com/office/drawing/2014/main" val="20000"/>
                    </a:ext>
                  </a:extLst>
                </a:gridCol>
                <a:gridCol w="4550373">
                  <a:extLst>
                    <a:ext uri="{9D8B030D-6E8A-4147-A177-3AD203B41FA5}">
                      <a16:colId xmlns:a16="http://schemas.microsoft.com/office/drawing/2014/main" val="20001"/>
                    </a:ext>
                  </a:extLst>
                </a:gridCol>
              </a:tblGrid>
              <a:tr h="370840">
                <a:tc>
                  <a:txBody>
                    <a:bodyPr/>
                    <a:lstStyle/>
                    <a:p>
                      <a:r>
                        <a:rPr lang="es-CO" dirty="0" smtClean="0">
                          <a:solidFill>
                            <a:schemeClr val="bg1"/>
                          </a:solidFill>
                        </a:rPr>
                        <a:t>OBJETIVOS ESPECÍFICOS</a:t>
                      </a:r>
                      <a:endParaRPr lang="es-CO" dirty="0">
                        <a:solidFill>
                          <a:schemeClr val="bg1"/>
                        </a:solidFill>
                      </a:endParaRPr>
                    </a:p>
                  </a:txBody>
                  <a:tcPr/>
                </a:tc>
                <a:tc>
                  <a:txBody>
                    <a:bodyPr/>
                    <a:lstStyle/>
                    <a:p>
                      <a:r>
                        <a:rPr lang="es-CO" dirty="0" smtClean="0">
                          <a:solidFill>
                            <a:schemeClr val="bg1"/>
                          </a:solidFill>
                        </a:rPr>
                        <a:t>RESULTADOS</a:t>
                      </a:r>
                      <a:endParaRPr lang="es-CO" dirty="0">
                        <a:solidFill>
                          <a:schemeClr val="bg1"/>
                        </a:solidFill>
                      </a:endParaRPr>
                    </a:p>
                  </a:txBody>
                  <a:tcPr/>
                </a:tc>
                <a:extLst>
                  <a:ext uri="{0D108BD9-81ED-4DB2-BD59-A6C34878D82A}">
                    <a16:rowId xmlns:a16="http://schemas.microsoft.com/office/drawing/2014/main"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dirty="0" smtClean="0">
                          <a:effectLst/>
                        </a:rPr>
                        <a:t>Establecer los elementos teóricos, conceptuales y legales que soportan la Educación en Salud Sexual y Reproductiva en Colombia.</a:t>
                      </a:r>
                      <a:endParaRPr lang="es-CO" sz="1800" b="1" dirty="0" smtClean="0">
                        <a:effectLst/>
                        <a:latin typeface="Times New Roman" panose="02020603050405020304" pitchFamily="18" charset="0"/>
                        <a:ea typeface="Times New Roman" panose="02020603050405020304" pitchFamily="18" charset="0"/>
                      </a:endParaRPr>
                    </a:p>
                  </a:txBody>
                  <a:tcPr/>
                </a:tc>
                <a:tc>
                  <a:txBody>
                    <a:bodyPr/>
                    <a:lstStyle/>
                    <a:p>
                      <a:r>
                        <a:rPr lang="es-CO" dirty="0" smtClean="0"/>
                        <a:t>Inventario normativo,</a:t>
                      </a:r>
                      <a:r>
                        <a:rPr lang="es-CO" baseline="0" dirty="0" smtClean="0"/>
                        <a:t> teórico y conceptual.</a:t>
                      </a:r>
                      <a:endParaRPr lang="es-CO" dirty="0"/>
                    </a:p>
                  </a:txBody>
                  <a:tcPr/>
                </a:tc>
                <a:extLst>
                  <a:ext uri="{0D108BD9-81ED-4DB2-BD59-A6C34878D82A}">
                    <a16:rowId xmlns:a16="http://schemas.microsoft.com/office/drawing/2014/main" val="10001"/>
                  </a:ext>
                </a:extLst>
              </a:tr>
              <a:tr h="6006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800" dirty="0" smtClean="0">
                          <a:effectLst/>
                        </a:rPr>
                        <a:t>Reconocer las Instituciones Educativas Oficiales de la Localidad 1</a:t>
                      </a:r>
                      <a:endParaRPr lang="es-CO" sz="1800" b="1" dirty="0" smtClean="0">
                        <a:effectLst/>
                        <a:latin typeface="Times New Roman" panose="02020603050405020304" pitchFamily="18" charset="0"/>
                        <a:ea typeface="Times New Roman" panose="02020603050405020304" pitchFamily="18" charset="0"/>
                      </a:endParaRPr>
                    </a:p>
                  </a:txBody>
                  <a:tcPr/>
                </a:tc>
                <a:tc>
                  <a:txBody>
                    <a:bodyPr/>
                    <a:lstStyle/>
                    <a:p>
                      <a:pPr algn="just"/>
                      <a:r>
                        <a:rPr lang="es-CO" dirty="0" smtClean="0"/>
                        <a:t>Estudiantes de</a:t>
                      </a:r>
                      <a:r>
                        <a:rPr lang="es-CO" baseline="0" dirty="0" smtClean="0"/>
                        <a:t> Transición y Bachillerato de la </a:t>
                      </a:r>
                      <a:r>
                        <a:rPr lang="es-CO" dirty="0" smtClean="0"/>
                        <a:t>Institución Educativa Antonio Ramos de la Salle  e</a:t>
                      </a:r>
                      <a:r>
                        <a:rPr lang="es-CO" baseline="0" dirty="0" smtClean="0"/>
                        <a:t> I.E. Antonia Santos</a:t>
                      </a:r>
                      <a:endParaRPr lang="es-CO" dirty="0"/>
                    </a:p>
                  </a:txBody>
                  <a:tcPr/>
                </a:tc>
                <a:extLst>
                  <a:ext uri="{0D108BD9-81ED-4DB2-BD59-A6C34878D82A}">
                    <a16:rowId xmlns:a16="http://schemas.microsoft.com/office/drawing/2014/main" val="1000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dirty="0" smtClean="0">
                          <a:effectLst/>
                        </a:rPr>
                        <a:t>Sensibilizar y capacitar a los estudiantes de Licenciatura y Enfermería en el marco de la Educación en Salud Sexual y Reproductiva.</a:t>
                      </a:r>
                      <a:endParaRPr lang="es-CO" sz="1800" b="1" dirty="0" smtClean="0">
                        <a:effectLst/>
                        <a:latin typeface="Times New Roman" panose="02020603050405020304" pitchFamily="18" charset="0"/>
                        <a:ea typeface="Times New Roman" panose="02020603050405020304" pitchFamily="18" charset="0"/>
                      </a:endParaRPr>
                    </a:p>
                  </a:txBody>
                  <a:tcPr/>
                </a:tc>
                <a:tc>
                  <a:txBody>
                    <a:bodyPr/>
                    <a:lstStyle/>
                    <a:p>
                      <a:pPr algn="just"/>
                      <a:r>
                        <a:rPr lang="es-CO" dirty="0" smtClean="0"/>
                        <a:t>3 Capacitaciones</a:t>
                      </a:r>
                      <a:r>
                        <a:rPr lang="es-CO" baseline="0" dirty="0" smtClean="0"/>
                        <a:t> </a:t>
                      </a:r>
                    </a:p>
                    <a:p>
                      <a:pPr algn="just"/>
                      <a:r>
                        <a:rPr lang="es-CO" b="1" baseline="0" dirty="0" smtClean="0"/>
                        <a:t>1: </a:t>
                      </a:r>
                      <a:r>
                        <a:rPr lang="es-CO" baseline="0" dirty="0" smtClean="0"/>
                        <a:t>Invitada Externa experta en Salud Sexual y Reproductiva</a:t>
                      </a:r>
                    </a:p>
                    <a:p>
                      <a:pPr algn="just"/>
                      <a:r>
                        <a:rPr lang="es-CO" b="1" baseline="0" dirty="0" smtClean="0"/>
                        <a:t>2: </a:t>
                      </a:r>
                      <a:r>
                        <a:rPr lang="es-CO" baseline="0" dirty="0" smtClean="0"/>
                        <a:t>Docentes de Enfermería</a:t>
                      </a:r>
                    </a:p>
                    <a:p>
                      <a:pPr algn="just"/>
                      <a:r>
                        <a:rPr lang="es-CO" b="1" baseline="0" dirty="0" smtClean="0"/>
                        <a:t>Pendiente: </a:t>
                      </a:r>
                      <a:r>
                        <a:rPr lang="es-CO" baseline="0" dirty="0" smtClean="0"/>
                        <a:t>Capacitación de LEI a Enfermería sobre las expresiones de Sexualidad en la Infancia</a:t>
                      </a:r>
                    </a:p>
                  </a:txBody>
                  <a:tcPr/>
                </a:tc>
                <a:extLst>
                  <a:ext uri="{0D108BD9-81ED-4DB2-BD59-A6C34878D82A}">
                    <a16:rowId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dirty="0" smtClean="0">
                          <a:effectLst/>
                        </a:rPr>
                        <a:t>Diseñar un instrumento de observación para la recolección de la información.</a:t>
                      </a:r>
                      <a:endParaRPr lang="es-CO" sz="1800" b="1" dirty="0" smtClean="0">
                        <a:effectLst/>
                        <a:latin typeface="Times New Roman" panose="02020603050405020304" pitchFamily="18" charset="0"/>
                        <a:ea typeface="Times New Roman" panose="02020603050405020304" pitchFamily="18" charset="0"/>
                      </a:endParaRPr>
                    </a:p>
                  </a:txBody>
                  <a:tcPr>
                    <a:solidFill>
                      <a:srgbClr val="FEA828"/>
                    </a:solidFill>
                  </a:tcPr>
                </a:tc>
                <a:tc>
                  <a:txBody>
                    <a:bodyPr/>
                    <a:lstStyle/>
                    <a:p>
                      <a:r>
                        <a:rPr lang="es-CO" b="1" dirty="0" smtClean="0"/>
                        <a:t>En construcción</a:t>
                      </a:r>
                      <a:endParaRPr lang="es-CO" b="1" dirty="0"/>
                    </a:p>
                  </a:txBody>
                  <a:tcPr>
                    <a:solidFill>
                      <a:srgbClr val="FEA828"/>
                    </a:solidFill>
                  </a:tcPr>
                </a:tc>
                <a:extLst>
                  <a:ext uri="{0D108BD9-81ED-4DB2-BD59-A6C34878D82A}">
                    <a16:rowId xmlns:a16="http://schemas.microsoft.com/office/drawing/2014/main" val="10004"/>
                  </a:ext>
                </a:extLst>
              </a:tr>
            </a:tbl>
          </a:graphicData>
        </a:graphic>
      </p:graphicFrame>
      <p:sp>
        <p:nvSpPr>
          <p:cNvPr id="8" name="Rectángulo 7"/>
          <p:cNvSpPr/>
          <p:nvPr/>
        </p:nvSpPr>
        <p:spPr>
          <a:xfrm>
            <a:off x="179512" y="394894"/>
            <a:ext cx="1497910" cy="707886"/>
          </a:xfrm>
          <a:prstGeom prst="rect">
            <a:avLst/>
          </a:prstGeom>
          <a:noFill/>
        </p:spPr>
        <p:txBody>
          <a:bodyPr wrap="none" lIns="91440" tIns="45720" rIns="91440" bIns="45720">
            <a:spAutoFit/>
          </a:bodyPr>
          <a:lstStyle/>
          <a:p>
            <a:pPr algn="ctr"/>
            <a:r>
              <a:rPr lang="es-ES" sz="4000" b="1" cap="none" spc="0" dirty="0" smtClean="0">
                <a:ln w="22225">
                  <a:solidFill>
                    <a:schemeClr val="accent2"/>
                  </a:solidFill>
                  <a:prstDash val="solid"/>
                </a:ln>
                <a:solidFill>
                  <a:schemeClr val="accent2">
                    <a:lumMod val="40000"/>
                    <a:lumOff val="60000"/>
                  </a:schemeClr>
                </a:solidFill>
                <a:effectLst/>
              </a:rPr>
              <a:t>Fase 1</a:t>
            </a:r>
            <a:endParaRPr lang="es-E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969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a:t>
            </a:r>
            <a:endParaRPr lang="es-CO" dirty="0"/>
          </a:p>
        </p:txBody>
      </p:sp>
      <p:sp>
        <p:nvSpPr>
          <p:cNvPr id="3" name="Marcador de contenido 2"/>
          <p:cNvSpPr>
            <a:spLocks noGrp="1"/>
          </p:cNvSpPr>
          <p:nvPr>
            <p:ph idx="1"/>
          </p:nvPr>
        </p:nvSpPr>
        <p:spPr>
          <a:xfrm>
            <a:off x="628650" y="1100076"/>
            <a:ext cx="7886700" cy="5014625"/>
          </a:xfrm>
        </p:spPr>
        <p:txBody>
          <a:bodyPr/>
          <a:lstStyle/>
          <a:p>
            <a:pPr marL="0" indent="0" algn="just">
              <a:buNone/>
            </a:pPr>
            <a:r>
              <a:rPr lang="es-CO" sz="2400" dirty="0" smtClean="0"/>
              <a:t>- Este proyecto </a:t>
            </a:r>
            <a:r>
              <a:rPr lang="es-CO" sz="2400" dirty="0"/>
              <a:t>de Educación para la Sexualidad </a:t>
            </a:r>
            <a:r>
              <a:rPr lang="es-CO" sz="2400" dirty="0" smtClean="0"/>
              <a:t>busca </a:t>
            </a:r>
            <a:r>
              <a:rPr lang="es-CO" sz="2400" dirty="0"/>
              <a:t>hacer realidad los fines de la educación y lograr que </a:t>
            </a:r>
            <a:r>
              <a:rPr lang="es-CO" sz="2400" dirty="0" smtClean="0"/>
              <a:t>niños, niñas</a:t>
            </a:r>
            <a:r>
              <a:rPr lang="es-CO" sz="2400" dirty="0"/>
              <a:t>,</a:t>
            </a:r>
            <a:r>
              <a:rPr lang="es-CO" sz="2400" dirty="0" smtClean="0"/>
              <a:t> </a:t>
            </a:r>
            <a:r>
              <a:rPr lang="es-CO" sz="2400" dirty="0"/>
              <a:t>jóvenes y adultos sean sujetos sociales activos de Derechos </a:t>
            </a:r>
            <a:r>
              <a:rPr lang="es-CO" sz="2400" dirty="0" smtClean="0"/>
              <a:t>Humanos, Sexuales </a:t>
            </a:r>
            <a:r>
              <a:rPr lang="es-CO" sz="2400" dirty="0"/>
              <a:t>y Reproductivos, que tomen decisiones informadas, </a:t>
            </a:r>
            <a:r>
              <a:rPr lang="es-CO" sz="2400" dirty="0" smtClean="0"/>
              <a:t>autónomas, responsables</a:t>
            </a:r>
            <a:r>
              <a:rPr lang="es-CO" sz="2400" dirty="0"/>
              <a:t>, placenteras, saludables, </a:t>
            </a:r>
            <a:r>
              <a:rPr lang="es-CO" sz="2400" dirty="0" smtClean="0"/>
              <a:t>enriqueciendo </a:t>
            </a:r>
            <a:r>
              <a:rPr lang="es-CO" sz="2400" dirty="0"/>
              <a:t>su proyecto de vida.</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23</a:t>
            </a:fld>
            <a:endParaRPr lang="es-CO" dirty="0"/>
          </a:p>
        </p:txBody>
      </p:sp>
      <p:sp>
        <p:nvSpPr>
          <p:cNvPr id="6" name="Rectángulo 5"/>
          <p:cNvSpPr/>
          <p:nvPr/>
        </p:nvSpPr>
        <p:spPr>
          <a:xfrm>
            <a:off x="628650" y="3875598"/>
            <a:ext cx="7903967" cy="1569660"/>
          </a:xfrm>
          <a:prstGeom prst="rect">
            <a:avLst/>
          </a:prstGeom>
        </p:spPr>
        <p:txBody>
          <a:bodyPr wrap="square">
            <a:spAutoFit/>
          </a:bodyPr>
          <a:lstStyle/>
          <a:p>
            <a:pPr algn="just"/>
            <a:r>
              <a:rPr lang="es-CO" sz="2400" dirty="0" smtClean="0">
                <a:solidFill>
                  <a:schemeClr val="tx1">
                    <a:lumMod val="50000"/>
                  </a:schemeClr>
                </a:solidFill>
                <a:latin typeface="+mn-lt"/>
              </a:rPr>
              <a:t>- Aporta </a:t>
            </a:r>
            <a:r>
              <a:rPr lang="es-CO" sz="2400" dirty="0">
                <a:solidFill>
                  <a:schemeClr val="tx1">
                    <a:lumMod val="50000"/>
                  </a:schemeClr>
                </a:solidFill>
                <a:latin typeface="+mn-lt"/>
              </a:rPr>
              <a:t>elementos para la construcción de una cultura sexual en </a:t>
            </a:r>
            <a:r>
              <a:rPr lang="es-CO" sz="2400" dirty="0" smtClean="0">
                <a:solidFill>
                  <a:schemeClr val="tx1">
                    <a:lumMod val="50000"/>
                  </a:schemeClr>
                </a:solidFill>
                <a:latin typeface="+mn-lt"/>
              </a:rPr>
              <a:t>las instituciones educativas, </a:t>
            </a:r>
            <a:r>
              <a:rPr lang="es-CO" sz="2400" dirty="0">
                <a:solidFill>
                  <a:schemeClr val="tx1">
                    <a:lumMod val="50000"/>
                  </a:schemeClr>
                </a:solidFill>
                <a:latin typeface="+mn-lt"/>
              </a:rPr>
              <a:t>a nivel de efectos, conocimientos, </a:t>
            </a:r>
            <a:r>
              <a:rPr lang="es-CO" sz="2400" dirty="0" smtClean="0">
                <a:solidFill>
                  <a:schemeClr val="tx1">
                    <a:lumMod val="50000"/>
                  </a:schemeClr>
                </a:solidFill>
                <a:latin typeface="+mn-lt"/>
              </a:rPr>
              <a:t>actitudes, comportamientos </a:t>
            </a:r>
            <a:r>
              <a:rPr lang="es-CO" sz="2400" dirty="0">
                <a:solidFill>
                  <a:schemeClr val="tx1">
                    <a:lumMod val="50000"/>
                  </a:schemeClr>
                </a:solidFill>
                <a:latin typeface="+mn-lt"/>
              </a:rPr>
              <a:t>y valores de la comunidad.</a:t>
            </a:r>
          </a:p>
        </p:txBody>
      </p:sp>
    </p:spTree>
    <p:extLst>
      <p:ext uri="{BB962C8B-B14F-4D97-AF65-F5344CB8AC3E}">
        <p14:creationId xmlns:p14="http://schemas.microsoft.com/office/powerpoint/2010/main" val="399432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a:t>
            </a:r>
            <a:r>
              <a:rPr lang="es-ES" dirty="0" smtClean="0"/>
              <a:t>Infantil</a:t>
            </a:r>
            <a:endParaRPr lang="es-ES" dirty="0"/>
          </a:p>
        </p:txBody>
      </p:sp>
      <p:sp>
        <p:nvSpPr>
          <p:cNvPr id="4" name="Título 6"/>
          <p:cNvSpPr>
            <a:spLocks noGrp="1"/>
          </p:cNvSpPr>
          <p:nvPr>
            <p:ph type="title"/>
          </p:nvPr>
        </p:nvSpPr>
        <p:spPr>
          <a:xfrm>
            <a:off x="628650" y="116632"/>
            <a:ext cx="7886700" cy="982800"/>
          </a:xfrm>
        </p:spPr>
        <p:txBody>
          <a:bodyPr/>
          <a:lstStyle/>
          <a:p>
            <a:pPr algn="ctr"/>
            <a:r>
              <a:rPr lang="es-CO" dirty="0" smtClean="0"/>
              <a:t>Referentes bibliográficos</a:t>
            </a:r>
            <a:endParaRPr lang="es-CO" dirty="0"/>
          </a:p>
        </p:txBody>
      </p:sp>
      <p:sp>
        <p:nvSpPr>
          <p:cNvPr id="3" name="Rectángulo 2"/>
          <p:cNvSpPr/>
          <p:nvPr/>
        </p:nvSpPr>
        <p:spPr>
          <a:xfrm>
            <a:off x="290504" y="1082664"/>
            <a:ext cx="8784976" cy="8679299"/>
          </a:xfrm>
          <a:prstGeom prst="rect">
            <a:avLst/>
          </a:prstGeom>
        </p:spPr>
        <p:txBody>
          <a:bodyPr wrap="square">
            <a:spAutoFit/>
          </a:bodyPr>
          <a:lstStyle/>
          <a:p>
            <a:pPr marL="285750" indent="-285750" algn="just">
              <a:buFontTx/>
              <a:buChar char="-"/>
            </a:pPr>
            <a:r>
              <a:rPr lang="es-CO" dirty="0" smtClean="0">
                <a:solidFill>
                  <a:schemeClr val="tx1">
                    <a:lumMod val="50000"/>
                  </a:schemeClr>
                </a:solidFill>
              </a:rPr>
              <a:t>Botero</a:t>
            </a:r>
            <a:r>
              <a:rPr lang="es-CO" dirty="0">
                <a:solidFill>
                  <a:schemeClr val="tx1">
                    <a:lumMod val="50000"/>
                  </a:schemeClr>
                </a:solidFill>
              </a:rPr>
              <a:t>, Catalina y Guzmán, Diana. El sistema de los Derechos. Guía práctica del Sistema Internacional de Protección de los Derechos Humanos, Bogotá: </a:t>
            </a:r>
            <a:r>
              <a:rPr lang="es-CO" dirty="0" err="1">
                <a:solidFill>
                  <a:schemeClr val="tx1">
                    <a:lumMod val="50000"/>
                  </a:schemeClr>
                </a:solidFill>
              </a:rPr>
              <a:t>Dejusticia</a:t>
            </a:r>
            <a:r>
              <a:rPr lang="es-CO" dirty="0">
                <a:solidFill>
                  <a:schemeClr val="tx1">
                    <a:lumMod val="50000"/>
                  </a:schemeClr>
                </a:solidFill>
              </a:rPr>
              <a:t>. 2007 </a:t>
            </a:r>
          </a:p>
          <a:p>
            <a:pPr marL="285750" indent="-285750" algn="just">
              <a:buFontTx/>
              <a:buChar char="-"/>
            </a:pPr>
            <a:r>
              <a:rPr lang="es-CO" dirty="0" smtClean="0">
                <a:solidFill>
                  <a:schemeClr val="tx1">
                    <a:lumMod val="50000"/>
                  </a:schemeClr>
                </a:solidFill>
              </a:rPr>
              <a:t>BARRAGÁN</a:t>
            </a:r>
            <a:r>
              <a:rPr lang="es-CO" dirty="0">
                <a:solidFill>
                  <a:schemeClr val="tx1">
                    <a:lumMod val="50000"/>
                  </a:schemeClr>
                </a:solidFill>
              </a:rPr>
              <a:t>, Fernando: </a:t>
            </a:r>
            <a:r>
              <a:rPr lang="es-CO" i="1" dirty="0">
                <a:solidFill>
                  <a:schemeClr val="tx1">
                    <a:lumMod val="50000"/>
                  </a:schemeClr>
                </a:solidFill>
              </a:rPr>
              <a:t>La educación sexual. Guía teórica y práctica</a:t>
            </a:r>
            <a:r>
              <a:rPr lang="es-CO" dirty="0">
                <a:solidFill>
                  <a:schemeClr val="tx1">
                    <a:lumMod val="50000"/>
                  </a:schemeClr>
                </a:solidFill>
              </a:rPr>
              <a:t>. Paidós, Barcelona, 1997</a:t>
            </a:r>
            <a:r>
              <a:rPr lang="es-CO" dirty="0" smtClean="0">
                <a:solidFill>
                  <a:schemeClr val="tx1">
                    <a:lumMod val="50000"/>
                  </a:schemeClr>
                </a:solidFill>
              </a:rPr>
              <a:t>. ____ </a:t>
            </a:r>
            <a:r>
              <a:rPr lang="es-CO" dirty="0">
                <a:solidFill>
                  <a:schemeClr val="tx1">
                    <a:lumMod val="50000"/>
                  </a:schemeClr>
                </a:solidFill>
              </a:rPr>
              <a:t>y Clara BRADY DOMÍNGUEZ</a:t>
            </a:r>
            <a:r>
              <a:rPr lang="es-CO" i="1" dirty="0">
                <a:solidFill>
                  <a:schemeClr val="tx1">
                    <a:lumMod val="50000"/>
                  </a:schemeClr>
                </a:solidFill>
              </a:rPr>
              <a:t>: Niñas, niños, maestros y maestras</a:t>
            </a:r>
            <a:r>
              <a:rPr lang="es-CO" dirty="0">
                <a:solidFill>
                  <a:schemeClr val="tx1">
                    <a:lumMod val="50000"/>
                  </a:schemeClr>
                </a:solidFill>
              </a:rPr>
              <a:t>. Diada Editora S.L., Sevilla, </a:t>
            </a:r>
            <a:r>
              <a:rPr lang="es-CO" dirty="0" smtClean="0">
                <a:solidFill>
                  <a:schemeClr val="tx1">
                    <a:lumMod val="50000"/>
                  </a:schemeClr>
                </a:solidFill>
              </a:rPr>
              <a:t>1996.</a:t>
            </a:r>
          </a:p>
          <a:p>
            <a:pPr marL="285750" indent="-285750" algn="just">
              <a:buFontTx/>
              <a:buChar char="-"/>
            </a:pPr>
            <a:r>
              <a:rPr lang="es-CO" dirty="0" smtClean="0">
                <a:solidFill>
                  <a:schemeClr val="tx1">
                    <a:lumMod val="50000"/>
                  </a:schemeClr>
                </a:solidFill>
              </a:rPr>
              <a:t>CARRO </a:t>
            </a:r>
            <a:r>
              <a:rPr lang="es-CO" dirty="0">
                <a:solidFill>
                  <a:schemeClr val="tx1">
                    <a:lumMod val="50000"/>
                  </a:schemeClr>
                </a:solidFill>
              </a:rPr>
              <a:t>IGLESIAS, Ana y Rosa CUESTA LÓPEZ: “¿De dónde venimos?”. </a:t>
            </a:r>
            <a:r>
              <a:rPr lang="es-CO" i="1" dirty="0">
                <a:solidFill>
                  <a:schemeClr val="tx1">
                    <a:lumMod val="50000"/>
                  </a:schemeClr>
                </a:solidFill>
              </a:rPr>
              <a:t>Cuadernos de Pedagogía</a:t>
            </a:r>
            <a:r>
              <a:rPr lang="es-CO" dirty="0">
                <a:solidFill>
                  <a:schemeClr val="tx1">
                    <a:lumMod val="50000"/>
                  </a:schemeClr>
                </a:solidFill>
              </a:rPr>
              <a:t>, nº </a:t>
            </a:r>
            <a:r>
              <a:rPr lang="es-CO" dirty="0" smtClean="0">
                <a:solidFill>
                  <a:schemeClr val="tx1">
                    <a:lumMod val="50000"/>
                  </a:schemeClr>
                </a:solidFill>
              </a:rPr>
              <a:t>207, noviembre</a:t>
            </a:r>
            <a:r>
              <a:rPr lang="es-CO" dirty="0">
                <a:solidFill>
                  <a:schemeClr val="tx1">
                    <a:lumMod val="50000"/>
                  </a:schemeClr>
                </a:solidFill>
              </a:rPr>
              <a:t>, 2001</a:t>
            </a:r>
            <a:r>
              <a:rPr lang="es-CO" dirty="0" smtClean="0">
                <a:solidFill>
                  <a:schemeClr val="tx1">
                    <a:lumMod val="50000"/>
                  </a:schemeClr>
                </a:solidFill>
              </a:rPr>
              <a:t>.</a:t>
            </a:r>
            <a:endParaRPr lang="es-CO" dirty="0">
              <a:solidFill>
                <a:schemeClr val="tx1">
                  <a:lumMod val="50000"/>
                </a:schemeClr>
              </a:solidFill>
            </a:endParaRPr>
          </a:p>
          <a:p>
            <a:pPr marL="285750" indent="-285750" algn="just">
              <a:buFontTx/>
              <a:buChar char="-"/>
            </a:pPr>
            <a:r>
              <a:rPr lang="es-CO" dirty="0" smtClean="0">
                <a:solidFill>
                  <a:schemeClr val="tx1">
                    <a:lumMod val="50000"/>
                  </a:schemeClr>
                </a:solidFill>
              </a:rPr>
              <a:t>Bourdieu</a:t>
            </a:r>
            <a:r>
              <a:rPr lang="es-CO" dirty="0">
                <a:solidFill>
                  <a:schemeClr val="tx1">
                    <a:lumMod val="50000"/>
                  </a:schemeClr>
                </a:solidFill>
              </a:rPr>
              <a:t>, Pierre y </a:t>
            </a:r>
            <a:r>
              <a:rPr lang="es-CO" dirty="0" err="1">
                <a:solidFill>
                  <a:schemeClr val="tx1">
                    <a:lumMod val="50000"/>
                  </a:schemeClr>
                </a:solidFill>
              </a:rPr>
              <a:t>Teubner</a:t>
            </a:r>
            <a:r>
              <a:rPr lang="es-CO" dirty="0">
                <a:solidFill>
                  <a:schemeClr val="tx1">
                    <a:lumMod val="50000"/>
                  </a:schemeClr>
                </a:solidFill>
              </a:rPr>
              <a:t>, </a:t>
            </a:r>
            <a:r>
              <a:rPr lang="es-CO" dirty="0" err="1">
                <a:solidFill>
                  <a:schemeClr val="tx1">
                    <a:lumMod val="50000"/>
                  </a:schemeClr>
                </a:solidFill>
              </a:rPr>
              <a:t>Gunther</a:t>
            </a:r>
            <a:r>
              <a:rPr lang="es-CO" dirty="0">
                <a:solidFill>
                  <a:schemeClr val="tx1">
                    <a:lumMod val="50000"/>
                  </a:schemeClr>
                </a:solidFill>
              </a:rPr>
              <a:t>. «La Fuerza del Derecho». Bogotá: Ediciones </a:t>
            </a:r>
            <a:r>
              <a:rPr lang="es-CO" dirty="0" err="1">
                <a:solidFill>
                  <a:schemeClr val="tx1">
                    <a:lumMod val="50000"/>
                  </a:schemeClr>
                </a:solidFill>
              </a:rPr>
              <a:t>Uniandes</a:t>
            </a:r>
            <a:r>
              <a:rPr lang="es-CO" dirty="0">
                <a:solidFill>
                  <a:schemeClr val="tx1">
                    <a:lumMod val="50000"/>
                  </a:schemeClr>
                </a:solidFill>
              </a:rPr>
              <a:t>, Instituto Pensar, Siglo del Hombre Editores, </a:t>
            </a:r>
            <a:r>
              <a:rPr lang="es-CO" dirty="0" smtClean="0">
                <a:solidFill>
                  <a:schemeClr val="tx1">
                    <a:lumMod val="50000"/>
                  </a:schemeClr>
                </a:solidFill>
              </a:rPr>
              <a:t>2000.</a:t>
            </a:r>
          </a:p>
          <a:p>
            <a:pPr marL="285750" indent="-285750" algn="just">
              <a:buFontTx/>
              <a:buChar char="-"/>
            </a:pPr>
            <a:r>
              <a:rPr lang="en-US" dirty="0" smtClean="0">
                <a:solidFill>
                  <a:schemeClr val="tx1">
                    <a:lumMod val="50000"/>
                  </a:schemeClr>
                </a:solidFill>
              </a:rPr>
              <a:t>Centro </a:t>
            </a:r>
            <a:r>
              <a:rPr lang="en-US" dirty="0">
                <a:solidFill>
                  <a:schemeClr val="tx1">
                    <a:lumMod val="50000"/>
                  </a:schemeClr>
                </a:solidFill>
              </a:rPr>
              <a:t>de </a:t>
            </a:r>
            <a:r>
              <a:rPr lang="en-US" dirty="0" err="1">
                <a:solidFill>
                  <a:schemeClr val="tx1">
                    <a:lumMod val="50000"/>
                  </a:schemeClr>
                </a:solidFill>
              </a:rPr>
              <a:t>Derechos</a:t>
            </a:r>
            <a:r>
              <a:rPr lang="en-US" dirty="0">
                <a:solidFill>
                  <a:schemeClr val="tx1">
                    <a:lumMod val="50000"/>
                  </a:schemeClr>
                </a:solidFill>
              </a:rPr>
              <a:t> </a:t>
            </a:r>
            <a:r>
              <a:rPr lang="en-US" dirty="0" err="1">
                <a:solidFill>
                  <a:schemeClr val="tx1">
                    <a:lumMod val="50000"/>
                  </a:schemeClr>
                </a:solidFill>
              </a:rPr>
              <a:t>Sexuales</a:t>
            </a:r>
            <a:r>
              <a:rPr lang="en-US" dirty="0">
                <a:solidFill>
                  <a:schemeClr val="tx1">
                    <a:lumMod val="50000"/>
                  </a:schemeClr>
                </a:solidFill>
              </a:rPr>
              <a:t> y </a:t>
            </a:r>
            <a:r>
              <a:rPr lang="en-US" dirty="0" err="1">
                <a:solidFill>
                  <a:schemeClr val="tx1">
                    <a:lumMod val="50000"/>
                  </a:schemeClr>
                </a:solidFill>
              </a:rPr>
              <a:t>Reproductivos</a:t>
            </a:r>
            <a:r>
              <a:rPr lang="en-US" dirty="0">
                <a:solidFill>
                  <a:schemeClr val="tx1">
                    <a:lumMod val="50000"/>
                  </a:schemeClr>
                </a:solidFill>
              </a:rPr>
              <a:t>. Implementing Adolescent Reproductive Rights through the Convention on the Rights of the Child. Nueva York. 1995. </a:t>
            </a:r>
            <a:r>
              <a:rPr lang="en-US" dirty="0" err="1">
                <a:solidFill>
                  <a:schemeClr val="tx1">
                    <a:lumMod val="50000"/>
                  </a:schemeClr>
                </a:solidFill>
              </a:rPr>
              <a:t>Fecha</a:t>
            </a:r>
            <a:r>
              <a:rPr lang="en-US" dirty="0">
                <a:solidFill>
                  <a:schemeClr val="tx1">
                    <a:lumMod val="50000"/>
                  </a:schemeClr>
                </a:solidFill>
              </a:rPr>
              <a:t> de </a:t>
            </a:r>
            <a:r>
              <a:rPr lang="en-US" dirty="0" err="1">
                <a:solidFill>
                  <a:schemeClr val="tx1">
                    <a:lumMod val="50000"/>
                  </a:schemeClr>
                </a:solidFill>
              </a:rPr>
              <a:t>consulta</a:t>
            </a:r>
            <a:r>
              <a:rPr lang="en-US" dirty="0">
                <a:solidFill>
                  <a:schemeClr val="tx1">
                    <a:lumMod val="50000"/>
                  </a:schemeClr>
                </a:solidFill>
              </a:rPr>
              <a:t> 20/05/13 http://reproductiverights.org/ </a:t>
            </a:r>
            <a:r>
              <a:rPr lang="en-US" dirty="0" err="1" smtClean="0">
                <a:solidFill>
                  <a:schemeClr val="tx1">
                    <a:lumMod val="50000"/>
                  </a:schemeClr>
                </a:solidFill>
              </a:rPr>
              <a:t>en</a:t>
            </a:r>
            <a:r>
              <a:rPr lang="en-US" dirty="0" smtClean="0">
                <a:solidFill>
                  <a:schemeClr val="tx1">
                    <a:lumMod val="50000"/>
                  </a:schemeClr>
                </a:solidFill>
              </a:rPr>
              <a:t>/resources/publications/briefing-papers.</a:t>
            </a:r>
          </a:p>
          <a:p>
            <a:pPr marL="285750" indent="-285750" algn="just">
              <a:buFontTx/>
              <a:buChar char="-"/>
            </a:pPr>
            <a:r>
              <a:rPr lang="es-CO" dirty="0" smtClean="0">
                <a:solidFill>
                  <a:schemeClr val="tx1">
                    <a:lumMod val="50000"/>
                  </a:schemeClr>
                </a:solidFill>
              </a:rPr>
              <a:t>Constitución </a:t>
            </a:r>
            <a:r>
              <a:rPr lang="es-CO" dirty="0">
                <a:solidFill>
                  <a:schemeClr val="tx1">
                    <a:lumMod val="50000"/>
                  </a:schemeClr>
                </a:solidFill>
              </a:rPr>
              <a:t>Política de Colombia, </a:t>
            </a:r>
            <a:r>
              <a:rPr lang="es-CO" dirty="0" smtClean="0">
                <a:solidFill>
                  <a:schemeClr val="tx1">
                    <a:lumMod val="50000"/>
                  </a:schemeClr>
                </a:solidFill>
              </a:rPr>
              <a:t>1991.</a:t>
            </a:r>
          </a:p>
          <a:p>
            <a:pPr marL="285750" indent="-285750" algn="just">
              <a:buFontTx/>
              <a:buChar char="-"/>
            </a:pPr>
            <a:r>
              <a:rPr lang="es-CO" dirty="0" smtClean="0">
                <a:solidFill>
                  <a:schemeClr val="tx1">
                    <a:lumMod val="50000"/>
                  </a:schemeClr>
                </a:solidFill>
              </a:rPr>
              <a:t>OMS, Organización Mundial de la Salud</a:t>
            </a:r>
          </a:p>
          <a:p>
            <a:pPr marL="285750" indent="-285750" algn="just">
              <a:buFontTx/>
              <a:buChar char="-"/>
            </a:pPr>
            <a:r>
              <a:rPr lang="es-CO" dirty="0" smtClean="0">
                <a:solidFill>
                  <a:schemeClr val="tx1">
                    <a:lumMod val="50000"/>
                  </a:schemeClr>
                </a:solidFill>
              </a:rPr>
              <a:t>FALS </a:t>
            </a:r>
            <a:r>
              <a:rPr lang="es-CO" dirty="0">
                <a:solidFill>
                  <a:schemeClr val="tx1">
                    <a:lumMod val="50000"/>
                  </a:schemeClr>
                </a:solidFill>
              </a:rPr>
              <a:t>BORDA, Orlando y MD. ANISUR (1991) Acción y conocimiento: Rompiendo el monopolio con la IAP. Bogotá: </a:t>
            </a:r>
            <a:r>
              <a:rPr lang="es-CO" dirty="0" err="1" smtClean="0">
                <a:solidFill>
                  <a:schemeClr val="tx1">
                    <a:lumMod val="50000"/>
                  </a:schemeClr>
                </a:solidFill>
              </a:rPr>
              <a:t>Rahman</a:t>
            </a:r>
            <a:r>
              <a:rPr lang="es-CO" dirty="0" smtClean="0">
                <a:solidFill>
                  <a:schemeClr val="tx1">
                    <a:lumMod val="50000"/>
                  </a:schemeClr>
                </a:solidFill>
              </a:rPr>
              <a:t>.</a:t>
            </a:r>
          </a:p>
          <a:p>
            <a:pPr marL="285750" indent="-285750" algn="just">
              <a:buFontTx/>
              <a:buChar char="-"/>
            </a:pPr>
            <a:r>
              <a:rPr lang="es-CO" dirty="0" smtClean="0">
                <a:solidFill>
                  <a:schemeClr val="tx1">
                    <a:lumMod val="50000"/>
                  </a:schemeClr>
                </a:solidFill>
              </a:rPr>
              <a:t>Política nacional de salud sexual y reproductiva, 2003.</a:t>
            </a:r>
          </a:p>
          <a:p>
            <a:pPr marL="285750" indent="-285750" algn="just">
              <a:buFontTx/>
              <a:buChar char="-"/>
            </a:pPr>
            <a:endParaRPr lang="es-CO" dirty="0" smtClean="0">
              <a:solidFill>
                <a:schemeClr val="tx1">
                  <a:lumMod val="50000"/>
                </a:schemeClr>
              </a:solidFill>
            </a:endParaRPr>
          </a:p>
          <a:p>
            <a:pPr marL="285750" indent="-285750" algn="just">
              <a:buFontTx/>
              <a:buChar char="-"/>
            </a:pPr>
            <a:endParaRPr lang="es-CO" dirty="0" smtClean="0">
              <a:solidFill>
                <a:schemeClr val="tx1">
                  <a:lumMod val="50000"/>
                </a:schemeClr>
              </a:solidFill>
            </a:endParaRPr>
          </a:p>
          <a:p>
            <a:pPr algn="just"/>
            <a:endParaRPr lang="es-CO" dirty="0" smtClean="0">
              <a:solidFill>
                <a:schemeClr val="tx1">
                  <a:lumMod val="50000"/>
                </a:schemeClr>
              </a:solidFill>
            </a:endParaRPr>
          </a:p>
          <a:p>
            <a:endParaRPr lang="es-CO" dirty="0">
              <a:solidFill>
                <a:schemeClr val="tx1">
                  <a:lumMod val="50000"/>
                </a:schemeClr>
              </a:solidFill>
            </a:endParaRPr>
          </a:p>
          <a:p>
            <a:endParaRPr lang="es-CO" dirty="0" smtClean="0">
              <a:solidFill>
                <a:schemeClr val="tx1">
                  <a:lumMod val="50000"/>
                </a:schemeClr>
              </a:solidFill>
            </a:endParaRPr>
          </a:p>
          <a:p>
            <a:endParaRPr lang="es-CO" dirty="0">
              <a:solidFill>
                <a:schemeClr val="tx1">
                  <a:lumMod val="50000"/>
                </a:schemeClr>
              </a:solidFill>
            </a:endParaRPr>
          </a:p>
          <a:p>
            <a:endParaRPr lang="es-CO" dirty="0" smtClean="0">
              <a:solidFill>
                <a:schemeClr val="tx1">
                  <a:lumMod val="50000"/>
                </a:schemeClr>
              </a:solidFill>
            </a:endParaRPr>
          </a:p>
          <a:p>
            <a:endParaRPr lang="es-CO" dirty="0">
              <a:solidFill>
                <a:schemeClr val="tx1">
                  <a:lumMod val="50000"/>
                </a:schemeClr>
              </a:solidFill>
            </a:endParaRPr>
          </a:p>
          <a:p>
            <a:endParaRPr lang="es-CO" dirty="0" smtClean="0">
              <a:solidFill>
                <a:schemeClr val="tx1">
                  <a:lumMod val="50000"/>
                </a:schemeClr>
              </a:solidFill>
            </a:endParaRPr>
          </a:p>
          <a:p>
            <a:endParaRPr lang="es-CO" dirty="0">
              <a:solidFill>
                <a:schemeClr val="tx1">
                  <a:lumMod val="50000"/>
                </a:schemeClr>
              </a:solidFill>
            </a:endParaRPr>
          </a:p>
          <a:p>
            <a:endParaRPr lang="es-CO" dirty="0" smtClean="0">
              <a:solidFill>
                <a:schemeClr val="tx1">
                  <a:lumMod val="50000"/>
                </a:schemeClr>
              </a:solidFill>
            </a:endParaRPr>
          </a:p>
          <a:p>
            <a:endParaRPr lang="es-CO" dirty="0">
              <a:solidFill>
                <a:schemeClr val="tx1">
                  <a:lumMod val="50000"/>
                </a:schemeClr>
              </a:solidFill>
            </a:endParaRPr>
          </a:p>
          <a:p>
            <a:r>
              <a:rPr lang="es-CO" dirty="0" smtClean="0">
                <a:solidFill>
                  <a:schemeClr val="tx1">
                    <a:lumMod val="50000"/>
                  </a:schemeClr>
                </a:solidFill>
              </a:rPr>
              <a:t> </a:t>
            </a:r>
            <a:endParaRPr lang="es-CO" dirty="0">
              <a:solidFill>
                <a:schemeClr val="tx1">
                  <a:lumMod val="50000"/>
                </a:schemeClr>
              </a:solidFill>
            </a:endParaRPr>
          </a:p>
        </p:txBody>
      </p:sp>
    </p:spTree>
    <p:extLst>
      <p:ext uri="{BB962C8B-B14F-4D97-AF65-F5344CB8AC3E}">
        <p14:creationId xmlns:p14="http://schemas.microsoft.com/office/powerpoint/2010/main" val="1334295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¿QUÉ ES UN PROYECTO </a:t>
            </a:r>
            <a:r>
              <a:rPr lang="es-CO" dirty="0" err="1" smtClean="0"/>
              <a:t>transdisciplinario</a:t>
            </a:r>
            <a:r>
              <a:rPr lang="es-CO" dirty="0" smtClean="0"/>
              <a:t>?</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3</a:t>
            </a:fld>
            <a:endParaRPr lang="es-CO" dirty="0"/>
          </a:p>
        </p:txBody>
      </p:sp>
      <p:sp>
        <p:nvSpPr>
          <p:cNvPr id="6" name="Rectángulo redondeado 5"/>
          <p:cNvSpPr/>
          <p:nvPr/>
        </p:nvSpPr>
        <p:spPr>
          <a:xfrm>
            <a:off x="467544" y="1100076"/>
            <a:ext cx="7848872" cy="35530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b="1" dirty="0" err="1" smtClean="0"/>
              <a:t>Transdisciplinariedad</a:t>
            </a:r>
            <a:endParaRPr lang="es-CO" b="1" dirty="0" smtClean="0"/>
          </a:p>
          <a:p>
            <a:pPr algn="ctr"/>
            <a:endParaRPr lang="es-CO" b="1" dirty="0"/>
          </a:p>
          <a:p>
            <a:pPr algn="just"/>
            <a:r>
              <a:rPr lang="es-CO" dirty="0"/>
              <a:t>E</a:t>
            </a:r>
            <a:r>
              <a:rPr lang="es-CO" dirty="0" smtClean="0"/>
              <a:t>s </a:t>
            </a:r>
            <a:r>
              <a:rPr lang="es-CO" dirty="0"/>
              <a:t>la práctica de un aprendizaje y quehacer holístico, que trasciende las divisiones tradicionales del saber y el conocimiento, pero no necesariamente las ignora</a:t>
            </a:r>
            <a:r>
              <a:rPr lang="es-CO" dirty="0" smtClean="0"/>
              <a:t>.</a:t>
            </a:r>
          </a:p>
          <a:p>
            <a:pPr algn="just"/>
            <a:endParaRPr lang="es-CO" dirty="0" smtClean="0"/>
          </a:p>
          <a:p>
            <a:pPr algn="just"/>
            <a:r>
              <a:rPr lang="es-CO" dirty="0"/>
              <a:t>El objetivo es apreciar cada campo, pero ser capaces de ver más allá de sus barreras y límites convencionales, en un continuo saber infinito que se extiende y conecta todas las ramas del saber y el quehacer.</a:t>
            </a:r>
            <a:br>
              <a:rPr lang="es-CO" dirty="0"/>
            </a:br>
            <a:endParaRPr lang="es-CO" dirty="0" smtClean="0"/>
          </a:p>
          <a:p>
            <a:pPr algn="ctr"/>
            <a:r>
              <a:rPr lang="es-CO" dirty="0" err="1" smtClean="0"/>
              <a:t>Marisel</a:t>
            </a:r>
            <a:r>
              <a:rPr lang="es-CO" dirty="0" smtClean="0"/>
              <a:t> </a:t>
            </a:r>
            <a:r>
              <a:rPr lang="es-CO" dirty="0"/>
              <a:t>Oliva </a:t>
            </a:r>
            <a:r>
              <a:rPr lang="es-CO" dirty="0" smtClean="0"/>
              <a:t>Calvo, 2007</a:t>
            </a:r>
            <a:endParaRPr lang="es-CO" b="1" dirty="0"/>
          </a:p>
        </p:txBody>
      </p:sp>
      <p:sp>
        <p:nvSpPr>
          <p:cNvPr id="3" name="Rectángulo 2"/>
          <p:cNvSpPr/>
          <p:nvPr/>
        </p:nvSpPr>
        <p:spPr>
          <a:xfrm>
            <a:off x="628650" y="4898357"/>
            <a:ext cx="7738758" cy="1200329"/>
          </a:xfrm>
          <a:prstGeom prst="rect">
            <a:avLst/>
          </a:prstGeom>
        </p:spPr>
        <p:txBody>
          <a:bodyPr wrap="square">
            <a:spAutoFit/>
          </a:bodyPr>
          <a:lstStyle/>
          <a:p>
            <a:pPr algn="just"/>
            <a:r>
              <a:rPr lang="es-CO" b="1" i="1" dirty="0" smtClean="0"/>
              <a:t>“Un </a:t>
            </a:r>
            <a:r>
              <a:rPr lang="es-CO" b="1" i="1" dirty="0"/>
              <a:t>enfoque </a:t>
            </a:r>
            <a:r>
              <a:rPr lang="es-CO" b="1" i="1" dirty="0" err="1"/>
              <a:t>transdisciplinario</a:t>
            </a:r>
            <a:r>
              <a:rPr lang="es-CO" b="1" i="1" dirty="0"/>
              <a:t> es aquél en el que un tema o problema o aspecto de la realidad se estudia/investiga a través de varias disciplinas para comprender los mecanismos subyacentes que pueden estar ocultos a la visión </a:t>
            </a:r>
            <a:r>
              <a:rPr lang="es-CO" b="1" i="1" dirty="0" smtClean="0"/>
              <a:t>disciplinaria”</a:t>
            </a:r>
            <a:endParaRPr lang="es-CO" b="1" i="1" dirty="0"/>
          </a:p>
        </p:txBody>
      </p:sp>
    </p:spTree>
    <p:extLst>
      <p:ext uri="{BB962C8B-B14F-4D97-AF65-F5344CB8AC3E}">
        <p14:creationId xmlns:p14="http://schemas.microsoft.com/office/powerpoint/2010/main" val="204915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4</a:t>
            </a:fld>
            <a:endParaRPr lang="es-CO" dirty="0"/>
          </a:p>
        </p:txBody>
      </p:sp>
      <p:graphicFrame>
        <p:nvGraphicFramePr>
          <p:cNvPr id="6" name="Diagrama 5"/>
          <p:cNvGraphicFramePr/>
          <p:nvPr>
            <p:extLst>
              <p:ext uri="{D42A27DB-BD31-4B8C-83A1-F6EECF244321}">
                <p14:modId xmlns:p14="http://schemas.microsoft.com/office/powerpoint/2010/main" val="432955803"/>
              </p:ext>
            </p:extLst>
          </p:nvPr>
        </p:nvGraphicFramePr>
        <p:xfrm>
          <a:off x="179512" y="1100076"/>
          <a:ext cx="4464496" cy="436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4130505899"/>
              </p:ext>
            </p:extLst>
          </p:nvPr>
        </p:nvGraphicFramePr>
        <p:xfrm>
          <a:off x="4566611" y="840648"/>
          <a:ext cx="4577389" cy="4624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2"/>
          <p:cNvSpPr>
            <a:spLocks noGrp="1"/>
          </p:cNvSpPr>
          <p:nvPr>
            <p:ph type="title"/>
          </p:nvPr>
        </p:nvSpPr>
        <p:spPr>
          <a:xfrm>
            <a:off x="628650" y="116633"/>
            <a:ext cx="7886700" cy="983443"/>
          </a:xfrm>
        </p:spPr>
        <p:txBody>
          <a:bodyPr/>
          <a:lstStyle/>
          <a:p>
            <a:r>
              <a:rPr lang="es-CO" dirty="0" smtClean="0"/>
              <a:t>abordaje </a:t>
            </a:r>
            <a:r>
              <a:rPr lang="es-CO" dirty="0" err="1" smtClean="0"/>
              <a:t>transdisciplinario</a:t>
            </a:r>
            <a:endParaRPr lang="es-CO" dirty="0"/>
          </a:p>
        </p:txBody>
      </p:sp>
      <p:sp>
        <p:nvSpPr>
          <p:cNvPr id="10" name="Rectángulo redondeado 9"/>
          <p:cNvSpPr/>
          <p:nvPr/>
        </p:nvSpPr>
        <p:spPr>
          <a:xfrm>
            <a:off x="899592" y="5445224"/>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LICENCIATURA</a:t>
            </a:r>
            <a:endParaRPr lang="es-CO" dirty="0"/>
          </a:p>
        </p:txBody>
      </p:sp>
      <p:sp>
        <p:nvSpPr>
          <p:cNvPr id="11" name="Rectángulo redondeado 10"/>
          <p:cNvSpPr/>
          <p:nvPr/>
        </p:nvSpPr>
        <p:spPr>
          <a:xfrm>
            <a:off x="5313096" y="5464937"/>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ENFERMERÍA</a:t>
            </a:r>
            <a:endParaRPr lang="es-CO" dirty="0"/>
          </a:p>
        </p:txBody>
      </p:sp>
    </p:spTree>
    <p:extLst>
      <p:ext uri="{BB962C8B-B14F-4D97-AF65-F5344CB8AC3E}">
        <p14:creationId xmlns:p14="http://schemas.microsoft.com/office/powerpoint/2010/main" val="339902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TrABAJOS</a:t>
            </a:r>
            <a:r>
              <a:rPr lang="es-CO" dirty="0" smtClean="0"/>
              <a:t> REALIZADOS</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5</a:t>
            </a:fld>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2087787306"/>
              </p:ext>
            </p:extLst>
          </p:nvPr>
        </p:nvGraphicFramePr>
        <p:xfrm>
          <a:off x="467544" y="885482"/>
          <a:ext cx="8424936" cy="5027736"/>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455286">
                <a:tc>
                  <a:txBody>
                    <a:bodyPr/>
                    <a:lstStyle/>
                    <a:p>
                      <a:pPr algn="ctr"/>
                      <a:r>
                        <a:rPr lang="es-CO" sz="1600" dirty="0" smtClean="0"/>
                        <a:t>CALIDAD</a:t>
                      </a:r>
                      <a:endParaRPr lang="es-CO" sz="1600" dirty="0"/>
                    </a:p>
                  </a:txBody>
                  <a:tcPr/>
                </a:tc>
                <a:tc>
                  <a:txBody>
                    <a:bodyPr/>
                    <a:lstStyle/>
                    <a:p>
                      <a:pPr algn="ctr"/>
                      <a:r>
                        <a:rPr lang="es-CO" sz="1600" dirty="0" smtClean="0"/>
                        <a:t>TÍTULO DEL TRABAJO</a:t>
                      </a:r>
                      <a:endParaRPr lang="es-CO" sz="1600" dirty="0"/>
                    </a:p>
                  </a:txBody>
                  <a:tcPr/>
                </a:tc>
                <a:tc>
                  <a:txBody>
                    <a:bodyPr/>
                    <a:lstStyle/>
                    <a:p>
                      <a:pPr algn="ctr"/>
                      <a:r>
                        <a:rPr lang="es-CO" sz="1600" dirty="0" smtClean="0"/>
                        <a:t>PROGRAMAS</a:t>
                      </a:r>
                      <a:endParaRPr lang="es-CO" sz="1600" dirty="0"/>
                    </a:p>
                  </a:txBody>
                  <a:tcPr/>
                </a:tc>
                <a:extLst>
                  <a:ext uri="{0D108BD9-81ED-4DB2-BD59-A6C34878D82A}">
                    <a16:rowId xmlns:a16="http://schemas.microsoft.com/office/drawing/2014/main" val="10000"/>
                  </a:ext>
                </a:extLst>
              </a:tr>
              <a:tr h="1215626">
                <a:tc>
                  <a:txBody>
                    <a:bodyPr/>
                    <a:lstStyle/>
                    <a:p>
                      <a:pPr algn="ctr"/>
                      <a:r>
                        <a:rPr lang="es-CO" sz="1600" b="1" dirty="0" smtClean="0">
                          <a:solidFill>
                            <a:schemeClr val="tx1">
                              <a:lumMod val="50000"/>
                            </a:schemeClr>
                          </a:solidFill>
                        </a:rPr>
                        <a:t>PAT COLECTIVO</a:t>
                      </a:r>
                      <a:endParaRPr lang="es-CO" sz="1600" b="1" dirty="0">
                        <a:solidFill>
                          <a:schemeClr val="tx1">
                            <a:lumMod val="50000"/>
                          </a:schemeClr>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Implementación de la estrategia universal saludable en la Corporación Universitaria Rafael Núñez 	</a:t>
                      </a:r>
                    </a:p>
                    <a:p>
                      <a:pPr algn="just"/>
                      <a:endParaRPr lang="es-CO" sz="1600" dirty="0">
                        <a:solidFill>
                          <a:schemeClr val="tx1">
                            <a:lumMod val="50000"/>
                          </a:schemeClr>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Programas de la facultad de la salud, de ciencias económicas y contables y de ciencias sociales y humanas. 	</a:t>
                      </a:r>
                    </a:p>
                  </a:txBody>
                  <a:tcPr/>
                </a:tc>
                <a:extLst>
                  <a:ext uri="{0D108BD9-81ED-4DB2-BD59-A6C34878D82A}">
                    <a16:rowId xmlns:a16="http://schemas.microsoft.com/office/drawing/2014/main" val="10001"/>
                  </a:ext>
                </a:extLst>
              </a:tr>
              <a:tr h="640530">
                <a:tc>
                  <a:txBody>
                    <a:bodyPr/>
                    <a:lstStyle/>
                    <a:p>
                      <a:pPr algn="ctr"/>
                      <a:r>
                        <a:rPr lang="es-CO" sz="1600" b="1" dirty="0" smtClean="0">
                          <a:solidFill>
                            <a:schemeClr val="tx1">
                              <a:lumMod val="50000"/>
                            </a:schemeClr>
                          </a:solidFill>
                        </a:rPr>
                        <a:t>PAT COLECTIVO</a:t>
                      </a:r>
                      <a:endParaRPr lang="es-CO" sz="1600" b="1" dirty="0">
                        <a:solidFill>
                          <a:schemeClr val="tx1">
                            <a:lumMod val="50000"/>
                          </a:schemeClr>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Vídeo juegos educativos 	</a:t>
                      </a:r>
                    </a:p>
                    <a:p>
                      <a:pPr algn="just"/>
                      <a:endParaRPr lang="es-CO" sz="1600" dirty="0">
                        <a:solidFill>
                          <a:schemeClr val="tx1">
                            <a:lumMod val="50000"/>
                          </a:schemeClr>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Ingeniería de Sistemas y Pedagogía Infantil.</a:t>
                      </a:r>
                    </a:p>
                  </a:txBody>
                  <a:tcPr/>
                </a:tc>
                <a:extLst>
                  <a:ext uri="{0D108BD9-81ED-4DB2-BD59-A6C34878D82A}">
                    <a16:rowId xmlns:a16="http://schemas.microsoft.com/office/drawing/2014/main" val="10002"/>
                  </a:ext>
                </a:extLst>
              </a:tr>
              <a:tr h="1441789">
                <a:tc>
                  <a:txBody>
                    <a:bodyPr/>
                    <a:lstStyle/>
                    <a:p>
                      <a:pPr algn="ctr"/>
                      <a:r>
                        <a:rPr lang="es-CO" sz="1600" b="1" dirty="0" smtClean="0">
                          <a:solidFill>
                            <a:schemeClr val="tx1">
                              <a:lumMod val="50000"/>
                            </a:schemeClr>
                          </a:solidFill>
                        </a:rPr>
                        <a:t>TRABAJO DE GRADO</a:t>
                      </a:r>
                      <a:endParaRPr lang="es-CO" sz="1600" b="1"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Programa para el desarrollo de hábitos de salud oral y prevención de la morbilidad bucal en población de la primera infancia. Dediles de resina acrílica y silicona, una estrategia para el inicio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Tecnología en Mecánica dental con Pedagogía Infantil 	</a:t>
                      </a:r>
                    </a:p>
                    <a:p>
                      <a:endParaRPr lang="es-CO" sz="1600" dirty="0">
                        <a:solidFill>
                          <a:schemeClr val="tx1">
                            <a:lumMod val="50000"/>
                          </a:schemeClr>
                        </a:solidFill>
                      </a:endParaRPr>
                    </a:p>
                  </a:txBody>
                  <a:tcPr/>
                </a:tc>
                <a:extLst>
                  <a:ext uri="{0D108BD9-81ED-4DB2-BD59-A6C34878D82A}">
                    <a16:rowId xmlns:a16="http://schemas.microsoft.com/office/drawing/2014/main" val="10003"/>
                  </a:ext>
                </a:extLst>
              </a:tr>
              <a:tr h="989463">
                <a:tc>
                  <a:txBody>
                    <a:bodyPr/>
                    <a:lstStyle/>
                    <a:p>
                      <a:pPr algn="ctr"/>
                      <a:r>
                        <a:rPr lang="es-CO" sz="1600" b="1" dirty="0" smtClean="0">
                          <a:solidFill>
                            <a:schemeClr val="tx1">
                              <a:lumMod val="50000"/>
                            </a:schemeClr>
                          </a:solidFill>
                        </a:rPr>
                        <a:t>TRABAJO DE GRADO</a:t>
                      </a:r>
                      <a:endParaRPr lang="es-CO" sz="1600" b="1" dirty="0">
                        <a:solidFill>
                          <a:schemeClr val="tx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err="1" smtClean="0">
                          <a:solidFill>
                            <a:schemeClr val="tx1">
                              <a:lumMod val="50000"/>
                            </a:schemeClr>
                          </a:solidFill>
                          <a:latin typeface="+mn-lt"/>
                          <a:ea typeface="+mn-ea"/>
                          <a:cs typeface="+mn-cs"/>
                        </a:rPr>
                        <a:t>Pintucaritas</a:t>
                      </a:r>
                      <a:r>
                        <a:rPr lang="es-CO" sz="1600" b="0" i="0" u="none" strike="noStrike" kern="1200" baseline="0" dirty="0" smtClean="0">
                          <a:solidFill>
                            <a:schemeClr val="tx1">
                              <a:lumMod val="50000"/>
                            </a:schemeClr>
                          </a:solidFill>
                          <a:latin typeface="+mn-lt"/>
                          <a:ea typeface="+mn-ea"/>
                          <a:cs typeface="+mn-cs"/>
                        </a:rPr>
                        <a:t> y maquillajes en jóvenes con discapacidad cognitiva de la Fundación Instituto de Habilitación El Rosario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i="0" u="none" strike="noStrike" kern="1200" baseline="0" dirty="0" smtClean="0">
                          <a:solidFill>
                            <a:schemeClr val="tx1">
                              <a:lumMod val="50000"/>
                            </a:schemeClr>
                          </a:solidFill>
                          <a:latin typeface="+mn-lt"/>
                          <a:ea typeface="+mn-ea"/>
                          <a:cs typeface="+mn-cs"/>
                        </a:rPr>
                        <a:t>Tecnología en Estética y Cosmetología con pedagogía infantil 	</a:t>
                      </a:r>
                    </a:p>
                  </a:txBody>
                  <a:tcPr/>
                </a:tc>
                <a:extLst>
                  <a:ext uri="{0D108BD9-81ED-4DB2-BD59-A6C34878D82A}">
                    <a16:rowId xmlns:a16="http://schemas.microsoft.com/office/drawing/2014/main" val="10004"/>
                  </a:ext>
                </a:extLst>
              </a:tr>
            </a:tbl>
          </a:graphicData>
        </a:graphic>
      </p:graphicFrame>
      <p:sp>
        <p:nvSpPr>
          <p:cNvPr id="8" name="CuadroTexto 7"/>
          <p:cNvSpPr txBox="1"/>
          <p:nvPr/>
        </p:nvSpPr>
        <p:spPr>
          <a:xfrm>
            <a:off x="1012329" y="5877272"/>
            <a:ext cx="7492757" cy="369332"/>
          </a:xfrm>
          <a:prstGeom prst="rect">
            <a:avLst/>
          </a:prstGeom>
          <a:noFill/>
        </p:spPr>
        <p:txBody>
          <a:bodyPr wrap="none" rtlCol="0">
            <a:spAutoFit/>
          </a:bodyPr>
          <a:lstStyle/>
          <a:p>
            <a:r>
              <a:rPr lang="es-CO" dirty="0" smtClean="0"/>
              <a:t>Fuente: Elaboración propia del Programa de Licenciatura en Educación Infantil</a:t>
            </a:r>
            <a:endParaRPr lang="es-CO" dirty="0"/>
          </a:p>
        </p:txBody>
      </p:sp>
    </p:spTree>
    <p:extLst>
      <p:ext uri="{BB962C8B-B14F-4D97-AF65-F5344CB8AC3E}">
        <p14:creationId xmlns:p14="http://schemas.microsoft.com/office/powerpoint/2010/main" val="3666357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Planeación del proyecto “por una sexualidad responsable” 2019-2020</a:t>
            </a:r>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71803140"/>
              </p:ext>
            </p:extLst>
          </p:nvPr>
        </p:nvGraphicFramePr>
        <p:xfrm>
          <a:off x="395536" y="1162050"/>
          <a:ext cx="8280920" cy="488188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370840">
                <a:tc>
                  <a:txBody>
                    <a:bodyPr/>
                    <a:lstStyle/>
                    <a:p>
                      <a:pPr algn="ctr"/>
                      <a:r>
                        <a:rPr lang="es-CO" dirty="0" smtClean="0"/>
                        <a:t>Período</a:t>
                      </a:r>
                      <a:endParaRPr lang="es-CO" dirty="0"/>
                    </a:p>
                  </a:txBody>
                  <a:tcPr/>
                </a:tc>
                <a:tc>
                  <a:txBody>
                    <a:bodyPr/>
                    <a:lstStyle/>
                    <a:p>
                      <a:pPr algn="ctr"/>
                      <a:r>
                        <a:rPr lang="es-CO" dirty="0" smtClean="0"/>
                        <a:t>Actividad</a:t>
                      </a:r>
                      <a:endParaRPr lang="es-CO" dirty="0"/>
                    </a:p>
                  </a:txBody>
                  <a:tcPr/>
                </a:tc>
                <a:tc>
                  <a:txBody>
                    <a:bodyPr/>
                    <a:lstStyle/>
                    <a:p>
                      <a:pPr algn="ctr"/>
                      <a:r>
                        <a:rPr lang="es-CO" dirty="0" smtClean="0"/>
                        <a:t>Responsables</a:t>
                      </a:r>
                      <a:endParaRPr lang="es-CO" dirty="0"/>
                    </a:p>
                  </a:txBody>
                  <a:tcPr/>
                </a:tc>
                <a:extLst>
                  <a:ext uri="{0D108BD9-81ED-4DB2-BD59-A6C34878D82A}">
                    <a16:rowId xmlns:a16="http://schemas.microsoft.com/office/drawing/2014/main" val="10000"/>
                  </a:ext>
                </a:extLst>
              </a:tr>
              <a:tr h="370840">
                <a:tc>
                  <a:txBody>
                    <a:bodyPr/>
                    <a:lstStyle/>
                    <a:p>
                      <a:r>
                        <a:rPr lang="es-CO" sz="1600" b="1" dirty="0" smtClean="0">
                          <a:solidFill>
                            <a:schemeClr val="tx1">
                              <a:lumMod val="50000"/>
                            </a:schemeClr>
                          </a:solidFill>
                        </a:rPr>
                        <a:t>I</a:t>
                      </a:r>
                      <a:r>
                        <a:rPr lang="es-CO" sz="1600" b="1" baseline="0" dirty="0" smtClean="0">
                          <a:solidFill>
                            <a:schemeClr val="tx1">
                              <a:lumMod val="50000"/>
                            </a:schemeClr>
                          </a:solidFill>
                        </a:rPr>
                        <a:t> P 2019</a:t>
                      </a:r>
                      <a:endParaRPr lang="es-CO" sz="1600" b="1" dirty="0">
                        <a:solidFill>
                          <a:schemeClr val="tx1">
                            <a:lumMod val="50000"/>
                          </a:schemeClr>
                        </a:solidFill>
                      </a:endParaRPr>
                    </a:p>
                  </a:txBody>
                  <a:tcPr>
                    <a:solidFill>
                      <a:schemeClr val="accent2">
                        <a:lumMod val="60000"/>
                        <a:lumOff val="40000"/>
                      </a:schemeClr>
                    </a:solidFill>
                  </a:tcPr>
                </a:tc>
                <a:tc>
                  <a:txBody>
                    <a:bodyPr/>
                    <a:lstStyle/>
                    <a:p>
                      <a:pPr marL="285750" indent="-285750" algn="just">
                        <a:buFont typeface="Arial" panose="020B0604020202020204" pitchFamily="34" charset="0"/>
                        <a:buChar char="•"/>
                      </a:pPr>
                      <a:r>
                        <a:rPr lang="es-CO" sz="1600" dirty="0" smtClean="0">
                          <a:solidFill>
                            <a:schemeClr val="tx1">
                              <a:lumMod val="50000"/>
                            </a:schemeClr>
                          </a:solidFill>
                        </a:rPr>
                        <a:t>Identificación y acercamiento con las I.E.O</a:t>
                      </a:r>
                    </a:p>
                    <a:p>
                      <a:pPr marL="285750" indent="-285750" algn="just">
                        <a:buFont typeface="Arial" panose="020B0604020202020204" pitchFamily="34" charset="0"/>
                        <a:buChar char="•"/>
                      </a:pPr>
                      <a:r>
                        <a:rPr lang="es-CO" sz="1600" dirty="0" smtClean="0">
                          <a:solidFill>
                            <a:schemeClr val="tx1">
                              <a:lumMod val="50000"/>
                            </a:schemeClr>
                          </a:solidFill>
                        </a:rPr>
                        <a:t>Revisión</a:t>
                      </a:r>
                      <a:r>
                        <a:rPr lang="es-CO" sz="1600" baseline="0" dirty="0" smtClean="0">
                          <a:solidFill>
                            <a:schemeClr val="tx1">
                              <a:lumMod val="50000"/>
                            </a:schemeClr>
                          </a:solidFill>
                        </a:rPr>
                        <a:t> documental: Marco Legal en salud y en Educación.</a:t>
                      </a:r>
                    </a:p>
                    <a:p>
                      <a:pPr marL="285750" indent="-285750" algn="just">
                        <a:buFont typeface="Arial" panose="020B0604020202020204" pitchFamily="34" charset="0"/>
                        <a:buChar char="•"/>
                      </a:pPr>
                      <a:r>
                        <a:rPr lang="es-CO" sz="1600" baseline="0" dirty="0" smtClean="0">
                          <a:solidFill>
                            <a:schemeClr val="tx1">
                              <a:lumMod val="50000"/>
                            </a:schemeClr>
                          </a:solidFill>
                        </a:rPr>
                        <a:t>Definición de la Cobertura Poblacional (Niñez y adolescencia)</a:t>
                      </a:r>
                    </a:p>
                    <a:p>
                      <a:pPr marL="285750" indent="-285750" algn="just">
                        <a:buFont typeface="Arial" panose="020B0604020202020204" pitchFamily="34" charset="0"/>
                        <a:buChar char="•"/>
                      </a:pPr>
                      <a:r>
                        <a:rPr lang="es-CO" sz="1600" baseline="0" dirty="0" smtClean="0">
                          <a:solidFill>
                            <a:schemeClr val="tx1">
                              <a:lumMod val="50000"/>
                            </a:schemeClr>
                          </a:solidFill>
                        </a:rPr>
                        <a:t>Elaboración de Instrumentos de Observación.</a:t>
                      </a:r>
                    </a:p>
                    <a:p>
                      <a:pPr marL="285750" indent="-285750" algn="just">
                        <a:buFont typeface="Arial" panose="020B0604020202020204" pitchFamily="34" charset="0"/>
                        <a:buChar char="•"/>
                      </a:pPr>
                      <a:r>
                        <a:rPr lang="es-CO" sz="1600" baseline="0" dirty="0" smtClean="0">
                          <a:solidFill>
                            <a:schemeClr val="tx1">
                              <a:lumMod val="50000"/>
                            </a:schemeClr>
                          </a:solidFill>
                        </a:rPr>
                        <a:t>Sensibilización y capacitación a los estudiantes</a:t>
                      </a:r>
                    </a:p>
                    <a:p>
                      <a:pPr marL="285750" indent="-285750" algn="just">
                        <a:buFont typeface="Arial" panose="020B0604020202020204" pitchFamily="34" charset="0"/>
                        <a:buChar char="•"/>
                      </a:pPr>
                      <a:r>
                        <a:rPr lang="es-CO" sz="1600" baseline="0" dirty="0" smtClean="0">
                          <a:solidFill>
                            <a:schemeClr val="tx1">
                              <a:lumMod val="50000"/>
                            </a:schemeClr>
                          </a:solidFill>
                        </a:rPr>
                        <a:t>CONSTRUCCIÓN DE LA PROPUESTA.</a:t>
                      </a:r>
                      <a:endParaRPr lang="es-CO" sz="1600" dirty="0">
                        <a:solidFill>
                          <a:schemeClr val="tx1">
                            <a:lumMod val="50000"/>
                          </a:schemeClr>
                        </a:solidFill>
                      </a:endParaRPr>
                    </a:p>
                  </a:txBody>
                  <a:tcPr>
                    <a:solidFill>
                      <a:schemeClr val="accent2">
                        <a:lumMod val="60000"/>
                        <a:lumOff val="40000"/>
                      </a:schemeClr>
                    </a:solidFill>
                  </a:tcPr>
                </a:tc>
                <a:tc rowSpan="4">
                  <a:txBody>
                    <a:bodyPr/>
                    <a:lstStyle/>
                    <a:p>
                      <a:pPr marL="0" indent="0" algn="just">
                        <a:buFont typeface="Arial" panose="020B0604020202020204" pitchFamily="34" charset="0"/>
                        <a:buNone/>
                      </a:pPr>
                      <a:r>
                        <a:rPr lang="es-CO" sz="1600" dirty="0" smtClean="0">
                          <a:solidFill>
                            <a:schemeClr val="tx1">
                              <a:lumMod val="50000"/>
                            </a:schemeClr>
                          </a:solidFill>
                        </a:rPr>
                        <a:t>Estudiantes de Enfermería</a:t>
                      </a:r>
                      <a:r>
                        <a:rPr lang="es-CO" sz="1600" baseline="0" dirty="0" smtClean="0">
                          <a:solidFill>
                            <a:schemeClr val="tx1">
                              <a:lumMod val="50000"/>
                            </a:schemeClr>
                          </a:solidFill>
                        </a:rPr>
                        <a:t> de I a VI Semestre.</a:t>
                      </a:r>
                    </a:p>
                    <a:p>
                      <a:pPr marL="0" indent="0" algn="just">
                        <a:buFont typeface="Arial" panose="020B0604020202020204" pitchFamily="34" charset="0"/>
                        <a:buNone/>
                      </a:pPr>
                      <a:endParaRPr lang="es-CO" sz="1600" baseline="0" dirty="0" smtClean="0">
                        <a:solidFill>
                          <a:schemeClr val="tx1">
                            <a:lumMod val="50000"/>
                          </a:schemeClr>
                        </a:solidFill>
                      </a:endParaRPr>
                    </a:p>
                    <a:p>
                      <a:pPr marL="0" indent="0" algn="just">
                        <a:buFont typeface="Arial" panose="020B0604020202020204" pitchFamily="34" charset="0"/>
                        <a:buNone/>
                      </a:pPr>
                      <a:r>
                        <a:rPr lang="es-CO" sz="1600" baseline="0" dirty="0" smtClean="0">
                          <a:solidFill>
                            <a:schemeClr val="tx1">
                              <a:lumMod val="50000"/>
                            </a:schemeClr>
                          </a:solidFill>
                        </a:rPr>
                        <a:t>Estudiantes de LEI VIII Semestre.</a:t>
                      </a:r>
                    </a:p>
                    <a:p>
                      <a:pPr algn="just"/>
                      <a:endParaRPr lang="es-CO" sz="1600" baseline="0" dirty="0" smtClean="0">
                        <a:solidFill>
                          <a:schemeClr val="tx1">
                            <a:lumMod val="50000"/>
                          </a:schemeClr>
                        </a:solidFill>
                      </a:endParaRPr>
                    </a:p>
                    <a:p>
                      <a:pPr marL="0" indent="0" algn="just">
                        <a:buFont typeface="Arial" panose="020B0604020202020204" pitchFamily="34" charset="0"/>
                        <a:buNone/>
                      </a:pPr>
                      <a:r>
                        <a:rPr lang="es-CO" sz="1600" b="1" baseline="0" dirty="0" smtClean="0">
                          <a:solidFill>
                            <a:schemeClr val="tx1">
                              <a:lumMod val="50000"/>
                            </a:schemeClr>
                          </a:solidFill>
                        </a:rPr>
                        <a:t>Docentes:</a:t>
                      </a:r>
                    </a:p>
                    <a:p>
                      <a:pPr marL="0" indent="0" algn="just">
                        <a:buFont typeface="Arial" panose="020B0604020202020204" pitchFamily="34" charset="0"/>
                        <a:buNone/>
                      </a:pPr>
                      <a:endParaRPr lang="es-CO" sz="1600" baseline="0" dirty="0" smtClean="0">
                        <a:solidFill>
                          <a:schemeClr val="tx1">
                            <a:lumMod val="50000"/>
                          </a:schemeClr>
                        </a:solidFill>
                      </a:endParaRPr>
                    </a:p>
                    <a:p>
                      <a:pPr algn="just"/>
                      <a:r>
                        <a:rPr lang="es-CO" sz="1600" baseline="0" dirty="0" smtClean="0">
                          <a:solidFill>
                            <a:schemeClr val="tx1">
                              <a:lumMod val="50000"/>
                            </a:schemeClr>
                          </a:solidFill>
                        </a:rPr>
                        <a:t>Leslie Beleño (Enfermería) </a:t>
                      </a:r>
                    </a:p>
                    <a:p>
                      <a:pPr algn="just"/>
                      <a:endParaRPr lang="es-CO" sz="1600" baseline="0" dirty="0" smtClean="0">
                        <a:solidFill>
                          <a:schemeClr val="tx1">
                            <a:lumMod val="50000"/>
                          </a:schemeClr>
                        </a:solidFill>
                      </a:endParaRPr>
                    </a:p>
                    <a:p>
                      <a:pPr algn="just"/>
                      <a:r>
                        <a:rPr lang="es-CO" sz="1600" baseline="0" dirty="0" smtClean="0">
                          <a:solidFill>
                            <a:schemeClr val="tx1">
                              <a:lumMod val="50000"/>
                            </a:schemeClr>
                          </a:solidFill>
                        </a:rPr>
                        <a:t>Alix Valest (LEI)</a:t>
                      </a:r>
                      <a:endParaRPr lang="es-CO" sz="1600" dirty="0">
                        <a:solidFill>
                          <a:schemeClr val="tx1">
                            <a:lumMod val="50000"/>
                          </a:schemeClr>
                        </a:solidFill>
                      </a:endParaRPr>
                    </a:p>
                  </a:txBody>
                  <a:tcPr/>
                </a:tc>
                <a:extLst>
                  <a:ext uri="{0D108BD9-81ED-4DB2-BD59-A6C34878D82A}">
                    <a16:rowId xmlns:a16="http://schemas.microsoft.com/office/drawing/2014/main" val="10001"/>
                  </a:ext>
                </a:extLst>
              </a:tr>
              <a:tr h="370840">
                <a:tc>
                  <a:txBody>
                    <a:bodyPr/>
                    <a:lstStyle/>
                    <a:p>
                      <a:r>
                        <a:rPr lang="es-CO" sz="1600" b="1" dirty="0" smtClean="0">
                          <a:solidFill>
                            <a:schemeClr val="tx1">
                              <a:lumMod val="50000"/>
                            </a:schemeClr>
                          </a:solidFill>
                        </a:rPr>
                        <a:t>II P 2019</a:t>
                      </a:r>
                      <a:endParaRPr lang="es-CO" sz="1600" b="1" dirty="0">
                        <a:solidFill>
                          <a:schemeClr val="tx1">
                            <a:lumMod val="50000"/>
                          </a:schemeClr>
                        </a:solidFill>
                      </a:endParaRPr>
                    </a:p>
                  </a:txBody>
                  <a:tcPr/>
                </a:tc>
                <a:tc>
                  <a:txBody>
                    <a:bodyPr/>
                    <a:lstStyle/>
                    <a:p>
                      <a:pPr marL="285750" indent="-285750">
                        <a:buFont typeface="Arial" panose="020B0604020202020204" pitchFamily="34" charset="0"/>
                        <a:buChar char="•"/>
                      </a:pPr>
                      <a:r>
                        <a:rPr lang="es-CO" sz="1600" dirty="0" smtClean="0">
                          <a:solidFill>
                            <a:schemeClr val="tx1">
                              <a:lumMod val="50000"/>
                            </a:schemeClr>
                          </a:solidFill>
                        </a:rPr>
                        <a:t>Diagnóstico situacional.</a:t>
                      </a:r>
                    </a:p>
                    <a:p>
                      <a:pPr marL="285750" indent="-285750">
                        <a:buFont typeface="Arial" panose="020B0604020202020204" pitchFamily="34" charset="0"/>
                        <a:buChar char="•"/>
                      </a:pPr>
                      <a:r>
                        <a:rPr lang="es-CO" sz="1600" dirty="0" smtClean="0">
                          <a:solidFill>
                            <a:schemeClr val="tx1">
                              <a:lumMod val="50000"/>
                            </a:schemeClr>
                          </a:solidFill>
                        </a:rPr>
                        <a:t>Sensibilización</a:t>
                      </a:r>
                      <a:r>
                        <a:rPr lang="es-CO" sz="1600" baseline="0" dirty="0" smtClean="0">
                          <a:solidFill>
                            <a:schemeClr val="tx1">
                              <a:lumMod val="50000"/>
                            </a:schemeClr>
                          </a:solidFill>
                        </a:rPr>
                        <a:t> de la Población objeto de estudio (Docentes y estudiantes)</a:t>
                      </a:r>
                    </a:p>
                    <a:p>
                      <a:pPr marL="285750" indent="-285750">
                        <a:buFont typeface="Arial" panose="020B0604020202020204" pitchFamily="34" charset="0"/>
                        <a:buChar char="•"/>
                      </a:pPr>
                      <a:r>
                        <a:rPr lang="es-CO" sz="1600" baseline="0" dirty="0" smtClean="0">
                          <a:solidFill>
                            <a:schemeClr val="tx1">
                              <a:lumMod val="50000"/>
                            </a:schemeClr>
                          </a:solidFill>
                        </a:rPr>
                        <a:t>Plan básico de capacitación.</a:t>
                      </a:r>
                    </a:p>
                  </a:txBody>
                  <a:tcPr/>
                </a:tc>
                <a:tc vMerge="1">
                  <a:txBody>
                    <a:bodyPr/>
                    <a:lstStyle/>
                    <a:p>
                      <a:endParaRPr lang="es-CO"/>
                    </a:p>
                  </a:txBody>
                  <a:tcPr/>
                </a:tc>
                <a:extLst>
                  <a:ext uri="{0D108BD9-81ED-4DB2-BD59-A6C34878D82A}">
                    <a16:rowId xmlns:a16="http://schemas.microsoft.com/office/drawing/2014/main" val="10002"/>
                  </a:ext>
                </a:extLst>
              </a:tr>
              <a:tr h="370840">
                <a:tc>
                  <a:txBody>
                    <a:bodyPr/>
                    <a:lstStyle/>
                    <a:p>
                      <a:r>
                        <a:rPr lang="es-CO" sz="1600" b="1" dirty="0" smtClean="0">
                          <a:solidFill>
                            <a:schemeClr val="tx1">
                              <a:lumMod val="50000"/>
                            </a:schemeClr>
                          </a:solidFill>
                        </a:rPr>
                        <a:t>I P 2020</a:t>
                      </a:r>
                      <a:endParaRPr lang="es-CO" sz="1600" b="1" dirty="0">
                        <a:solidFill>
                          <a:schemeClr val="tx1">
                            <a:lumMod val="50000"/>
                          </a:schemeClr>
                        </a:solidFill>
                      </a:endParaRPr>
                    </a:p>
                  </a:txBody>
                  <a:tcPr/>
                </a:tc>
                <a:tc>
                  <a:txBody>
                    <a:bodyPr/>
                    <a:lstStyle/>
                    <a:p>
                      <a:pPr marL="285750" indent="-285750">
                        <a:buFont typeface="Arial" panose="020B0604020202020204" pitchFamily="34" charset="0"/>
                        <a:buChar char="•"/>
                      </a:pPr>
                      <a:r>
                        <a:rPr lang="es-CO" sz="1600" dirty="0" smtClean="0">
                          <a:solidFill>
                            <a:schemeClr val="tx1">
                              <a:lumMod val="50000"/>
                            </a:schemeClr>
                          </a:solidFill>
                        </a:rPr>
                        <a:t>Plan de acción</a:t>
                      </a:r>
                    </a:p>
                    <a:p>
                      <a:pPr marL="285750" indent="-285750">
                        <a:buFont typeface="Arial" panose="020B0604020202020204" pitchFamily="34" charset="0"/>
                        <a:buChar char="•"/>
                      </a:pPr>
                      <a:r>
                        <a:rPr lang="es-CO" sz="1600" dirty="0" smtClean="0">
                          <a:solidFill>
                            <a:schemeClr val="tx1">
                              <a:lumMod val="50000"/>
                            </a:schemeClr>
                          </a:solidFill>
                        </a:rPr>
                        <a:t>Jornada</a:t>
                      </a:r>
                      <a:r>
                        <a:rPr lang="es-CO" sz="1600" baseline="0" dirty="0" smtClean="0">
                          <a:solidFill>
                            <a:schemeClr val="tx1">
                              <a:lumMod val="50000"/>
                            </a:schemeClr>
                          </a:solidFill>
                        </a:rPr>
                        <a:t> de Intervención</a:t>
                      </a:r>
                      <a:endParaRPr lang="es-CO" sz="1600" dirty="0">
                        <a:solidFill>
                          <a:schemeClr val="tx1">
                            <a:lumMod val="50000"/>
                          </a:schemeClr>
                        </a:solidFill>
                      </a:endParaRPr>
                    </a:p>
                  </a:txBody>
                  <a:tcPr/>
                </a:tc>
                <a:tc vMerge="1">
                  <a:txBody>
                    <a:bodyPr/>
                    <a:lstStyle/>
                    <a:p>
                      <a:endParaRPr lang="es-CO"/>
                    </a:p>
                  </a:txBody>
                  <a:tcPr/>
                </a:tc>
                <a:extLst>
                  <a:ext uri="{0D108BD9-81ED-4DB2-BD59-A6C34878D82A}">
                    <a16:rowId xmlns:a16="http://schemas.microsoft.com/office/drawing/2014/main" val="10003"/>
                  </a:ext>
                </a:extLst>
              </a:tr>
              <a:tr h="370840">
                <a:tc>
                  <a:txBody>
                    <a:bodyPr/>
                    <a:lstStyle/>
                    <a:p>
                      <a:r>
                        <a:rPr lang="es-CO" sz="1600" b="1" dirty="0" smtClean="0">
                          <a:solidFill>
                            <a:schemeClr val="tx1">
                              <a:lumMod val="50000"/>
                            </a:schemeClr>
                          </a:solidFill>
                        </a:rPr>
                        <a:t>II P 2020</a:t>
                      </a:r>
                      <a:endParaRPr lang="es-CO" sz="1600" b="1" dirty="0">
                        <a:solidFill>
                          <a:schemeClr val="tx1">
                            <a:lumMod val="50000"/>
                          </a:schemeClr>
                        </a:solidFill>
                      </a:endParaRPr>
                    </a:p>
                  </a:txBody>
                  <a:tcPr/>
                </a:tc>
                <a:tc>
                  <a:txBody>
                    <a:bodyPr/>
                    <a:lstStyle/>
                    <a:p>
                      <a:pPr marL="285750" indent="-285750">
                        <a:buFont typeface="Arial" panose="020B0604020202020204" pitchFamily="34" charset="0"/>
                        <a:buChar char="•"/>
                      </a:pPr>
                      <a:r>
                        <a:rPr lang="es-CO" sz="1600" dirty="0" smtClean="0">
                          <a:solidFill>
                            <a:schemeClr val="tx1">
                              <a:lumMod val="50000"/>
                            </a:schemeClr>
                          </a:solidFill>
                        </a:rPr>
                        <a:t>Informe</a:t>
                      </a:r>
                      <a:r>
                        <a:rPr lang="es-CO" sz="1600" baseline="0" dirty="0" smtClean="0">
                          <a:solidFill>
                            <a:schemeClr val="tx1">
                              <a:lumMod val="50000"/>
                            </a:schemeClr>
                          </a:solidFill>
                        </a:rPr>
                        <a:t> final</a:t>
                      </a:r>
                    </a:p>
                    <a:p>
                      <a:pPr marL="285750" indent="-285750">
                        <a:buFont typeface="Arial" panose="020B0604020202020204" pitchFamily="34" charset="0"/>
                        <a:buChar char="•"/>
                      </a:pPr>
                      <a:r>
                        <a:rPr lang="es-CO" sz="1600" baseline="0" dirty="0" smtClean="0">
                          <a:solidFill>
                            <a:schemeClr val="tx1">
                              <a:lumMod val="50000"/>
                            </a:schemeClr>
                          </a:solidFill>
                        </a:rPr>
                        <a:t>Medición de logros alcanzados</a:t>
                      </a:r>
                    </a:p>
                    <a:p>
                      <a:pPr marL="285750" indent="-285750">
                        <a:buFont typeface="Arial" panose="020B0604020202020204" pitchFamily="34" charset="0"/>
                        <a:buChar char="•"/>
                      </a:pPr>
                      <a:r>
                        <a:rPr lang="es-CO" sz="1600" baseline="0" dirty="0" smtClean="0">
                          <a:solidFill>
                            <a:schemeClr val="tx1">
                              <a:lumMod val="50000"/>
                            </a:schemeClr>
                          </a:solidFill>
                        </a:rPr>
                        <a:t>Retroalimentación</a:t>
                      </a:r>
                      <a:endParaRPr lang="es-CO" sz="1600" dirty="0">
                        <a:solidFill>
                          <a:schemeClr val="tx1">
                            <a:lumMod val="50000"/>
                          </a:schemeClr>
                        </a:solidFill>
                      </a:endParaRPr>
                    </a:p>
                  </a:txBody>
                  <a:tcPr/>
                </a:tc>
                <a:tc vMerge="1">
                  <a:txBody>
                    <a:bodyPr/>
                    <a:lstStyle/>
                    <a:p>
                      <a:endParaRPr lang="es-CO" dirty="0"/>
                    </a:p>
                  </a:txBody>
                  <a:tcPr/>
                </a:tc>
                <a:extLst>
                  <a:ext uri="{0D108BD9-81ED-4DB2-BD59-A6C34878D82A}">
                    <a16:rowId xmlns:a16="http://schemas.microsoft.com/office/drawing/2014/main" val="10004"/>
                  </a:ext>
                </a:extLst>
              </a:tr>
            </a:tbl>
          </a:graphicData>
        </a:graphic>
      </p:graphicFrame>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6</a:t>
            </a:fld>
            <a:endParaRPr lang="es-CO" dirty="0"/>
          </a:p>
        </p:txBody>
      </p:sp>
    </p:spTree>
    <p:extLst>
      <p:ext uri="{BB962C8B-B14F-4D97-AF65-F5344CB8AC3E}">
        <p14:creationId xmlns:p14="http://schemas.microsoft.com/office/powerpoint/2010/main" val="16607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7</a:t>
            </a:fld>
            <a:endParaRPr lang="es-CO" dirty="0"/>
          </a:p>
        </p:txBody>
      </p:sp>
      <p:sp>
        <p:nvSpPr>
          <p:cNvPr id="11" name="Título 6"/>
          <p:cNvSpPr>
            <a:spLocks noGrp="1"/>
          </p:cNvSpPr>
          <p:nvPr>
            <p:ph type="title"/>
          </p:nvPr>
        </p:nvSpPr>
        <p:spPr>
          <a:xfrm>
            <a:off x="611560" y="116632"/>
            <a:ext cx="7886700" cy="982800"/>
          </a:xfrm>
        </p:spPr>
        <p:txBody>
          <a:bodyPr/>
          <a:lstStyle/>
          <a:p>
            <a:pPr algn="ctr"/>
            <a:r>
              <a:rPr lang="es-CO" dirty="0" smtClean="0"/>
              <a:t>Descripción del problema</a:t>
            </a:r>
            <a:endParaRPr lang="es-CO" dirty="0"/>
          </a:p>
        </p:txBody>
      </p:sp>
      <p:graphicFrame>
        <p:nvGraphicFramePr>
          <p:cNvPr id="3" name="Diagrama 2"/>
          <p:cNvGraphicFramePr/>
          <p:nvPr>
            <p:extLst>
              <p:ext uri="{D42A27DB-BD31-4B8C-83A1-F6EECF244321}">
                <p14:modId xmlns:p14="http://schemas.microsoft.com/office/powerpoint/2010/main" val="1332299346"/>
              </p:ext>
            </p:extLst>
          </p:nvPr>
        </p:nvGraphicFramePr>
        <p:xfrm>
          <a:off x="251520" y="548680"/>
          <a:ext cx="8640960" cy="553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84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Marcador de pie de página 1"/>
          <p:cNvSpPr>
            <a:spLocks noGrp="1"/>
          </p:cNvSpPr>
          <p:nvPr>
            <p:ph type="ftr" sz="quarter" idx="11"/>
          </p:nvPr>
        </p:nvSpPr>
        <p:spPr/>
        <p:txBody>
          <a:bodyPr/>
          <a:lstStyle/>
          <a:p>
            <a:r>
              <a:rPr lang="es-ES" dirty="0"/>
              <a:t>Seminario de Investigación I</a:t>
            </a:r>
          </a:p>
          <a:p>
            <a:r>
              <a:rPr lang="es-ES" dirty="0"/>
              <a:t>Licenciatura en Educación </a:t>
            </a:r>
            <a:r>
              <a:rPr lang="es-ES" dirty="0" smtClean="0"/>
              <a:t>Infantil</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057395204"/>
              </p:ext>
            </p:extLst>
          </p:nvPr>
        </p:nvGraphicFramePr>
        <p:xfrm>
          <a:off x="251520" y="836713"/>
          <a:ext cx="8712968" cy="5112567"/>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2"/>
                    </a:ext>
                  </a:extLst>
                </a:gridCol>
              </a:tblGrid>
              <a:tr h="595413">
                <a:tc>
                  <a:txBody>
                    <a:bodyPr/>
                    <a:lstStyle/>
                    <a:p>
                      <a:pPr algn="ctr"/>
                      <a:r>
                        <a:rPr lang="es-CO" sz="2000" dirty="0" smtClean="0"/>
                        <a:t>Pregunta Problémica</a:t>
                      </a:r>
                    </a:p>
                  </a:txBody>
                  <a:tcPr anchor="ctr"/>
                </a:tc>
                <a:tc>
                  <a:txBody>
                    <a:bodyPr/>
                    <a:lstStyle/>
                    <a:p>
                      <a:pPr algn="ctr"/>
                      <a:r>
                        <a:rPr lang="es-CO" sz="2000" dirty="0" smtClean="0"/>
                        <a:t>Preguntas orientadoras</a:t>
                      </a:r>
                      <a:endParaRPr lang="es-CO" sz="2000" dirty="0"/>
                    </a:p>
                  </a:txBody>
                  <a:tcPr anchor="ctr"/>
                </a:tc>
                <a:extLst>
                  <a:ext uri="{0D108BD9-81ED-4DB2-BD59-A6C34878D82A}">
                    <a16:rowId xmlns:a16="http://schemas.microsoft.com/office/drawing/2014/main" val="10000"/>
                  </a:ext>
                </a:extLst>
              </a:tr>
              <a:tr h="138035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2400" b="1" dirty="0" smtClean="0"/>
                        <a:t>¿Cómo mejorar la salud sexual y reproductiva de los</a:t>
                      </a:r>
                      <a:r>
                        <a:rPr lang="es-CO" sz="2400" b="1" baseline="0" dirty="0" smtClean="0"/>
                        <a:t> estudiantes que pertenecen a las </a:t>
                      </a:r>
                      <a:r>
                        <a:rPr lang="es-CO" sz="2400" b="1" dirty="0" smtClean="0"/>
                        <a:t>Instituciones Educativas Oficiales ubicadas en</a:t>
                      </a:r>
                      <a:r>
                        <a:rPr lang="es-CO" sz="2400" b="1" baseline="0" dirty="0" smtClean="0"/>
                        <a:t> la</a:t>
                      </a:r>
                      <a:r>
                        <a:rPr lang="es-CO" sz="2400" b="1" dirty="0" smtClean="0"/>
                        <a:t> Localidad 1?</a:t>
                      </a:r>
                    </a:p>
                  </a:txBody>
                  <a:tcPr anchor="ctr"/>
                </a:tc>
                <a:tc>
                  <a:txBody>
                    <a:bodyPr/>
                    <a:lstStyle/>
                    <a:p>
                      <a:pPr algn="l"/>
                      <a:r>
                        <a:rPr lang="es-CO" sz="2500" b="0" dirty="0" smtClean="0">
                          <a:solidFill>
                            <a:schemeClr val="tx1"/>
                          </a:solidFill>
                        </a:rPr>
                        <a:t>¿Cuál</a:t>
                      </a:r>
                      <a:r>
                        <a:rPr lang="es-CO" sz="2500" b="0" baseline="0" dirty="0" smtClean="0">
                          <a:solidFill>
                            <a:schemeClr val="tx1"/>
                          </a:solidFill>
                        </a:rPr>
                        <a:t> es la situación  de salud Sexual y reproductiva de los estudiantes</a:t>
                      </a:r>
                      <a:r>
                        <a:rPr lang="es-CO" sz="2500" b="0" dirty="0" smtClean="0">
                          <a:solidFill>
                            <a:schemeClr val="tx1"/>
                          </a:solidFill>
                        </a:rPr>
                        <a:t>?</a:t>
                      </a:r>
                    </a:p>
                  </a:txBody>
                  <a:tcPr anchor="ctr"/>
                </a:tc>
                <a:extLst>
                  <a:ext uri="{0D108BD9-81ED-4DB2-BD59-A6C34878D82A}">
                    <a16:rowId xmlns:a16="http://schemas.microsoft.com/office/drawing/2014/main" val="10001"/>
                  </a:ext>
                </a:extLst>
              </a:tr>
              <a:tr h="3136795">
                <a:tc vMerge="1">
                  <a:txBody>
                    <a:bodyPr/>
                    <a:lstStyle/>
                    <a:p>
                      <a:endParaRPr lang="es-CO"/>
                    </a:p>
                  </a:txBody>
                  <a:tcPr/>
                </a:tc>
                <a:tc>
                  <a:txBody>
                    <a:bodyPr/>
                    <a:lstStyle/>
                    <a:p>
                      <a:pPr algn="l"/>
                      <a:r>
                        <a:rPr lang="es-CO" sz="2400" b="0" dirty="0" smtClean="0">
                          <a:solidFill>
                            <a:schemeClr val="tx1"/>
                          </a:solidFill>
                        </a:rPr>
                        <a:t>¿Cuál es el estado de los</a:t>
                      </a:r>
                      <a:r>
                        <a:rPr lang="es-CO" sz="2400" b="0" baseline="0" dirty="0" smtClean="0">
                          <a:solidFill>
                            <a:schemeClr val="tx1"/>
                          </a:solidFill>
                        </a:rPr>
                        <a:t> manuales de convivencia en cuanto a Salud sexual y reproductiva</a:t>
                      </a:r>
                      <a:r>
                        <a:rPr lang="es-CO" sz="2400" b="0" dirty="0" smtClean="0">
                          <a:solidFill>
                            <a:schemeClr val="tx1"/>
                          </a:solidFill>
                        </a:rPr>
                        <a:t>?</a:t>
                      </a:r>
                    </a:p>
                    <a:p>
                      <a:pPr algn="l"/>
                      <a:endParaRPr lang="es-CO" sz="2400" b="0" dirty="0" smtClean="0">
                        <a:solidFill>
                          <a:schemeClr val="tx1"/>
                        </a:solidFill>
                      </a:endParaRPr>
                    </a:p>
                  </a:txBody>
                  <a:tcPr anchor="ctr"/>
                </a:tc>
                <a:extLst>
                  <a:ext uri="{0D108BD9-81ED-4DB2-BD59-A6C34878D82A}">
                    <a16:rowId xmlns:a16="http://schemas.microsoft.com/office/drawing/2014/main" val="2830055565"/>
                  </a:ext>
                </a:extLst>
              </a:tr>
            </a:tbl>
          </a:graphicData>
        </a:graphic>
      </p:graphicFrame>
      <p:sp>
        <p:nvSpPr>
          <p:cNvPr id="4" name="Título 6"/>
          <p:cNvSpPr>
            <a:spLocks noGrp="1"/>
          </p:cNvSpPr>
          <p:nvPr>
            <p:ph type="title"/>
          </p:nvPr>
        </p:nvSpPr>
        <p:spPr>
          <a:xfrm>
            <a:off x="611560" y="116632"/>
            <a:ext cx="7886700" cy="982800"/>
          </a:xfrm>
        </p:spPr>
        <p:txBody>
          <a:bodyPr/>
          <a:lstStyle/>
          <a:p>
            <a:pPr algn="ctr"/>
            <a:r>
              <a:rPr lang="es-CO" dirty="0" smtClean="0"/>
              <a:t>Formulación del problema</a:t>
            </a:r>
            <a:endParaRPr lang="es-CO" dirty="0"/>
          </a:p>
        </p:txBody>
      </p:sp>
    </p:spTree>
    <p:extLst>
      <p:ext uri="{BB962C8B-B14F-4D97-AF65-F5344CB8AC3E}">
        <p14:creationId xmlns:p14="http://schemas.microsoft.com/office/powerpoint/2010/main" val="3054980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justificación</a:t>
            </a:r>
            <a:endParaRPr lang="es-CO"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9</a:t>
            </a:fld>
            <a:endParaRPr lang="es-CO" dirty="0"/>
          </a:p>
        </p:txBody>
      </p:sp>
      <p:graphicFrame>
        <p:nvGraphicFramePr>
          <p:cNvPr id="8" name="Diagrama 7"/>
          <p:cNvGraphicFramePr/>
          <p:nvPr>
            <p:extLst>
              <p:ext uri="{D42A27DB-BD31-4B8C-83A1-F6EECF244321}">
                <p14:modId xmlns:p14="http://schemas.microsoft.com/office/powerpoint/2010/main" val="2941333093"/>
              </p:ext>
            </p:extLst>
          </p:nvPr>
        </p:nvGraphicFramePr>
        <p:xfrm>
          <a:off x="251520" y="1100076"/>
          <a:ext cx="8640960" cy="513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echa derecha 8"/>
          <p:cNvSpPr/>
          <p:nvPr/>
        </p:nvSpPr>
        <p:spPr>
          <a:xfrm>
            <a:off x="2987824" y="234888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derecha 9"/>
          <p:cNvSpPr/>
          <p:nvPr/>
        </p:nvSpPr>
        <p:spPr>
          <a:xfrm>
            <a:off x="5989006" y="238527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bajo 10"/>
          <p:cNvSpPr/>
          <p:nvPr/>
        </p:nvSpPr>
        <p:spPr>
          <a:xfrm>
            <a:off x="7380312" y="364502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izquierda 11"/>
          <p:cNvSpPr/>
          <p:nvPr/>
        </p:nvSpPr>
        <p:spPr>
          <a:xfrm>
            <a:off x="4860032" y="4653136"/>
            <a:ext cx="43204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3854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9b108d-15ca-4982-90d9-06e7edf68a2b">YFK4DU5AZTUV-477090005-1994</_dlc_DocId>
    <_dlc_DocIdUrl xmlns="d59b108d-15ca-4982-90d9-06e7edf68a2b">
      <Url>https://unicurn.sharepoint.com/sites/public/_layouts/15/DocIdRedir.aspx?ID=YFK4DU5AZTUV-477090005-1994</Url>
      <Description>YFK4DU5AZTUV-477090005-1994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2EB4196C54E44445BAD08D6A751CDE06" ma:contentTypeVersion="4" ma:contentTypeDescription="Crear nuevo documento." ma:contentTypeScope="" ma:versionID="b3ef88cd4ee92972209e6bbea059bfb1">
  <xsd:schema xmlns:xsd="http://www.w3.org/2001/XMLSchema" xmlns:xs="http://www.w3.org/2001/XMLSchema" xmlns:p="http://schemas.microsoft.com/office/2006/metadata/properties" xmlns:ns2="d59b108d-15ca-4982-90d9-06e7edf68a2b" xmlns:ns3="d87e311a-3189-4e21-b382-24efb47d630c" targetNamespace="http://schemas.microsoft.com/office/2006/metadata/properties" ma:root="true" ma:fieldsID="5ec3f3ae386f3bd17be4a843bab4f6ca" ns2:_="" ns3:_="">
    <xsd:import namespace="d59b108d-15ca-4982-90d9-06e7edf68a2b"/>
    <xsd:import namespace="d87e311a-3189-4e21-b382-24efb47d630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b108d-15ca-4982-90d9-06e7edf68a2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87e311a-3189-4e21-b382-24efb47d630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C5988-84CB-4D01-9DCB-46759770B49E}">
  <ds:schemaRefs>
    <ds:schemaRef ds:uri="http://schemas.microsoft.com/office/2006/documentManagement/types"/>
    <ds:schemaRef ds:uri="http://schemas.microsoft.com/office/infopath/2007/PartnerControls"/>
    <ds:schemaRef ds:uri="d59b108d-15ca-4982-90d9-06e7edf68a2b"/>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d87e311a-3189-4e21-b382-24efb47d630c"/>
    <ds:schemaRef ds:uri="http://purl.org/dc/terms/"/>
  </ds:schemaRefs>
</ds:datastoreItem>
</file>

<file path=customXml/itemProps2.xml><?xml version="1.0" encoding="utf-8"?>
<ds:datastoreItem xmlns:ds="http://schemas.openxmlformats.org/officeDocument/2006/customXml" ds:itemID="{5BE53881-BEF9-4599-9D28-EAB77C8F9DC7}">
  <ds:schemaRefs>
    <ds:schemaRef ds:uri="http://schemas.microsoft.com/sharepoint/v3/contenttype/forms"/>
  </ds:schemaRefs>
</ds:datastoreItem>
</file>

<file path=customXml/itemProps3.xml><?xml version="1.0" encoding="utf-8"?>
<ds:datastoreItem xmlns:ds="http://schemas.openxmlformats.org/officeDocument/2006/customXml" ds:itemID="{C3075419-A04C-4977-BAD3-6D21B24F7EDA}">
  <ds:schemaRefs>
    <ds:schemaRef ds:uri="http://schemas.microsoft.com/sharepoint/events"/>
  </ds:schemaRefs>
</ds:datastoreItem>
</file>

<file path=customXml/itemProps4.xml><?xml version="1.0" encoding="utf-8"?>
<ds:datastoreItem xmlns:ds="http://schemas.openxmlformats.org/officeDocument/2006/customXml" ds:itemID="{553E7FB6-8A02-413A-BC88-53EE90D29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b108d-15ca-4982-90d9-06e7edf68a2b"/>
    <ds:schemaRef ds:uri="d87e311a-3189-4e21-b382-24efb47d6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14323</TotalTime>
  <Words>3641</Words>
  <Application>Microsoft Office PowerPoint</Application>
  <PresentationFormat>Presentación en pantalla (4:3)</PresentationFormat>
  <Paragraphs>316</Paragraphs>
  <Slides>24</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Times New Roman</vt:lpstr>
      <vt:lpstr>Bebas Neue</vt:lpstr>
      <vt:lpstr>Futura-Book</vt:lpstr>
      <vt:lpstr>Bebas Neue Regular</vt:lpstr>
      <vt:lpstr>Calibri</vt:lpstr>
      <vt:lpstr>MS PGothic</vt:lpstr>
      <vt:lpstr>Patrón de Diapositivas - CURN Institucional 2</vt:lpstr>
      <vt:lpstr>POR UNA SEXUALIDAD RESPONSABLE PAT COLECTIVO INTERFACULTAD PROGRAMA DE LICENCIATURA EN EDUCACIÓN INFANTIL PROGRAMA DE ENFERMERÍA</vt:lpstr>
      <vt:lpstr>LÍNEAS DE INVESTIGACIÓN </vt:lpstr>
      <vt:lpstr>¿QUÉ ES UN PROYECTO transdisciplinario?</vt:lpstr>
      <vt:lpstr>abordaje transdisciplinario</vt:lpstr>
      <vt:lpstr>TrABAJOS REALIZADOS</vt:lpstr>
      <vt:lpstr>Planeación del proyecto “por una sexualidad responsable” 2019-2020</vt:lpstr>
      <vt:lpstr>Descripción del problema</vt:lpstr>
      <vt:lpstr>Formulación del problema</vt:lpstr>
      <vt:lpstr>justificación</vt:lpstr>
      <vt:lpstr>OBJETIVO GENERAL</vt:lpstr>
      <vt:lpstr>Objetivos ESPECÍFICOS</vt:lpstr>
      <vt:lpstr>Marco conceptual</vt:lpstr>
      <vt:lpstr>salud</vt:lpstr>
      <vt:lpstr>Presentación de PowerPoint</vt:lpstr>
      <vt:lpstr>Salud sexual y reproductiva</vt:lpstr>
      <vt:lpstr>  Posibilidades del ser humano:</vt:lpstr>
      <vt:lpstr>Marco legal</vt:lpstr>
      <vt:lpstr>MARCO LEGAL INTERNACIONAL</vt:lpstr>
      <vt:lpstr>MARCO LEGAL NACIONAL</vt:lpstr>
      <vt:lpstr>Presentación de PowerPoint</vt:lpstr>
      <vt:lpstr>TIPO DE INVESTIGACIÓN </vt:lpstr>
      <vt:lpstr>Resultados parciales</vt:lpstr>
      <vt:lpstr>Conclusiones</vt:lpstr>
      <vt:lpstr>Referentes bibliográficos</vt:lpstr>
    </vt:vector>
  </TitlesOfParts>
  <Company>CURN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Tec Autoevaluacion</dc:creator>
  <cp:lastModifiedBy>Clemencia Zapata Lesmes</cp:lastModifiedBy>
  <cp:revision>1258</cp:revision>
  <cp:lastPrinted>2014-05-02T21:46:48Z</cp:lastPrinted>
  <dcterms:created xsi:type="dcterms:W3CDTF">2013-02-06T15:04:23Z</dcterms:created>
  <dcterms:modified xsi:type="dcterms:W3CDTF">2019-06-12T14:18:51Z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0x0101002EB4196C54E44445BAD08D6A751CDE06</vt:lpwstr>
  </property>
  <property fmtid="{D5CDD505-2E9C-101B-9397-08002B2CF9AE}" pid="3" name="_dlc_DocIdItemGuid">
    <vt:lpwstr>51282f56-c565-4964-8877-8cc5b0a2dd72</vt:lpwstr>
  </property>
</Properties>
</file>