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5" r:id="rId12"/>
    <p:sldId id="272" r:id="rId13"/>
    <p:sldId id="274" r:id="rId14"/>
    <p:sldId id="275" r:id="rId15"/>
    <p:sldId id="276" r:id="rId16"/>
    <p:sldId id="266" r:id="rId17"/>
    <p:sldId id="267" r:id="rId18"/>
    <p:sldId id="268" r:id="rId19"/>
    <p:sldId id="269" r:id="rId20"/>
    <p:sldId id="270" r:id="rId21"/>
    <p:sldId id="271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BAE185-BFD3-4769-BF2B-7EED75E5D2D5}" type="doc">
      <dgm:prSet loTypeId="urn:microsoft.com/office/officeart/2005/8/layout/hList7" loCatId="picture" qsTypeId="urn:microsoft.com/office/officeart/2005/8/quickstyle/simple1" qsCatId="simple" csTypeId="urn:microsoft.com/office/officeart/2005/8/colors/accent0_3" csCatId="mainScheme" phldr="1"/>
      <dgm:spPr/>
    </dgm:pt>
    <dgm:pt modelId="{F3CBE4B6-5056-42D2-A096-2AE335C5EC57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VE" sz="1600" dirty="0" smtClean="0">
              <a:latin typeface="Calibri Light" panose="020F0302020204030204" pitchFamily="34" charset="0"/>
            </a:rPr>
            <a:t>Elemento químico, símbolo Hg, número atómico 80 y peso atómico 200.59.</a:t>
          </a:r>
        </a:p>
        <a:p>
          <a:pPr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600" dirty="0">
            <a:latin typeface="Calibri Light" panose="020F0302020204030204" pitchFamily="34" charset="0"/>
          </a:endParaRPr>
        </a:p>
      </dgm:t>
    </dgm:pt>
    <dgm:pt modelId="{5FBB7947-66EE-497F-ABE7-E5CF6384D53C}" type="parTrans" cxnId="{CF592CD1-825A-4753-82B8-47EDC1887477}">
      <dgm:prSet/>
      <dgm:spPr/>
      <dgm:t>
        <a:bodyPr/>
        <a:lstStyle/>
        <a:p>
          <a:endParaRPr lang="es-VE" sz="1600">
            <a:latin typeface="Calibri Light" panose="020F0302020204030204" pitchFamily="34" charset="0"/>
          </a:endParaRPr>
        </a:p>
      </dgm:t>
    </dgm:pt>
    <dgm:pt modelId="{F6D4ACB0-6C16-4CB1-BCAE-B4DFDFF5FC28}" type="sibTrans" cxnId="{CF592CD1-825A-4753-82B8-47EDC1887477}">
      <dgm:prSet/>
      <dgm:spPr/>
      <dgm:t>
        <a:bodyPr/>
        <a:lstStyle/>
        <a:p>
          <a:endParaRPr lang="es-VE" sz="1600">
            <a:latin typeface="Calibri Light" panose="020F0302020204030204" pitchFamily="34" charset="0"/>
          </a:endParaRPr>
        </a:p>
      </dgm:t>
    </dgm:pt>
    <dgm:pt modelId="{666C63C3-EAA7-48D7-825A-B70C934FBF39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VE" sz="1600" dirty="0" smtClean="0">
              <a:latin typeface="Calibri Light" panose="020F0302020204030204" pitchFamily="34" charset="0"/>
            </a:rPr>
            <a:t>Líquido blanco plateado a temperatura ambiente (punto de fusión -38.4ºC o -37.46ºF); ebulle a 357ºC (675.05ºF) a presión atmosférica. </a:t>
          </a:r>
        </a:p>
        <a:p>
          <a:pPr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600" dirty="0">
            <a:latin typeface="Calibri Light" panose="020F0302020204030204" pitchFamily="34" charset="0"/>
          </a:endParaRPr>
        </a:p>
      </dgm:t>
    </dgm:pt>
    <dgm:pt modelId="{00BDB59A-DFCE-4AC6-B6E5-E936A3C37516}" type="parTrans" cxnId="{BE9C5146-9B83-4759-BE1F-BED3238D2512}">
      <dgm:prSet/>
      <dgm:spPr/>
      <dgm:t>
        <a:bodyPr/>
        <a:lstStyle/>
        <a:p>
          <a:endParaRPr lang="es-VE" sz="1600">
            <a:latin typeface="Calibri Light" panose="020F0302020204030204" pitchFamily="34" charset="0"/>
          </a:endParaRPr>
        </a:p>
      </dgm:t>
    </dgm:pt>
    <dgm:pt modelId="{F6CCC426-1E3B-48CD-B009-BB66587B3080}" type="sibTrans" cxnId="{BE9C5146-9B83-4759-BE1F-BED3238D2512}">
      <dgm:prSet/>
      <dgm:spPr/>
      <dgm:t>
        <a:bodyPr/>
        <a:lstStyle/>
        <a:p>
          <a:endParaRPr lang="es-VE" sz="1600">
            <a:latin typeface="Calibri Light" panose="020F0302020204030204" pitchFamily="34" charset="0"/>
          </a:endParaRPr>
        </a:p>
      </dgm:t>
    </dgm:pt>
    <dgm:pt modelId="{A2E64A79-F0E2-4BD8-9C99-C17F567D0703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VE" sz="1600" dirty="0" smtClean="0">
            <a:latin typeface="Calibri Light" panose="020F0302020204030204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VE" sz="1600" dirty="0" smtClean="0">
              <a:latin typeface="Calibri Light" panose="020F0302020204030204" pitchFamily="34" charset="0"/>
            </a:rPr>
            <a:t>El mercurio forma soluciones llamadas amalgamas con algunos metales (por ejemplo, oro, plata, platino, uranio, cobre, plomo, sodio y potasio).</a:t>
          </a:r>
          <a:br>
            <a:rPr lang="es-VE" sz="1600" dirty="0" smtClean="0">
              <a:latin typeface="Calibri Light" panose="020F0302020204030204" pitchFamily="34" charset="0"/>
            </a:rPr>
          </a:br>
          <a:endParaRPr lang="es-VE" sz="1600" dirty="0" smtClean="0">
            <a:latin typeface="Calibri Light" panose="020F0302020204030204" pitchFamily="34" charset="0"/>
          </a:endParaRPr>
        </a:p>
        <a:p>
          <a:pPr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600" dirty="0">
            <a:latin typeface="Calibri Light" panose="020F0302020204030204" pitchFamily="34" charset="0"/>
          </a:endParaRPr>
        </a:p>
      </dgm:t>
    </dgm:pt>
    <dgm:pt modelId="{F26B0F64-08BF-4043-8B52-E2F14C9E417C}" type="parTrans" cxnId="{2AA8EEA1-D2BE-4C47-B970-FC8CDC57AE3E}">
      <dgm:prSet/>
      <dgm:spPr/>
      <dgm:t>
        <a:bodyPr/>
        <a:lstStyle/>
        <a:p>
          <a:endParaRPr lang="es-VE" sz="1600">
            <a:latin typeface="Calibri Light" panose="020F0302020204030204" pitchFamily="34" charset="0"/>
          </a:endParaRPr>
        </a:p>
      </dgm:t>
    </dgm:pt>
    <dgm:pt modelId="{F3981828-CB19-4560-A46B-1BD5BE0A7CB4}" type="sibTrans" cxnId="{2AA8EEA1-D2BE-4C47-B970-FC8CDC57AE3E}">
      <dgm:prSet/>
      <dgm:spPr/>
      <dgm:t>
        <a:bodyPr/>
        <a:lstStyle/>
        <a:p>
          <a:endParaRPr lang="es-VE" sz="1600">
            <a:latin typeface="Calibri Light" panose="020F0302020204030204" pitchFamily="34" charset="0"/>
          </a:endParaRPr>
        </a:p>
      </dgm:t>
    </dgm:pt>
    <dgm:pt modelId="{6B69FD57-9CF8-43E1-B896-58BE0619B215}" type="pres">
      <dgm:prSet presAssocID="{6EBAE185-BFD3-4769-BF2B-7EED75E5D2D5}" presName="Name0" presStyleCnt="0">
        <dgm:presLayoutVars>
          <dgm:dir/>
          <dgm:resizeHandles val="exact"/>
        </dgm:presLayoutVars>
      </dgm:prSet>
      <dgm:spPr/>
    </dgm:pt>
    <dgm:pt modelId="{50B79A40-1516-499F-A468-5EF964FE650B}" type="pres">
      <dgm:prSet presAssocID="{6EBAE185-BFD3-4769-BF2B-7EED75E5D2D5}" presName="fgShape" presStyleLbl="fgShp" presStyleIdx="0" presStyleCnt="1"/>
      <dgm:spPr/>
    </dgm:pt>
    <dgm:pt modelId="{C2322825-57B9-4BCA-A009-4A69EA3780E3}" type="pres">
      <dgm:prSet presAssocID="{6EBAE185-BFD3-4769-BF2B-7EED75E5D2D5}" presName="linComp" presStyleCnt="0"/>
      <dgm:spPr/>
    </dgm:pt>
    <dgm:pt modelId="{B411F1F2-A0C2-4064-AF65-BCC261FAD90F}" type="pres">
      <dgm:prSet presAssocID="{F3CBE4B6-5056-42D2-A096-2AE335C5EC57}" presName="compNode" presStyleCnt="0"/>
      <dgm:spPr/>
    </dgm:pt>
    <dgm:pt modelId="{3CC28DF0-E2D8-4D7A-ADD2-004B62D6232A}" type="pres">
      <dgm:prSet presAssocID="{F3CBE4B6-5056-42D2-A096-2AE335C5EC57}" presName="bkgdShape" presStyleLbl="node1" presStyleIdx="0" presStyleCnt="3"/>
      <dgm:spPr/>
      <dgm:t>
        <a:bodyPr/>
        <a:lstStyle/>
        <a:p>
          <a:endParaRPr lang="es-VE"/>
        </a:p>
      </dgm:t>
    </dgm:pt>
    <dgm:pt modelId="{1FD02CE6-9281-4790-9A13-9AA9F296BEA0}" type="pres">
      <dgm:prSet presAssocID="{F3CBE4B6-5056-42D2-A096-2AE335C5EC5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05E9D2F4-66B2-48F0-B14C-6833BCFF543E}" type="pres">
      <dgm:prSet presAssocID="{F3CBE4B6-5056-42D2-A096-2AE335C5EC57}" presName="invisiNode" presStyleLbl="node1" presStyleIdx="0" presStyleCnt="3"/>
      <dgm:spPr/>
    </dgm:pt>
    <dgm:pt modelId="{236718E9-31B0-4BEC-AEE5-9A4334ABCE42}" type="pres">
      <dgm:prSet presAssocID="{F3CBE4B6-5056-42D2-A096-2AE335C5EC57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44F7A65-3D90-4957-BA82-82D725521BE1}" type="pres">
      <dgm:prSet presAssocID="{F6D4ACB0-6C16-4CB1-BCAE-B4DFDFF5FC28}" presName="sibTrans" presStyleLbl="sibTrans2D1" presStyleIdx="0" presStyleCnt="0"/>
      <dgm:spPr/>
      <dgm:t>
        <a:bodyPr/>
        <a:lstStyle/>
        <a:p>
          <a:endParaRPr lang="es-VE"/>
        </a:p>
      </dgm:t>
    </dgm:pt>
    <dgm:pt modelId="{8CDD1220-D52D-42C8-B175-BADDE786EB26}" type="pres">
      <dgm:prSet presAssocID="{666C63C3-EAA7-48D7-825A-B70C934FBF39}" presName="compNode" presStyleCnt="0"/>
      <dgm:spPr/>
    </dgm:pt>
    <dgm:pt modelId="{3A8905E4-317A-4042-9F4B-387059D2E0E8}" type="pres">
      <dgm:prSet presAssocID="{666C63C3-EAA7-48D7-825A-B70C934FBF39}" presName="bkgdShape" presStyleLbl="node1" presStyleIdx="1" presStyleCnt="3"/>
      <dgm:spPr/>
      <dgm:t>
        <a:bodyPr/>
        <a:lstStyle/>
        <a:p>
          <a:endParaRPr lang="es-VE"/>
        </a:p>
      </dgm:t>
    </dgm:pt>
    <dgm:pt modelId="{DDD26397-5387-4967-8305-95ED6C7DBFFB}" type="pres">
      <dgm:prSet presAssocID="{666C63C3-EAA7-48D7-825A-B70C934FBF39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F18DC0F2-45F9-4848-9809-4E482D3D47C7}" type="pres">
      <dgm:prSet presAssocID="{666C63C3-EAA7-48D7-825A-B70C934FBF39}" presName="invisiNode" presStyleLbl="node1" presStyleIdx="1" presStyleCnt="3"/>
      <dgm:spPr/>
    </dgm:pt>
    <dgm:pt modelId="{A4E4666B-EA90-4F05-8285-4DFA577D069C}" type="pres">
      <dgm:prSet presAssocID="{666C63C3-EAA7-48D7-825A-B70C934FBF39}" presName="imagNode" presStyleLbl="fgImgPlace1" presStyleIdx="1" presStyleCnt="3" custLinFactNeighborX="1839" custLinFactNeighborY="-1235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VE"/>
        </a:p>
      </dgm:t>
    </dgm:pt>
    <dgm:pt modelId="{311638FB-0587-4229-BCA5-00BF5DF42A8E}" type="pres">
      <dgm:prSet presAssocID="{F6CCC426-1E3B-48CD-B009-BB66587B3080}" presName="sibTrans" presStyleLbl="sibTrans2D1" presStyleIdx="0" presStyleCnt="0"/>
      <dgm:spPr/>
      <dgm:t>
        <a:bodyPr/>
        <a:lstStyle/>
        <a:p>
          <a:endParaRPr lang="es-VE"/>
        </a:p>
      </dgm:t>
    </dgm:pt>
    <dgm:pt modelId="{5F9D1AB2-1319-4639-9C6B-257251059CFB}" type="pres">
      <dgm:prSet presAssocID="{A2E64A79-F0E2-4BD8-9C99-C17F567D0703}" presName="compNode" presStyleCnt="0"/>
      <dgm:spPr/>
    </dgm:pt>
    <dgm:pt modelId="{0E391ABC-2201-47F9-B617-FA28C697CC67}" type="pres">
      <dgm:prSet presAssocID="{A2E64A79-F0E2-4BD8-9C99-C17F567D0703}" presName="bkgdShape" presStyleLbl="node1" presStyleIdx="2" presStyleCnt="3" custLinFactNeighborX="40453" custLinFactNeighborY="7547"/>
      <dgm:spPr/>
      <dgm:t>
        <a:bodyPr/>
        <a:lstStyle/>
        <a:p>
          <a:endParaRPr lang="es-VE"/>
        </a:p>
      </dgm:t>
    </dgm:pt>
    <dgm:pt modelId="{756CE0FE-2117-4C93-88A7-42D183A6EA73}" type="pres">
      <dgm:prSet presAssocID="{A2E64A79-F0E2-4BD8-9C99-C17F567D070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6300571-FB8A-4D70-A1F7-A619ADA1BC78}" type="pres">
      <dgm:prSet presAssocID="{A2E64A79-F0E2-4BD8-9C99-C17F567D0703}" presName="invisiNode" presStyleLbl="node1" presStyleIdx="2" presStyleCnt="3"/>
      <dgm:spPr/>
    </dgm:pt>
    <dgm:pt modelId="{29C26B55-951B-4B07-A235-051B008C3DBD}" type="pres">
      <dgm:prSet presAssocID="{A2E64A79-F0E2-4BD8-9C99-C17F567D0703}" presName="imagNode" presStyleLbl="fgImgPlace1" presStyleIdx="2" presStyleCnt="3" custLinFactNeighborX="1832" custLinFactNeighborY="-1801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VE"/>
        </a:p>
      </dgm:t>
    </dgm:pt>
  </dgm:ptLst>
  <dgm:cxnLst>
    <dgm:cxn modelId="{20BBE1AD-5B1E-4B38-87E4-486D5558E577}" type="presOf" srcId="{F6D4ACB0-6C16-4CB1-BCAE-B4DFDFF5FC28}" destId="{F44F7A65-3D90-4957-BA82-82D725521BE1}" srcOrd="0" destOrd="0" presId="urn:microsoft.com/office/officeart/2005/8/layout/hList7"/>
    <dgm:cxn modelId="{BE9C5146-9B83-4759-BE1F-BED3238D2512}" srcId="{6EBAE185-BFD3-4769-BF2B-7EED75E5D2D5}" destId="{666C63C3-EAA7-48D7-825A-B70C934FBF39}" srcOrd="1" destOrd="0" parTransId="{00BDB59A-DFCE-4AC6-B6E5-E936A3C37516}" sibTransId="{F6CCC426-1E3B-48CD-B009-BB66587B3080}"/>
    <dgm:cxn modelId="{6B31D647-63D1-43E2-A233-4407DFB44E94}" type="presOf" srcId="{666C63C3-EAA7-48D7-825A-B70C934FBF39}" destId="{DDD26397-5387-4967-8305-95ED6C7DBFFB}" srcOrd="1" destOrd="0" presId="urn:microsoft.com/office/officeart/2005/8/layout/hList7"/>
    <dgm:cxn modelId="{F1704225-B5FE-413B-9394-8AC0AED5E930}" type="presOf" srcId="{F6CCC426-1E3B-48CD-B009-BB66587B3080}" destId="{311638FB-0587-4229-BCA5-00BF5DF42A8E}" srcOrd="0" destOrd="0" presId="urn:microsoft.com/office/officeart/2005/8/layout/hList7"/>
    <dgm:cxn modelId="{2AA8EEA1-D2BE-4C47-B970-FC8CDC57AE3E}" srcId="{6EBAE185-BFD3-4769-BF2B-7EED75E5D2D5}" destId="{A2E64A79-F0E2-4BD8-9C99-C17F567D0703}" srcOrd="2" destOrd="0" parTransId="{F26B0F64-08BF-4043-8B52-E2F14C9E417C}" sibTransId="{F3981828-CB19-4560-A46B-1BD5BE0A7CB4}"/>
    <dgm:cxn modelId="{57156513-E070-4280-9276-1DB23B5CEA70}" type="presOf" srcId="{666C63C3-EAA7-48D7-825A-B70C934FBF39}" destId="{3A8905E4-317A-4042-9F4B-387059D2E0E8}" srcOrd="0" destOrd="0" presId="urn:microsoft.com/office/officeart/2005/8/layout/hList7"/>
    <dgm:cxn modelId="{CF592CD1-825A-4753-82B8-47EDC1887477}" srcId="{6EBAE185-BFD3-4769-BF2B-7EED75E5D2D5}" destId="{F3CBE4B6-5056-42D2-A096-2AE335C5EC57}" srcOrd="0" destOrd="0" parTransId="{5FBB7947-66EE-497F-ABE7-E5CF6384D53C}" sibTransId="{F6D4ACB0-6C16-4CB1-BCAE-B4DFDFF5FC28}"/>
    <dgm:cxn modelId="{136AAA5F-527A-44D3-86D0-218F78427455}" type="presOf" srcId="{A2E64A79-F0E2-4BD8-9C99-C17F567D0703}" destId="{0E391ABC-2201-47F9-B617-FA28C697CC67}" srcOrd="0" destOrd="0" presId="urn:microsoft.com/office/officeart/2005/8/layout/hList7"/>
    <dgm:cxn modelId="{6C074BF1-BFA9-4AA8-8DB9-9F5B18193E46}" type="presOf" srcId="{6EBAE185-BFD3-4769-BF2B-7EED75E5D2D5}" destId="{6B69FD57-9CF8-43E1-B896-58BE0619B215}" srcOrd="0" destOrd="0" presId="urn:microsoft.com/office/officeart/2005/8/layout/hList7"/>
    <dgm:cxn modelId="{B6D349BD-D216-49FE-AB62-F0AEF755B9F3}" type="presOf" srcId="{F3CBE4B6-5056-42D2-A096-2AE335C5EC57}" destId="{3CC28DF0-E2D8-4D7A-ADD2-004B62D6232A}" srcOrd="0" destOrd="0" presId="urn:microsoft.com/office/officeart/2005/8/layout/hList7"/>
    <dgm:cxn modelId="{E5633093-B036-46EE-9D90-37C3E34DB31D}" type="presOf" srcId="{A2E64A79-F0E2-4BD8-9C99-C17F567D0703}" destId="{756CE0FE-2117-4C93-88A7-42D183A6EA73}" srcOrd="1" destOrd="0" presId="urn:microsoft.com/office/officeart/2005/8/layout/hList7"/>
    <dgm:cxn modelId="{AB576B45-B8DE-4FE0-B6CD-B9C80DA728D8}" type="presOf" srcId="{F3CBE4B6-5056-42D2-A096-2AE335C5EC57}" destId="{1FD02CE6-9281-4790-9A13-9AA9F296BEA0}" srcOrd="1" destOrd="0" presId="urn:microsoft.com/office/officeart/2005/8/layout/hList7"/>
    <dgm:cxn modelId="{175F63F6-9999-4804-AC35-3311C58576D2}" type="presParOf" srcId="{6B69FD57-9CF8-43E1-B896-58BE0619B215}" destId="{50B79A40-1516-499F-A468-5EF964FE650B}" srcOrd="0" destOrd="0" presId="urn:microsoft.com/office/officeart/2005/8/layout/hList7"/>
    <dgm:cxn modelId="{C0D6DD9D-FF6A-4322-A662-B5B43DC75F4A}" type="presParOf" srcId="{6B69FD57-9CF8-43E1-B896-58BE0619B215}" destId="{C2322825-57B9-4BCA-A009-4A69EA3780E3}" srcOrd="1" destOrd="0" presId="urn:microsoft.com/office/officeart/2005/8/layout/hList7"/>
    <dgm:cxn modelId="{9EDF4F18-D655-4082-8C18-A0E34429CE7E}" type="presParOf" srcId="{C2322825-57B9-4BCA-A009-4A69EA3780E3}" destId="{B411F1F2-A0C2-4064-AF65-BCC261FAD90F}" srcOrd="0" destOrd="0" presId="urn:microsoft.com/office/officeart/2005/8/layout/hList7"/>
    <dgm:cxn modelId="{58C7798D-45F8-4296-9E84-C3B3F77AF53E}" type="presParOf" srcId="{B411F1F2-A0C2-4064-AF65-BCC261FAD90F}" destId="{3CC28DF0-E2D8-4D7A-ADD2-004B62D6232A}" srcOrd="0" destOrd="0" presId="urn:microsoft.com/office/officeart/2005/8/layout/hList7"/>
    <dgm:cxn modelId="{45195235-A173-40DE-A8ED-A4AC28BC7D13}" type="presParOf" srcId="{B411F1F2-A0C2-4064-AF65-BCC261FAD90F}" destId="{1FD02CE6-9281-4790-9A13-9AA9F296BEA0}" srcOrd="1" destOrd="0" presId="urn:microsoft.com/office/officeart/2005/8/layout/hList7"/>
    <dgm:cxn modelId="{0CFEB54D-6264-4D03-96AC-610CC3490135}" type="presParOf" srcId="{B411F1F2-A0C2-4064-AF65-BCC261FAD90F}" destId="{05E9D2F4-66B2-48F0-B14C-6833BCFF543E}" srcOrd="2" destOrd="0" presId="urn:microsoft.com/office/officeart/2005/8/layout/hList7"/>
    <dgm:cxn modelId="{0E758D6D-9A08-4EED-BCE2-27C511998023}" type="presParOf" srcId="{B411F1F2-A0C2-4064-AF65-BCC261FAD90F}" destId="{236718E9-31B0-4BEC-AEE5-9A4334ABCE42}" srcOrd="3" destOrd="0" presId="urn:microsoft.com/office/officeart/2005/8/layout/hList7"/>
    <dgm:cxn modelId="{C3A8A068-3B70-48E7-A7D5-30E6AFD4F4C1}" type="presParOf" srcId="{C2322825-57B9-4BCA-A009-4A69EA3780E3}" destId="{F44F7A65-3D90-4957-BA82-82D725521BE1}" srcOrd="1" destOrd="0" presId="urn:microsoft.com/office/officeart/2005/8/layout/hList7"/>
    <dgm:cxn modelId="{F61DEA72-CF2A-4D78-9839-4EB10D227E2A}" type="presParOf" srcId="{C2322825-57B9-4BCA-A009-4A69EA3780E3}" destId="{8CDD1220-D52D-42C8-B175-BADDE786EB26}" srcOrd="2" destOrd="0" presId="urn:microsoft.com/office/officeart/2005/8/layout/hList7"/>
    <dgm:cxn modelId="{98840752-9A64-4239-8187-F25AE5B2E121}" type="presParOf" srcId="{8CDD1220-D52D-42C8-B175-BADDE786EB26}" destId="{3A8905E4-317A-4042-9F4B-387059D2E0E8}" srcOrd="0" destOrd="0" presId="urn:microsoft.com/office/officeart/2005/8/layout/hList7"/>
    <dgm:cxn modelId="{49371A4B-8AB1-4B15-8E8D-3E5BD2B4831C}" type="presParOf" srcId="{8CDD1220-D52D-42C8-B175-BADDE786EB26}" destId="{DDD26397-5387-4967-8305-95ED6C7DBFFB}" srcOrd="1" destOrd="0" presId="urn:microsoft.com/office/officeart/2005/8/layout/hList7"/>
    <dgm:cxn modelId="{C7B3BBC7-004D-485A-8F4D-D70AE0D81A8B}" type="presParOf" srcId="{8CDD1220-D52D-42C8-B175-BADDE786EB26}" destId="{F18DC0F2-45F9-4848-9809-4E482D3D47C7}" srcOrd="2" destOrd="0" presId="urn:microsoft.com/office/officeart/2005/8/layout/hList7"/>
    <dgm:cxn modelId="{3D6776E1-5823-4265-ABC0-AA26C4B2FB72}" type="presParOf" srcId="{8CDD1220-D52D-42C8-B175-BADDE786EB26}" destId="{A4E4666B-EA90-4F05-8285-4DFA577D069C}" srcOrd="3" destOrd="0" presId="urn:microsoft.com/office/officeart/2005/8/layout/hList7"/>
    <dgm:cxn modelId="{151DF5FE-68AF-4716-BF28-3D050A94F1AA}" type="presParOf" srcId="{C2322825-57B9-4BCA-A009-4A69EA3780E3}" destId="{311638FB-0587-4229-BCA5-00BF5DF42A8E}" srcOrd="3" destOrd="0" presId="urn:microsoft.com/office/officeart/2005/8/layout/hList7"/>
    <dgm:cxn modelId="{E58797FF-E3F6-408B-B6EC-CB49E48DA424}" type="presParOf" srcId="{C2322825-57B9-4BCA-A009-4A69EA3780E3}" destId="{5F9D1AB2-1319-4639-9C6B-257251059CFB}" srcOrd="4" destOrd="0" presId="urn:microsoft.com/office/officeart/2005/8/layout/hList7"/>
    <dgm:cxn modelId="{9FEF4719-4ACE-4F6E-8CBD-C0605C592552}" type="presParOf" srcId="{5F9D1AB2-1319-4639-9C6B-257251059CFB}" destId="{0E391ABC-2201-47F9-B617-FA28C697CC67}" srcOrd="0" destOrd="0" presId="urn:microsoft.com/office/officeart/2005/8/layout/hList7"/>
    <dgm:cxn modelId="{BB33525C-2A6E-430A-872F-DAECEF20E3C0}" type="presParOf" srcId="{5F9D1AB2-1319-4639-9C6B-257251059CFB}" destId="{756CE0FE-2117-4C93-88A7-42D183A6EA73}" srcOrd="1" destOrd="0" presId="urn:microsoft.com/office/officeart/2005/8/layout/hList7"/>
    <dgm:cxn modelId="{E71A43F2-716A-497F-90BA-E48858AC4BD3}" type="presParOf" srcId="{5F9D1AB2-1319-4639-9C6B-257251059CFB}" destId="{D6300571-FB8A-4D70-A1F7-A619ADA1BC78}" srcOrd="2" destOrd="0" presId="urn:microsoft.com/office/officeart/2005/8/layout/hList7"/>
    <dgm:cxn modelId="{A08A9CB3-1C0B-4BE1-AFE7-598D54C26B85}" type="presParOf" srcId="{5F9D1AB2-1319-4639-9C6B-257251059CFB}" destId="{29C26B55-951B-4B07-A235-051B008C3DB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s-E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921650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7028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s-E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8475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2997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9401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430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2796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98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6607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1285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574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0020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6102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7691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3039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3148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138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a de título con image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Shape 19"/>
          <p:cNvGrpSpPr/>
          <p:nvPr/>
        </p:nvGrpSpPr>
        <p:grpSpPr>
          <a:xfrm rot="10800000">
            <a:off x="0" y="5645509"/>
            <a:ext cx="12191999" cy="63125"/>
            <a:chOff x="507491" y="1501519"/>
            <a:chExt cx="8129015" cy="63125"/>
          </a:xfrm>
        </p:grpSpPr>
        <p:cxnSp>
          <p:nvCxnSpPr>
            <p:cNvPr id="20" name="Shape 20"/>
            <p:cNvCxnSpPr/>
            <p:nvPr/>
          </p:nvCxnSpPr>
          <p:spPr>
            <a:xfrm>
              <a:off x="507491" y="1564644"/>
              <a:ext cx="8129015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507491" y="1501519"/>
              <a:ext cx="8129015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22" name="Shape 22"/>
          <p:cNvGrpSpPr/>
          <p:nvPr/>
        </p:nvGrpSpPr>
        <p:grpSpPr>
          <a:xfrm>
            <a:off x="0" y="1143000"/>
            <a:ext cx="12191999" cy="63125"/>
            <a:chOff x="507491" y="1501519"/>
            <a:chExt cx="8129015" cy="63125"/>
          </a:xfrm>
        </p:grpSpPr>
        <p:cxnSp>
          <p:nvCxnSpPr>
            <p:cNvPr id="23" name="Shape 23"/>
            <p:cNvCxnSpPr/>
            <p:nvPr/>
          </p:nvCxnSpPr>
          <p:spPr>
            <a:xfrm>
              <a:off x="507491" y="1564644"/>
              <a:ext cx="8129015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4" name="Shape 24"/>
            <p:cNvCxnSpPr/>
            <p:nvPr/>
          </p:nvCxnSpPr>
          <p:spPr>
            <a:xfrm>
              <a:off x="507491" y="1501519"/>
              <a:ext cx="8129015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25" name="Shape 25"/>
          <p:cNvSpPr/>
          <p:nvPr/>
        </p:nvSpPr>
        <p:spPr>
          <a:xfrm>
            <a:off x="0" y="5778123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1104900" y="2292093"/>
            <a:ext cx="5734050" cy="22196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1104900" y="4511783"/>
            <a:ext cx="5734050" cy="9555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9" name="Shape 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5879" y="0"/>
            <a:ext cx="1747524" cy="22920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>
            <a:spLocks noGrp="1"/>
          </p:cNvSpPr>
          <p:nvPr>
            <p:ph type="pic" idx="2"/>
          </p:nvPr>
        </p:nvSpPr>
        <p:spPr>
          <a:xfrm>
            <a:off x="6981063" y="1310655"/>
            <a:ext cx="5210937" cy="4208604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270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97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97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97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397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397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397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397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s-ES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NOTA:</a:t>
            </a:r>
          </a:p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s-ES" sz="1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Para cambiar la imagen de esta dispositiva, seleccione la imagen y elimínela. A continuación haga clic en el icono Imágenes en el marcador de posición e inserte su imagen.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pic" idx="2"/>
          </p:nvPr>
        </p:nvSpPr>
        <p:spPr>
          <a:xfrm>
            <a:off x="4654671" y="1600199"/>
            <a:ext cx="6430912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3396995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buClr>
                <a:schemeClr val="dk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2934458" y="6356350"/>
            <a:ext cx="6323081" cy="3651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s-ES" sz="12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 rot="5400000">
            <a:off x="3809999" y="-1104899"/>
            <a:ext cx="4572000" cy="998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270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97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97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97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397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397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397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397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2934458" y="6356350"/>
            <a:ext cx="6323081" cy="3651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s-ES" sz="12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 rot="5400000">
            <a:off x="7323930" y="2413794"/>
            <a:ext cx="5811838" cy="171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 rot="5400000">
            <a:off x="2248429" y="-778403"/>
            <a:ext cx="5811838" cy="80988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270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97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97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97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397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397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397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397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2934458" y="6356350"/>
            <a:ext cx="6323081" cy="3651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s-ES" sz="12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" name="Shape 113"/>
          <p:cNvGrpSpPr/>
          <p:nvPr/>
        </p:nvGrpSpPr>
        <p:grpSpPr>
          <a:xfrm rot="5400000">
            <a:off x="6514047" y="3228843"/>
            <a:ext cx="5632703" cy="84403"/>
            <a:chOff x="1073150" y="1219200"/>
            <a:chExt cx="10058399" cy="63125"/>
          </a:xfrm>
        </p:grpSpPr>
        <p:cxnSp>
          <p:nvCxnSpPr>
            <p:cNvPr id="114" name="Shape 114"/>
            <p:cNvCxnSpPr/>
            <p:nvPr/>
          </p:nvCxnSpPr>
          <p:spPr>
            <a:xfrm rot="10800000">
              <a:off x="1073150" y="1219200"/>
              <a:ext cx="10058399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15" name="Shape 115"/>
            <p:cNvCxnSpPr/>
            <p:nvPr/>
          </p:nvCxnSpPr>
          <p:spPr>
            <a:xfrm rot="10800000">
              <a:off x="1073150" y="1282325"/>
              <a:ext cx="10058399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5778123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1104900" y="2292093"/>
            <a:ext cx="10096499" cy="22196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1104898" y="4511783"/>
            <a:ext cx="10096501" cy="9555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2934458" y="6356350"/>
            <a:ext cx="6323081" cy="3651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s-ES" sz="12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hape 42"/>
          <p:cNvGrpSpPr/>
          <p:nvPr/>
        </p:nvGrpSpPr>
        <p:grpSpPr>
          <a:xfrm>
            <a:off x="0" y="2514600"/>
            <a:ext cx="12191999" cy="3194034"/>
            <a:chOff x="647401" y="2514600"/>
            <a:chExt cx="10838688" cy="3194034"/>
          </a:xfrm>
        </p:grpSpPr>
        <p:grpSp>
          <p:nvGrpSpPr>
            <p:cNvPr id="43" name="Shape 43"/>
            <p:cNvGrpSpPr/>
            <p:nvPr/>
          </p:nvGrpSpPr>
          <p:grpSpPr>
            <a:xfrm>
              <a:off x="647402" y="2514600"/>
              <a:ext cx="10838688" cy="63125"/>
              <a:chOff x="507491" y="1501519"/>
              <a:chExt cx="8129015" cy="63125"/>
            </a:xfrm>
          </p:grpSpPr>
          <p:cxnSp>
            <p:nvCxnSpPr>
              <p:cNvPr id="44" name="Shape 44"/>
              <p:cNvCxnSpPr/>
              <p:nvPr/>
            </p:nvCxnSpPr>
            <p:spPr>
              <a:xfrm>
                <a:off x="507491" y="1564644"/>
                <a:ext cx="8129015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5" name="Shape 45"/>
              <p:cNvCxnSpPr/>
              <p:nvPr/>
            </p:nvCxnSpPr>
            <p:spPr>
              <a:xfrm>
                <a:off x="507491" y="1501519"/>
                <a:ext cx="8129015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sp>
          <p:nvSpPr>
            <p:cNvPr id="46" name="Shape 46"/>
            <p:cNvSpPr/>
            <p:nvPr/>
          </p:nvSpPr>
          <p:spPr>
            <a:xfrm>
              <a:off x="647402" y="2640850"/>
              <a:ext cx="10838687" cy="2941536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" name="Shape 47"/>
            <p:cNvGrpSpPr/>
            <p:nvPr/>
          </p:nvGrpSpPr>
          <p:grpSpPr>
            <a:xfrm rot="10800000">
              <a:off x="647401" y="5645509"/>
              <a:ext cx="10838688" cy="63125"/>
              <a:chOff x="507491" y="1501519"/>
              <a:chExt cx="8129015" cy="63125"/>
            </a:xfrm>
          </p:grpSpPr>
          <p:cxnSp>
            <p:nvCxnSpPr>
              <p:cNvPr id="48" name="Shape 48"/>
              <p:cNvCxnSpPr/>
              <p:nvPr/>
            </p:nvCxnSpPr>
            <p:spPr>
              <a:xfrm>
                <a:off x="507491" y="1564644"/>
                <a:ext cx="8129015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9" name="Shape 49"/>
              <p:cNvCxnSpPr/>
              <p:nvPr/>
            </p:nvCxnSpPr>
            <p:spPr>
              <a:xfrm>
                <a:off x="507491" y="1501519"/>
                <a:ext cx="8129015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</p:grp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104899" y="2971806"/>
            <a:ext cx="10071099" cy="16841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1104899" y="4655955"/>
            <a:ext cx="10071099" cy="50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rgbClr val="888888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rgbClr val="888888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rgbClr val="888888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rgbClr val="888888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2934458" y="6356350"/>
            <a:ext cx="6323081" cy="3651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s-ES" sz="12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5879" y="0"/>
            <a:ext cx="1783187" cy="2971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9982199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270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97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97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97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397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397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397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397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2934458" y="6356350"/>
            <a:ext cx="6323081" cy="3651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s-ES" sz="12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1104900" y="2424111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270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97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97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97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397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397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397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397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616611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6166110" y="2424111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270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97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97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97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397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397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397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397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2934458" y="6356350"/>
            <a:ext cx="6323081" cy="3651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s-ES" sz="12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2934458" y="6356350"/>
            <a:ext cx="6323081" cy="3651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s-ES" sz="12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934458" y="6356350"/>
            <a:ext cx="6323081" cy="3651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s-ES" sz="12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5641848" y="1600199"/>
            <a:ext cx="5445251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270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97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97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397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397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397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397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1104900" y="1600200"/>
            <a:ext cx="4384548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buClr>
                <a:schemeClr val="dk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934458" y="6356350"/>
            <a:ext cx="6323081" cy="3651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s-ES" sz="12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4914899" cy="457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270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97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97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97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397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397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397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397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6172200" y="1600200"/>
            <a:ext cx="4914899" cy="457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270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97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97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97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397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397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397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397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2934458" y="6356350"/>
            <a:ext cx="6323081" cy="3651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s-ES" sz="12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9982199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270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97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97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97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397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397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397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397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2934458" y="6356350"/>
            <a:ext cx="6323081" cy="3651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s-ES" sz="12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Shape 15"/>
          <p:cNvGrpSpPr/>
          <p:nvPr/>
        </p:nvGrpSpPr>
        <p:grpSpPr>
          <a:xfrm>
            <a:off x="1103376" y="1219201"/>
            <a:ext cx="9985247" cy="84403"/>
            <a:chOff x="1073150" y="1219200"/>
            <a:chExt cx="10058399" cy="63125"/>
          </a:xfrm>
        </p:grpSpPr>
        <p:cxnSp>
          <p:nvCxnSpPr>
            <p:cNvPr id="16" name="Shape 16"/>
            <p:cNvCxnSpPr/>
            <p:nvPr/>
          </p:nvCxnSpPr>
          <p:spPr>
            <a:xfrm rot="10800000">
              <a:off x="1073150" y="1219200"/>
              <a:ext cx="10058399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 rot="10800000">
              <a:off x="1073150" y="1282325"/>
              <a:ext cx="10058399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ctrTitle"/>
          </p:nvPr>
        </p:nvSpPr>
        <p:spPr>
          <a:xfrm>
            <a:off x="141668" y="2549671"/>
            <a:ext cx="6555169" cy="2219691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>
              <a:buSzPct val="25000"/>
            </a:pPr>
            <a:r>
              <a:rPr lang="es-CO" sz="3200" dirty="0" smtClean="0"/>
              <a:t>Contaminación ambiental </a:t>
            </a:r>
            <a:r>
              <a:rPr lang="es-CO" sz="3200" dirty="0"/>
              <a:t>por mercurio en la región de </a:t>
            </a:r>
            <a:r>
              <a:rPr lang="es-CO" sz="3200" dirty="0" smtClean="0"/>
              <a:t>bolívar </a:t>
            </a:r>
            <a:r>
              <a:rPr lang="es-CO" sz="3200" dirty="0"/>
              <a:t>y sus efectos neurotóxicos en la </a:t>
            </a:r>
            <a:r>
              <a:rPr lang="es-CO" sz="3200" dirty="0" smtClean="0"/>
              <a:t>población.</a:t>
            </a:r>
            <a:r>
              <a:rPr lang="es-CO" sz="3200" dirty="0"/>
              <a:t/>
            </a:r>
            <a:br>
              <a:rPr lang="es-CO" sz="3200" dirty="0"/>
            </a:br>
            <a:endParaRPr lang="es-ES" sz="3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subTitle" idx="1"/>
          </p:nvPr>
        </p:nvSpPr>
        <p:spPr>
          <a:xfrm>
            <a:off x="5406444" y="5400426"/>
            <a:ext cx="5734050" cy="95556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Noto Sans Symbols"/>
              <a:buNone/>
            </a:pPr>
            <a:r>
              <a:rPr lang="es-E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 CURN</a:t>
            </a:r>
          </a:p>
        </p:txBody>
      </p:sp>
      <p:sp>
        <p:nvSpPr>
          <p:cNvPr id="2" name="1 Marcador de posición de imagen"/>
          <p:cNvSpPr>
            <a:spLocks noGrp="1"/>
          </p:cNvSpPr>
          <p:nvPr>
            <p:ph type="pic" idx="2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340768"/>
            <a:ext cx="5231904" cy="41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0"/>
            <a:ext cx="7128792" cy="630932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0" y="5931604"/>
            <a:ext cx="86867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  <a:p>
            <a:r>
              <a:rPr lang="es-CO" dirty="0"/>
              <a:t> </a:t>
            </a:r>
            <a:r>
              <a:rPr lang="es-CO" sz="1200" b="1" dirty="0"/>
              <a:t>CONTAMINACIÓN POR MERCURIO EN AIRE DEL DISTRITO MINERO DE SAN MARTÍN DE LOBA EN EL DEPARTAMENTO DE BOLÍVAR, COLOMBIA</a:t>
            </a:r>
            <a:endParaRPr lang="es-CO" sz="1200" dirty="0"/>
          </a:p>
          <a:p>
            <a:r>
              <a:rPr lang="es-CO" sz="1200" dirty="0"/>
              <a:t>Jesús OLIVERO-VERBEL*, </a:t>
            </a:r>
            <a:r>
              <a:rPr lang="es-CO" sz="1200" dirty="0" err="1"/>
              <a:t>Fredys</a:t>
            </a:r>
            <a:r>
              <a:rPr lang="es-CO" sz="1200" dirty="0"/>
              <a:t> YOUNG-CASTRO y Karina CABALLERO-GALLARDO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8699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1655348" y="1269243"/>
            <a:ext cx="10563366" cy="9280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8203842" y="5757921"/>
            <a:ext cx="3988157" cy="841315"/>
          </a:xfrm>
          <a:prstGeom prst="rect">
            <a:avLst/>
          </a:prstGeom>
          <a:solidFill>
            <a:schemeClr val="accent1"/>
          </a:solidFill>
          <a:ln w="48000" cap="flat" cmpd="thickThin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EPIDEMIOLOGIA</a:t>
            </a:r>
          </a:p>
        </p:txBody>
      </p:sp>
      <p:sp>
        <p:nvSpPr>
          <p:cNvPr id="201" name="Shape 201"/>
          <p:cNvSpPr/>
          <p:nvPr/>
        </p:nvSpPr>
        <p:spPr>
          <a:xfrm rot="5400000">
            <a:off x="11165771" y="5847864"/>
            <a:ext cx="1246632" cy="608344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48000" cap="flat" cmpd="thickThin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Shape 206"/>
          <p:cNvSpPr txBox="1"/>
          <p:nvPr/>
        </p:nvSpPr>
        <p:spPr>
          <a:xfrm>
            <a:off x="2115401" y="2197290"/>
            <a:ext cx="152854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21 al 36%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1269243"/>
            <a:ext cx="8444198" cy="374441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5756487"/>
            <a:ext cx="86867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  <a:p>
            <a:r>
              <a:rPr lang="es-CO" dirty="0"/>
              <a:t> </a:t>
            </a:r>
            <a:r>
              <a:rPr lang="es-CO" sz="1200" b="1" dirty="0"/>
              <a:t>CONTAMINACIÓN POR MERCURIO EN AIRE DEL DISTRITO MINERO DE SAN MARTÍN DE LOBA EN EL DEPARTAMENTO DE BOLÍVAR, COLOMBIA</a:t>
            </a:r>
            <a:endParaRPr lang="es-CO" sz="1200" dirty="0"/>
          </a:p>
          <a:p>
            <a:r>
              <a:rPr lang="es-CO" sz="1200" dirty="0"/>
              <a:t>Jesús OLIVERO-VERBEL*, </a:t>
            </a:r>
            <a:r>
              <a:rPr lang="es-CO" sz="1200" dirty="0" err="1"/>
              <a:t>Fredys</a:t>
            </a:r>
            <a:r>
              <a:rPr lang="es-CO" sz="1200" dirty="0"/>
              <a:t> YOUNG-CASTRO y Karina CABALLERO-GALLARDO</a:t>
            </a:r>
            <a:endParaRPr lang="es-CO" sz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BIOMAGNIFICACION</a:t>
            </a:r>
            <a:endParaRPr lang="es-C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1484784"/>
            <a:ext cx="8881283" cy="505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16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-27654"/>
            <a:ext cx="10246166" cy="688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9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4" y="-27654"/>
            <a:ext cx="9665986" cy="688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2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-1442"/>
            <a:ext cx="9361040" cy="68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2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/>
        </p:nvSpPr>
        <p:spPr>
          <a:xfrm>
            <a:off x="8898300" y="113000"/>
            <a:ext cx="3293700" cy="816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 sz="2400" dirty="0">
                <a:solidFill>
                  <a:srgbClr val="FFFFFF"/>
                </a:solidFill>
              </a:rPr>
              <a:t>FISIOPATOLOGÍA 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235949" y="4970275"/>
            <a:ext cx="117201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s-ES" sz="1200" dirty="0">
                <a:solidFill>
                  <a:schemeClr val="dk1"/>
                </a:solidFill>
              </a:rPr>
              <a:t> Fuente</a:t>
            </a:r>
            <a:r>
              <a:rPr lang="es-ES" sz="1200" dirty="0" smtClean="0">
                <a:solidFill>
                  <a:schemeClr val="dk1"/>
                </a:solidFill>
              </a:rPr>
              <a:t>:.</a:t>
            </a:r>
            <a:endParaRPr lang="es-ES" sz="1200" dirty="0">
              <a:solidFill>
                <a:schemeClr val="dk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4" t="33451" r="45757" b="16901"/>
          <a:stretch/>
        </p:blipFill>
        <p:spPr bwMode="auto">
          <a:xfrm>
            <a:off x="1919536" y="1249467"/>
            <a:ext cx="7992888" cy="51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>
            <a:off x="0" y="334457"/>
            <a:ext cx="7337501" cy="1143000"/>
          </a:xfrm>
          <a:prstGeom prst="rect">
            <a:avLst/>
          </a:prstGeom>
          <a:solidFill>
            <a:schemeClr val="accent1"/>
          </a:solidFill>
          <a:ln w="48000" cap="flat" cmpd="thickThin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MANIFESTACIONES </a:t>
            </a:r>
            <a:r>
              <a:rPr lang="es-ES" sz="2400" dirty="0" smtClean="0">
                <a:solidFill>
                  <a:schemeClr val="lt1"/>
                </a:solidFill>
              </a:rPr>
              <a:t>NEUROTOXICAS DEL MERCURIO.</a:t>
            </a:r>
            <a:endParaRPr lang="es-ES" sz="2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623392" y="1650336"/>
            <a:ext cx="5562052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None/>
            </a:pP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endParaRPr lang="es-ES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8616281" y="1795226"/>
            <a:ext cx="2254734" cy="359944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800" dirty="0" err="1" smtClean="0">
                <a:solidFill>
                  <a:schemeClr val="dk1"/>
                </a:solidFill>
                <a:sym typeface="Arial"/>
              </a:rPr>
              <a:t>Neurodegeneración</a:t>
            </a:r>
            <a:endParaRPr lang="es-ES" sz="18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9761639" y="2991309"/>
            <a:ext cx="1109376" cy="369332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800" dirty="0" smtClean="0">
                <a:solidFill>
                  <a:schemeClr val="dk1"/>
                </a:solidFill>
              </a:rPr>
              <a:t>Autismo</a:t>
            </a:r>
            <a:endParaRPr lang="es-ES"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Shape 224"/>
          <p:cNvSpPr txBox="1"/>
          <p:nvPr/>
        </p:nvSpPr>
        <p:spPr>
          <a:xfrm>
            <a:off x="10014572" y="4127046"/>
            <a:ext cx="856443" cy="323165"/>
          </a:xfrm>
          <a:prstGeom prst="rect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800" dirty="0">
                <a:solidFill>
                  <a:schemeClr val="dk1"/>
                </a:solidFill>
              </a:rPr>
              <a:t>L</a:t>
            </a:r>
            <a:r>
              <a:rPr lang="es-ES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upus</a:t>
            </a:r>
            <a:endParaRPr lang="es-ES"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Shape 225"/>
          <p:cNvSpPr txBox="1"/>
          <p:nvPr/>
        </p:nvSpPr>
        <p:spPr>
          <a:xfrm>
            <a:off x="9829317" y="5692462"/>
            <a:ext cx="1712886" cy="646331"/>
          </a:xfrm>
          <a:prstGeom prst="rect">
            <a:avLst/>
          </a:prstGeom>
          <a:noFill/>
          <a:ln w="9525" cap="flat" cmpd="sng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dirty="0">
                <a:solidFill>
                  <a:schemeClr val="dk1"/>
                </a:solidFill>
              </a:rPr>
              <a:t>T</a:t>
            </a:r>
            <a:r>
              <a:rPr lang="es-ES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rastornos de aprendizaje</a:t>
            </a:r>
            <a:endParaRPr lang="es-ES"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2996681" y="4394903"/>
            <a:ext cx="2356833" cy="646331"/>
          </a:xfrm>
          <a:prstGeom prst="rect">
            <a:avLst/>
          </a:prstGeom>
          <a:noFill/>
          <a:ln w="9525" cap="flat" cmpd="sng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800" dirty="0" smtClean="0">
                <a:solidFill>
                  <a:schemeClr val="dk1"/>
                </a:solidFill>
              </a:rPr>
              <a:t>Afectaciones neuronales</a:t>
            </a:r>
            <a:endParaRPr lang="es-ES"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Shape 227"/>
          <p:cNvSpPr txBox="1"/>
          <p:nvPr/>
        </p:nvSpPr>
        <p:spPr>
          <a:xfrm>
            <a:off x="2447575" y="5830960"/>
            <a:ext cx="3044945" cy="694384"/>
          </a:xfrm>
          <a:prstGeom prst="rect">
            <a:avLst/>
          </a:prstGeom>
          <a:noFill/>
          <a:ln w="9525" cap="flat" cmpd="sng">
            <a:solidFill>
              <a:srgbClr val="6666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es-CO" sz="1800" dirty="0" smtClean="0">
                <a:solidFill>
                  <a:schemeClr val="dk1"/>
                </a:solidFill>
              </a:rPr>
              <a:t>Trastorno </a:t>
            </a:r>
            <a:r>
              <a:rPr lang="es-CO" sz="1800" dirty="0">
                <a:solidFill>
                  <a:schemeClr val="dk1"/>
                </a:solidFill>
              </a:rPr>
              <a:t>de déficit de atención e hiperactividad,</a:t>
            </a:r>
            <a:endParaRPr lang="es-ES"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Shape 228"/>
          <p:cNvSpPr txBox="1"/>
          <p:nvPr/>
        </p:nvSpPr>
        <p:spPr>
          <a:xfrm>
            <a:off x="2855641" y="3360394"/>
            <a:ext cx="2451626" cy="369332"/>
          </a:xfrm>
          <a:prstGeom prst="rect">
            <a:avLst/>
          </a:prstGeom>
          <a:noFill/>
          <a:ln w="9525" cap="flat" cmpd="sng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Funciones neuronales</a:t>
            </a:r>
            <a:endParaRPr lang="es-ES"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9" name="Shape 229"/>
          <p:cNvCxnSpPr/>
          <p:nvPr/>
        </p:nvCxnSpPr>
        <p:spPr>
          <a:xfrm rot="10800000" flipH="1">
            <a:off x="8229600" y="2284941"/>
            <a:ext cx="283334" cy="346746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30" name="Shape 230"/>
          <p:cNvCxnSpPr/>
          <p:nvPr/>
        </p:nvCxnSpPr>
        <p:spPr>
          <a:xfrm rot="10800000" flipH="1">
            <a:off x="9453092" y="3175975"/>
            <a:ext cx="198397" cy="184666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31" name="Shape 231"/>
          <p:cNvCxnSpPr/>
          <p:nvPr/>
        </p:nvCxnSpPr>
        <p:spPr>
          <a:xfrm>
            <a:off x="9552290" y="4532835"/>
            <a:ext cx="277027" cy="0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32" name="Shape 232"/>
          <p:cNvCxnSpPr/>
          <p:nvPr/>
        </p:nvCxnSpPr>
        <p:spPr>
          <a:xfrm>
            <a:off x="9362940" y="5821251"/>
            <a:ext cx="288549" cy="194375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33" name="Shape 233"/>
          <p:cNvCxnSpPr/>
          <p:nvPr/>
        </p:nvCxnSpPr>
        <p:spPr>
          <a:xfrm rot="10800000">
            <a:off x="5531154" y="3554321"/>
            <a:ext cx="353847" cy="0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35" name="Shape 235"/>
          <p:cNvCxnSpPr/>
          <p:nvPr/>
        </p:nvCxnSpPr>
        <p:spPr>
          <a:xfrm flipH="1">
            <a:off x="5750094" y="5830960"/>
            <a:ext cx="283950" cy="184666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36" name="Shape 236"/>
          <p:cNvCxnSpPr/>
          <p:nvPr/>
        </p:nvCxnSpPr>
        <p:spPr>
          <a:xfrm flipH="1">
            <a:off x="5393011" y="4718069"/>
            <a:ext cx="357083" cy="0"/>
          </a:xfrm>
          <a:prstGeom prst="straightConnector1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900969" y="6844376"/>
            <a:ext cx="9982199" cy="4572000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001" y="2780929"/>
            <a:ext cx="3477939" cy="304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hape 228"/>
          <p:cNvSpPr txBox="1"/>
          <p:nvPr/>
        </p:nvSpPr>
        <p:spPr>
          <a:xfrm>
            <a:off x="645889" y="2364993"/>
            <a:ext cx="2451626" cy="369332"/>
          </a:xfrm>
          <a:prstGeom prst="rect">
            <a:avLst/>
          </a:prstGeom>
          <a:noFill/>
          <a:ln w="9525" cap="flat" cmpd="sng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8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Eretismo</a:t>
            </a:r>
            <a:endParaRPr lang="es-ES"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33597" y="1958313"/>
            <a:ext cx="2076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psicosis orgánica toxica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/>
        </p:nvSpPr>
        <p:spPr>
          <a:xfrm>
            <a:off x="0" y="386365"/>
            <a:ext cx="4597757" cy="1004552"/>
          </a:xfrm>
          <a:prstGeom prst="rect">
            <a:avLst/>
          </a:prstGeom>
          <a:solidFill>
            <a:schemeClr val="accent1"/>
          </a:solidFill>
          <a:ln w="48000" cap="flat" cmpd="thickThin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20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AFECTACIONES NEURONALES</a:t>
            </a:r>
            <a:endParaRPr lang="es-ES" sz="20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5760150" y="1981850"/>
            <a:ext cx="1568400" cy="39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s-ES" dirty="0"/>
          </a:p>
        </p:txBody>
      </p:sp>
      <p:sp>
        <p:nvSpPr>
          <p:cNvPr id="246" name="Shape 246"/>
          <p:cNvSpPr txBox="1"/>
          <p:nvPr/>
        </p:nvSpPr>
        <p:spPr>
          <a:xfrm>
            <a:off x="7642175" y="2038875"/>
            <a:ext cx="1112100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s-ES" dirty="0"/>
          </a:p>
        </p:txBody>
      </p:sp>
      <p:sp>
        <p:nvSpPr>
          <p:cNvPr id="247" name="Shape 247"/>
          <p:cNvSpPr txBox="1"/>
          <p:nvPr/>
        </p:nvSpPr>
        <p:spPr>
          <a:xfrm>
            <a:off x="5717375" y="2965625"/>
            <a:ext cx="3668400" cy="47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s-ES" dirty="0"/>
          </a:p>
        </p:txBody>
      </p:sp>
      <p:sp>
        <p:nvSpPr>
          <p:cNvPr id="251" name="Shape 251"/>
          <p:cNvSpPr txBox="1"/>
          <p:nvPr/>
        </p:nvSpPr>
        <p:spPr>
          <a:xfrm>
            <a:off x="6031050" y="5161325"/>
            <a:ext cx="3735600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s-ES" dirty="0"/>
          </a:p>
        </p:txBody>
      </p:sp>
      <p:sp>
        <p:nvSpPr>
          <p:cNvPr id="252" name="Shape 252"/>
          <p:cNvSpPr/>
          <p:nvPr/>
        </p:nvSpPr>
        <p:spPr>
          <a:xfrm>
            <a:off x="8286100" y="5770675"/>
            <a:ext cx="3906000" cy="1004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 sz="2000" b="1" dirty="0">
                <a:solidFill>
                  <a:srgbClr val="FFFFFF"/>
                </a:solidFill>
              </a:rPr>
              <a:t>ENFERMEDADES </a:t>
            </a:r>
            <a:r>
              <a:rPr lang="es-ES" sz="2000" b="1" dirty="0" smtClean="0">
                <a:solidFill>
                  <a:srgbClr val="FFFFFF"/>
                </a:solidFill>
              </a:rPr>
              <a:t>DEL SISTEMA NERVIOSO</a:t>
            </a:r>
            <a:endParaRPr lang="es-ES" sz="2000" b="1" dirty="0">
              <a:solidFill>
                <a:srgbClr val="FFFFFF"/>
              </a:solidFill>
            </a:endParaRPr>
          </a:p>
        </p:txBody>
      </p:sp>
      <p:sp>
        <p:nvSpPr>
          <p:cNvPr id="254" name="Shape 254"/>
          <p:cNvSpPr/>
          <p:nvPr/>
        </p:nvSpPr>
        <p:spPr>
          <a:xfrm rot="5400000">
            <a:off x="11264660" y="5847921"/>
            <a:ext cx="1246499" cy="6084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48000" cap="flat" cmpd="thickThin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  <a:p>
            <a:r>
              <a:rPr lang="es-CO" dirty="0" smtClean="0"/>
              <a:t>EMFERMEDAD DE MINAMATA</a:t>
            </a:r>
          </a:p>
          <a:p>
            <a:endParaRPr lang="es-CO" dirty="0"/>
          </a:p>
          <a:p>
            <a:pPr marL="127000" indent="0">
              <a:buNone/>
            </a:pPr>
            <a:endParaRPr lang="es-CO" dirty="0"/>
          </a:p>
          <a:p>
            <a:endParaRPr lang="es-CO" dirty="0" smtClean="0"/>
          </a:p>
          <a:p>
            <a:r>
              <a:rPr lang="es-CO" dirty="0" smtClean="0"/>
              <a:t>EMFERMEDAD DE ALZHEIMER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820" y="1390917"/>
            <a:ext cx="31358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891" y="3968202"/>
            <a:ext cx="2972334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404664"/>
            <a:ext cx="46450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 smtClean="0"/>
          </a:p>
          <a:p>
            <a:r>
              <a:rPr lang="es-CO" dirty="0" smtClean="0"/>
              <a:t> </a:t>
            </a:r>
            <a:r>
              <a:rPr lang="es-CO" dirty="0"/>
              <a:t>El mercurio ha demostrado ser </a:t>
            </a:r>
            <a:r>
              <a:rPr lang="es-CO" dirty="0" smtClean="0"/>
              <a:t>un </a:t>
            </a:r>
            <a:r>
              <a:rPr lang="es-CO" dirty="0"/>
              <a:t>potente neurotóxico en la </a:t>
            </a:r>
            <a:r>
              <a:rPr lang="es-CO" dirty="0" smtClean="0"/>
              <a:t>actualidad, capaz </a:t>
            </a:r>
            <a:r>
              <a:rPr lang="es-CO" dirty="0"/>
              <a:t>de causar neurotoxicidad a través del consumo de alimentos contaminados y </a:t>
            </a:r>
            <a:r>
              <a:rPr lang="es-CO" dirty="0" smtClean="0"/>
              <a:t>otras fuentes </a:t>
            </a:r>
            <a:r>
              <a:rPr lang="es-CO" dirty="0"/>
              <a:t>de exposición, afectando sobre todo a mujeres embarazadas </a:t>
            </a:r>
            <a:r>
              <a:rPr lang="es-CO" dirty="0" smtClean="0"/>
              <a:t>, niños en la población Bolivarense.</a:t>
            </a:r>
          </a:p>
          <a:p>
            <a:endParaRPr lang="es-CO" dirty="0"/>
          </a:p>
          <a:p>
            <a:endParaRPr lang="es-CO" dirty="0" smtClean="0"/>
          </a:p>
          <a:p>
            <a:r>
              <a:rPr lang="es-CO" dirty="0"/>
              <a:t> El mercurio que se halla en diferentes cosméticos usados para el maquillaje de </a:t>
            </a:r>
            <a:r>
              <a:rPr lang="es-CO" dirty="0" smtClean="0"/>
              <a:t>la piel</a:t>
            </a:r>
            <a:r>
              <a:rPr lang="es-CO" dirty="0"/>
              <a:t>, así como en amalgamas dentales debería sustituirse dado que existen </a:t>
            </a:r>
            <a:r>
              <a:rPr lang="es-CO" dirty="0" smtClean="0"/>
              <a:t>alternativas perfectamente </a:t>
            </a:r>
            <a:r>
              <a:rPr lang="es-CO" dirty="0"/>
              <a:t>válidas.</a:t>
            </a:r>
            <a:endParaRPr lang="es-CO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xfrm>
            <a:off x="3193959" y="2292093"/>
            <a:ext cx="8007438" cy="2219691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s-ES" sz="3959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MANIFESTACIONES EXTRAINTESTINALES DE LA ENFERMEDAD DE CROHN: ENFOQUE PULMONAR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subTitle" idx="1"/>
          </p:nvPr>
        </p:nvSpPr>
        <p:spPr>
          <a:xfrm>
            <a:off x="3796582" y="2762135"/>
            <a:ext cx="10096501" cy="95556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Noto Sans Symbols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2808128" y="0"/>
            <a:ext cx="9706377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1" name="Shape 131"/>
          <p:cNvCxnSpPr/>
          <p:nvPr/>
        </p:nvCxnSpPr>
        <p:spPr>
          <a:xfrm>
            <a:off x="2808128" y="515154"/>
            <a:ext cx="955558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" name="Shape 132"/>
          <p:cNvSpPr txBox="1"/>
          <p:nvPr/>
        </p:nvSpPr>
        <p:spPr>
          <a:xfrm>
            <a:off x="3223334" y="629306"/>
            <a:ext cx="8912180" cy="70788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s-CO" sz="2000" b="1" dirty="0">
                <a:solidFill>
                  <a:schemeClr val="lt1"/>
                </a:solidFill>
              </a:rPr>
              <a:t>Contaminación ambiental por mercurio en la región de bolívar y sus efectos neurotóxicos en la población.</a:t>
            </a:r>
            <a:br>
              <a:rPr lang="es-CO" sz="2000" b="1" dirty="0">
                <a:solidFill>
                  <a:schemeClr val="lt1"/>
                </a:solidFill>
              </a:rPr>
            </a:br>
            <a:endParaRPr lang="es-CO" sz="2000" b="1" dirty="0">
              <a:solidFill>
                <a:schemeClr val="lt1"/>
              </a:solidFill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4613317" y="1718641"/>
            <a:ext cx="6096000" cy="3693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 dirty="0" smtClean="0">
                <a:solidFill>
                  <a:schemeClr val="dk1"/>
                </a:solidFill>
              </a:rPr>
              <a:t>ALBARRACIN MARIÑO CRISTIAN HERNANDO</a:t>
            </a:r>
            <a:endParaRPr lang="es-ES" sz="18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AYOLA 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ALTAMAR DANIEL </a:t>
            </a:r>
            <a:r>
              <a:rPr lang="es-ES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FRANCISCO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 dirty="0" smtClean="0">
                <a:solidFill>
                  <a:schemeClr val="dk1"/>
                </a:solidFill>
              </a:rPr>
              <a:t>CARRILLO COBO LINDA YAILETH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CORREA PEREZ YAIR </a:t>
            </a:r>
            <a:r>
              <a:rPr lang="es-ES" sz="18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YAIR</a:t>
            </a:r>
            <a:r>
              <a:rPr lang="es-ES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JESUS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 dirty="0" smtClean="0">
                <a:solidFill>
                  <a:schemeClr val="dk1"/>
                </a:solidFill>
              </a:rPr>
              <a:t>HOYOS IGUARAN DANIELA JISSEL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JIMENEZ MOLINA JOSE LUIS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 dirty="0" smtClean="0">
                <a:solidFill>
                  <a:schemeClr val="dk1"/>
                </a:solidFill>
              </a:rPr>
              <a:t>MORENO YEPEZ ANGIE PAOLA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ORDONEZ VELILLA JESUS EDUARDO</a:t>
            </a:r>
            <a:endParaRPr lang="es-ES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PEREZ 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ARIAS YOVANIS DE </a:t>
            </a:r>
            <a:r>
              <a:rPr lang="es-ES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JESÚS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 dirty="0" smtClean="0">
                <a:solidFill>
                  <a:schemeClr val="dk1"/>
                </a:solidFill>
              </a:rPr>
              <a:t>RUSSELL HURTADO MELISSA ANDREA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SANCHEZ CAÑATE WENDY LUZ</a:t>
            </a:r>
            <a:endParaRPr lang="es-ES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0" y="5513673"/>
            <a:ext cx="2808129" cy="15696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TUTOR: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ALEX SOTOMAYOR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4010828" y="5902432"/>
            <a:ext cx="7454984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CORPORACION UNIVERSITARIA RAFAEL NUÑEZ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FACULTAD DE MEDICINA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III SEMESTRE</a:t>
            </a:r>
          </a:p>
        </p:txBody>
      </p:sp>
      <p:sp>
        <p:nvSpPr>
          <p:cNvPr id="136" name="Shape 136"/>
          <p:cNvSpPr/>
          <p:nvPr/>
        </p:nvSpPr>
        <p:spPr>
          <a:xfrm>
            <a:off x="1468125" y="4631808"/>
            <a:ext cx="236917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ALEX SOTOMAYOR</a:t>
            </a:r>
          </a:p>
        </p:txBody>
      </p:sp>
      <p:sp>
        <p:nvSpPr>
          <p:cNvPr id="137" name="Shape 137"/>
          <p:cNvSpPr/>
          <p:nvPr/>
        </p:nvSpPr>
        <p:spPr>
          <a:xfrm>
            <a:off x="0" y="5513673"/>
            <a:ext cx="2091689" cy="635666"/>
          </a:xfrm>
          <a:prstGeom prst="rect">
            <a:avLst/>
          </a:prstGeom>
          <a:solidFill>
            <a:schemeClr val="accent1"/>
          </a:solidFill>
          <a:ln w="48000" cap="flat" cmpd="thickThin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TUTOR: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s-ES" sz="14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JOSE DUSSAN</a:t>
            </a:r>
            <a:endParaRPr lang="es-ES" sz="1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/>
        </p:nvSpPr>
        <p:spPr>
          <a:xfrm>
            <a:off x="7861110" y="724960"/>
            <a:ext cx="2715905" cy="3161237"/>
          </a:xfrm>
          <a:prstGeom prst="rect">
            <a:avLst/>
          </a:prstGeom>
          <a:solidFill>
            <a:schemeClr val="accent1"/>
          </a:solidFill>
          <a:ln w="48000" cap="flat" cmpd="thickThin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1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5641848" y="1600199"/>
            <a:ext cx="5445251" cy="4572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Shape 266"/>
          <p:cNvSpPr txBox="1">
            <a:spLocks noGrp="1"/>
          </p:cNvSpPr>
          <p:nvPr>
            <p:ph type="body" idx="2"/>
          </p:nvPr>
        </p:nvSpPr>
        <p:spPr>
          <a:xfrm>
            <a:off x="1104900" y="1600200"/>
            <a:ext cx="4384548" cy="4572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0" y="1173162"/>
            <a:ext cx="9799093" cy="4695374"/>
          </a:xfrm>
          <a:prstGeom prst="rect">
            <a:avLst/>
          </a:prstGeom>
          <a:solidFill>
            <a:schemeClr val="accent1"/>
          </a:solidFill>
          <a:ln w="48000" cap="flat" cmpd="thickThin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Shape 268"/>
          <p:cNvSpPr txBox="1"/>
          <p:nvPr/>
        </p:nvSpPr>
        <p:spPr>
          <a:xfrm>
            <a:off x="3201915" y="2975211"/>
            <a:ext cx="5786651" cy="13234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8000" b="1" i="1" dirty="0">
                <a:solidFill>
                  <a:schemeClr val="lt1"/>
                </a:solidFill>
                <a:latin typeface="+mj-lt"/>
                <a:ea typeface="Comic Sans MS"/>
                <a:cs typeface="Comic Sans MS"/>
                <a:sym typeface="Comic Sans MS"/>
              </a:rPr>
              <a:t>GRACIAS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/>
        </p:nvSpPr>
        <p:spPr>
          <a:xfrm>
            <a:off x="1146411" y="559558"/>
            <a:ext cx="4694831" cy="1119116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48000" cap="flat" cmpd="thickThin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0" y="232011"/>
            <a:ext cx="4872250" cy="1269241"/>
          </a:xfrm>
          <a:prstGeom prst="rect">
            <a:avLst/>
          </a:prstGeom>
          <a:solidFill>
            <a:schemeClr val="accent1"/>
          </a:solidFill>
          <a:ln w="48000" cap="flat" cmpd="thickThin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2400" b="1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REFERENCIAS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1024766" y="1828800"/>
            <a:ext cx="10522228" cy="340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s-VE" altLang="es-VE" dirty="0">
                <a:latin typeface="Calibri" pitchFamily="34" charset="0"/>
              </a:rPr>
              <a:t>1) Al-</a:t>
            </a:r>
            <a:r>
              <a:rPr lang="es-VE" altLang="es-VE" dirty="0" err="1">
                <a:latin typeface="Calibri" pitchFamily="34" charset="0"/>
              </a:rPr>
              <a:t>Shahristani</a:t>
            </a:r>
            <a:r>
              <a:rPr lang="es-VE" altLang="es-VE" dirty="0">
                <a:latin typeface="Calibri" pitchFamily="34" charset="0"/>
              </a:rPr>
              <a:t> H, </a:t>
            </a:r>
            <a:r>
              <a:rPr lang="es-VE" altLang="es-VE" dirty="0" err="1">
                <a:latin typeface="Calibri" pitchFamily="34" charset="0"/>
              </a:rPr>
              <a:t>Shihab</a:t>
            </a:r>
            <a:r>
              <a:rPr lang="es-VE" altLang="es-VE" dirty="0">
                <a:latin typeface="Calibri" pitchFamily="34" charset="0"/>
              </a:rPr>
              <a:t> KM. </a:t>
            </a:r>
            <a:r>
              <a:rPr lang="es-VE" altLang="es-VE" dirty="0" err="1">
                <a:latin typeface="Calibri" pitchFamily="34" charset="0"/>
              </a:rPr>
              <a:t>Variation</a:t>
            </a:r>
            <a:r>
              <a:rPr lang="es-VE" altLang="es-VE" dirty="0">
                <a:latin typeface="Calibri" pitchFamily="34" charset="0"/>
              </a:rPr>
              <a:t> of </a:t>
            </a:r>
            <a:r>
              <a:rPr lang="es-VE" altLang="es-VE" dirty="0" err="1">
                <a:latin typeface="Calibri" pitchFamily="34" charset="0"/>
              </a:rPr>
              <a:t>biological</a:t>
            </a:r>
            <a:r>
              <a:rPr lang="es-VE" altLang="es-VE" dirty="0">
                <a:latin typeface="Calibri" pitchFamily="34" charset="0"/>
              </a:rPr>
              <a:t> </a:t>
            </a:r>
            <a:r>
              <a:rPr lang="es-VE" altLang="es-VE" dirty="0" err="1">
                <a:latin typeface="Calibri" pitchFamily="34" charset="0"/>
              </a:rPr>
              <a:t>half-life</a:t>
            </a:r>
            <a:r>
              <a:rPr lang="es-VE" altLang="es-VE" dirty="0">
                <a:latin typeface="Calibri" pitchFamily="34" charset="0"/>
              </a:rPr>
              <a:t> of </a:t>
            </a:r>
            <a:r>
              <a:rPr lang="es-VE" altLang="es-VE" dirty="0" err="1">
                <a:latin typeface="Calibri" pitchFamily="34" charset="0"/>
              </a:rPr>
              <a:t>methylmercury</a:t>
            </a:r>
            <a:r>
              <a:rPr lang="es-VE" altLang="es-VE" dirty="0">
                <a:latin typeface="Calibri" pitchFamily="34" charset="0"/>
              </a:rPr>
              <a:t> in </a:t>
            </a:r>
            <a:r>
              <a:rPr lang="es-VE" altLang="es-VE" dirty="0" err="1">
                <a:latin typeface="Calibri" pitchFamily="34" charset="0"/>
              </a:rPr>
              <a:t>man</a:t>
            </a:r>
            <a:r>
              <a:rPr lang="es-VE" altLang="es-VE" dirty="0">
                <a:latin typeface="Calibri" pitchFamily="34" charset="0"/>
              </a:rPr>
              <a:t>. </a:t>
            </a:r>
            <a:r>
              <a:rPr lang="es-VE" altLang="es-VE" dirty="0" err="1">
                <a:latin typeface="Calibri" pitchFamily="34" charset="0"/>
              </a:rPr>
              <a:t>Arch</a:t>
            </a:r>
            <a:r>
              <a:rPr lang="es-VE" altLang="es-VE" dirty="0">
                <a:latin typeface="Calibri" pitchFamily="34" charset="0"/>
              </a:rPr>
              <a:t> </a:t>
            </a:r>
            <a:r>
              <a:rPr lang="es-VE" altLang="es-VE" dirty="0" err="1">
                <a:latin typeface="Calibri" pitchFamily="34" charset="0"/>
              </a:rPr>
              <a:t>Environ</a:t>
            </a:r>
            <a:r>
              <a:rPr lang="es-VE" altLang="es-VE" dirty="0">
                <a:latin typeface="Calibri" pitchFamily="34" charset="0"/>
              </a:rPr>
              <a:t> </a:t>
            </a:r>
            <a:r>
              <a:rPr lang="es-VE" altLang="es-VE" dirty="0" err="1">
                <a:latin typeface="Calibri" pitchFamily="34" charset="0"/>
              </a:rPr>
              <a:t>Health</a:t>
            </a:r>
            <a:r>
              <a:rPr lang="es-VE" altLang="es-VE" dirty="0">
                <a:latin typeface="Calibri" pitchFamily="34" charset="0"/>
              </a:rPr>
              <a:t>. 1974; 28:342–344.</a:t>
            </a:r>
          </a:p>
          <a:p>
            <a:pPr eaLnBrk="1" hangingPunct="1">
              <a:lnSpc>
                <a:spcPct val="150000"/>
              </a:lnSpc>
            </a:pPr>
            <a:r>
              <a:rPr lang="es-VE" altLang="es-VE" dirty="0">
                <a:latin typeface="Calibri" pitchFamily="34" charset="0"/>
              </a:rPr>
              <a:t>2) WHO. </a:t>
            </a:r>
            <a:r>
              <a:rPr lang="es-VE" altLang="es-VE" dirty="0" err="1">
                <a:latin typeface="Calibri" pitchFamily="34" charset="0"/>
              </a:rPr>
              <a:t>Environmental</a:t>
            </a:r>
            <a:r>
              <a:rPr lang="es-VE" altLang="es-VE" dirty="0">
                <a:latin typeface="Calibri" pitchFamily="34" charset="0"/>
              </a:rPr>
              <a:t> </a:t>
            </a:r>
            <a:r>
              <a:rPr lang="es-VE" altLang="es-VE" dirty="0" err="1">
                <a:latin typeface="Calibri" pitchFamily="34" charset="0"/>
              </a:rPr>
              <a:t>health</a:t>
            </a:r>
            <a:r>
              <a:rPr lang="es-VE" altLang="es-VE" dirty="0">
                <a:latin typeface="Calibri" pitchFamily="34" charset="0"/>
              </a:rPr>
              <a:t> </a:t>
            </a:r>
            <a:r>
              <a:rPr lang="es-VE" altLang="es-VE" dirty="0" err="1">
                <a:latin typeface="Calibri" pitchFamily="34" charset="0"/>
              </a:rPr>
              <a:t>criteria</a:t>
            </a:r>
            <a:r>
              <a:rPr lang="es-VE" altLang="es-VE" dirty="0">
                <a:latin typeface="Calibri" pitchFamily="34" charset="0"/>
              </a:rPr>
              <a:t> 118: </a:t>
            </a:r>
            <a:r>
              <a:rPr lang="es-VE" altLang="es-VE" dirty="0" err="1">
                <a:latin typeface="Calibri" pitchFamily="34" charset="0"/>
              </a:rPr>
              <a:t>Inorganic</a:t>
            </a:r>
            <a:r>
              <a:rPr lang="es-VE" altLang="es-VE" dirty="0">
                <a:latin typeface="Calibri" pitchFamily="34" charset="0"/>
              </a:rPr>
              <a:t> </a:t>
            </a:r>
            <a:r>
              <a:rPr lang="es-VE" altLang="es-VE" dirty="0" err="1">
                <a:latin typeface="Calibri" pitchFamily="34" charset="0"/>
              </a:rPr>
              <a:t>mercury</a:t>
            </a:r>
            <a:r>
              <a:rPr lang="es-VE" altLang="es-VE" dirty="0">
                <a:latin typeface="Calibri" pitchFamily="34" charset="0"/>
              </a:rPr>
              <a:t>. </a:t>
            </a:r>
            <a:r>
              <a:rPr lang="es-VE" altLang="es-VE" dirty="0" err="1">
                <a:latin typeface="Calibri" pitchFamily="34" charset="0"/>
              </a:rPr>
              <a:t>World</a:t>
            </a:r>
            <a:r>
              <a:rPr lang="es-VE" altLang="es-VE" dirty="0">
                <a:latin typeface="Calibri" pitchFamily="34" charset="0"/>
              </a:rPr>
              <a:t> </a:t>
            </a:r>
            <a:r>
              <a:rPr lang="es-VE" altLang="es-VE" dirty="0" err="1">
                <a:latin typeface="Calibri" pitchFamily="34" charset="0"/>
              </a:rPr>
              <a:t>Health</a:t>
            </a:r>
            <a:r>
              <a:rPr lang="es-VE" altLang="es-VE" dirty="0">
                <a:latin typeface="Calibri" pitchFamily="34" charset="0"/>
              </a:rPr>
              <a:t> </a:t>
            </a:r>
            <a:r>
              <a:rPr lang="es-VE" altLang="es-VE" dirty="0" err="1">
                <a:latin typeface="Calibri" pitchFamily="34" charset="0"/>
              </a:rPr>
              <a:t>Organization</a:t>
            </a:r>
            <a:r>
              <a:rPr lang="es-VE" altLang="es-VE" dirty="0">
                <a:latin typeface="Calibri" pitchFamily="34" charset="0"/>
              </a:rPr>
              <a:t> Geneva, International </a:t>
            </a:r>
            <a:r>
              <a:rPr lang="es-VE" altLang="es-VE" dirty="0" err="1">
                <a:latin typeface="Calibri" pitchFamily="34" charset="0"/>
              </a:rPr>
              <a:t>Programme</a:t>
            </a:r>
            <a:r>
              <a:rPr lang="es-VE" altLang="es-VE" dirty="0">
                <a:latin typeface="Calibri" pitchFamily="34" charset="0"/>
              </a:rPr>
              <a:t> </a:t>
            </a:r>
            <a:r>
              <a:rPr lang="es-VE" altLang="es-VE" dirty="0" err="1">
                <a:latin typeface="Calibri" pitchFamily="34" charset="0"/>
              </a:rPr>
              <a:t>on</a:t>
            </a:r>
            <a:r>
              <a:rPr lang="es-VE" altLang="es-VE" dirty="0">
                <a:latin typeface="Calibri" pitchFamily="34" charset="0"/>
              </a:rPr>
              <a:t> </a:t>
            </a:r>
            <a:r>
              <a:rPr lang="es-VE" altLang="es-VE" dirty="0" err="1">
                <a:latin typeface="Calibri" pitchFamily="34" charset="0"/>
              </a:rPr>
              <a:t>Chemical</a:t>
            </a:r>
            <a:r>
              <a:rPr lang="es-VE" altLang="es-VE" dirty="0">
                <a:latin typeface="Calibri" pitchFamily="34" charset="0"/>
              </a:rPr>
              <a:t> Safety 1991.</a:t>
            </a:r>
          </a:p>
          <a:p>
            <a:pPr eaLnBrk="1" hangingPunct="1">
              <a:lnSpc>
                <a:spcPct val="150000"/>
              </a:lnSpc>
            </a:pPr>
            <a:r>
              <a:rPr lang="es-VE" altLang="es-VE" dirty="0">
                <a:latin typeface="Calibri" pitchFamily="34" charset="0"/>
              </a:rPr>
              <a:t>3) ATSDR (1999) </a:t>
            </a:r>
            <a:r>
              <a:rPr lang="es-VE" altLang="es-VE" dirty="0" err="1">
                <a:latin typeface="Calibri" pitchFamily="34" charset="0"/>
              </a:rPr>
              <a:t>Toxicological</a:t>
            </a:r>
            <a:r>
              <a:rPr lang="es-VE" altLang="es-VE" dirty="0">
                <a:latin typeface="Calibri" pitchFamily="34" charset="0"/>
              </a:rPr>
              <a:t> </a:t>
            </a:r>
            <a:r>
              <a:rPr lang="es-VE" altLang="es-VE" dirty="0" err="1">
                <a:latin typeface="Calibri" pitchFamily="34" charset="0"/>
              </a:rPr>
              <a:t>profile</a:t>
            </a:r>
            <a:r>
              <a:rPr lang="es-VE" altLang="es-VE" dirty="0">
                <a:latin typeface="Calibri" pitchFamily="34" charset="0"/>
              </a:rPr>
              <a:t> </a:t>
            </a:r>
            <a:r>
              <a:rPr lang="es-VE" altLang="es-VE" dirty="0" err="1">
                <a:latin typeface="Calibri" pitchFamily="34" charset="0"/>
              </a:rPr>
              <a:t>for</a:t>
            </a:r>
            <a:r>
              <a:rPr lang="es-VE" altLang="es-VE" dirty="0">
                <a:latin typeface="Calibri" pitchFamily="34" charset="0"/>
              </a:rPr>
              <a:t> </a:t>
            </a:r>
            <a:r>
              <a:rPr lang="es-VE" altLang="es-VE" dirty="0" err="1">
                <a:latin typeface="Calibri" pitchFamily="34" charset="0"/>
              </a:rPr>
              <a:t>mercury</a:t>
            </a:r>
            <a:r>
              <a:rPr lang="es-VE" altLang="es-VE" dirty="0">
                <a:latin typeface="Calibri" pitchFamily="34" charset="0"/>
              </a:rPr>
              <a:t> (</a:t>
            </a:r>
            <a:r>
              <a:rPr lang="es-VE" altLang="es-VE" dirty="0" err="1">
                <a:latin typeface="Calibri" pitchFamily="34" charset="0"/>
              </a:rPr>
              <a:t>update</a:t>
            </a:r>
            <a:r>
              <a:rPr lang="es-VE" altLang="es-VE" dirty="0">
                <a:latin typeface="Calibri" pitchFamily="34" charset="0"/>
              </a:rPr>
              <a:t>). Atlanta, GA, US </a:t>
            </a:r>
            <a:r>
              <a:rPr lang="es-VE" altLang="es-VE" dirty="0" err="1">
                <a:latin typeface="Calibri" pitchFamily="34" charset="0"/>
              </a:rPr>
              <a:t>Department</a:t>
            </a:r>
            <a:r>
              <a:rPr lang="es-VE" altLang="es-VE" dirty="0">
                <a:latin typeface="Calibri" pitchFamily="34" charset="0"/>
              </a:rPr>
              <a:t> of</a:t>
            </a:r>
          </a:p>
          <a:p>
            <a:pPr eaLnBrk="1" hangingPunct="1">
              <a:lnSpc>
                <a:spcPct val="150000"/>
              </a:lnSpc>
            </a:pPr>
            <a:r>
              <a:rPr lang="es-VE" altLang="es-VE" dirty="0" err="1">
                <a:latin typeface="Calibri" pitchFamily="34" charset="0"/>
              </a:rPr>
              <a:t>Health</a:t>
            </a:r>
            <a:r>
              <a:rPr lang="es-VE" altLang="es-VE" dirty="0">
                <a:latin typeface="Calibri" pitchFamily="34" charset="0"/>
              </a:rPr>
              <a:t> and Human </a:t>
            </a:r>
            <a:r>
              <a:rPr lang="es-VE" altLang="es-VE" dirty="0" err="1">
                <a:latin typeface="Calibri" pitchFamily="34" charset="0"/>
              </a:rPr>
              <a:t>Services</a:t>
            </a:r>
            <a:r>
              <a:rPr lang="es-VE" altLang="es-VE" dirty="0">
                <a:latin typeface="Calibri" pitchFamily="34" charset="0"/>
              </a:rPr>
              <a:t>, </a:t>
            </a:r>
            <a:r>
              <a:rPr lang="es-VE" altLang="es-VE" dirty="0" err="1">
                <a:latin typeface="Calibri" pitchFamily="34" charset="0"/>
              </a:rPr>
              <a:t>Public</a:t>
            </a:r>
            <a:r>
              <a:rPr lang="es-VE" altLang="es-VE" dirty="0">
                <a:latin typeface="Calibri" pitchFamily="34" charset="0"/>
              </a:rPr>
              <a:t> </a:t>
            </a:r>
            <a:r>
              <a:rPr lang="es-VE" altLang="es-VE" dirty="0" err="1">
                <a:latin typeface="Calibri" pitchFamily="34" charset="0"/>
              </a:rPr>
              <a:t>Health</a:t>
            </a:r>
            <a:r>
              <a:rPr lang="es-VE" altLang="es-VE" dirty="0">
                <a:latin typeface="Calibri" pitchFamily="34" charset="0"/>
              </a:rPr>
              <a:t> </a:t>
            </a:r>
            <a:r>
              <a:rPr lang="es-VE" altLang="es-VE" dirty="0" err="1">
                <a:latin typeface="Calibri" pitchFamily="34" charset="0"/>
              </a:rPr>
              <a:t>Service</a:t>
            </a:r>
            <a:r>
              <a:rPr lang="es-VE" altLang="es-VE" dirty="0">
                <a:latin typeface="Calibri" pitchFamily="34" charset="0"/>
              </a:rPr>
              <a:t>, Agency </a:t>
            </a:r>
            <a:r>
              <a:rPr lang="es-VE" altLang="es-VE" dirty="0" err="1">
                <a:latin typeface="Calibri" pitchFamily="34" charset="0"/>
              </a:rPr>
              <a:t>for</a:t>
            </a:r>
            <a:r>
              <a:rPr lang="es-VE" altLang="es-VE" dirty="0">
                <a:latin typeface="Calibri" pitchFamily="34" charset="0"/>
              </a:rPr>
              <a:t> </a:t>
            </a:r>
            <a:r>
              <a:rPr lang="es-VE" altLang="es-VE" dirty="0" err="1">
                <a:latin typeface="Calibri" pitchFamily="34" charset="0"/>
              </a:rPr>
              <a:t>Toxic</a:t>
            </a:r>
            <a:r>
              <a:rPr lang="es-VE" altLang="es-VE" dirty="0">
                <a:latin typeface="Calibri" pitchFamily="34" charset="0"/>
              </a:rPr>
              <a:t> </a:t>
            </a:r>
            <a:r>
              <a:rPr lang="es-VE" altLang="es-VE" dirty="0" err="1">
                <a:latin typeface="Calibri" pitchFamily="34" charset="0"/>
              </a:rPr>
              <a:t>Substances</a:t>
            </a:r>
            <a:r>
              <a:rPr lang="es-VE" altLang="es-VE" dirty="0">
                <a:latin typeface="Calibri" pitchFamily="34" charset="0"/>
              </a:rPr>
              <a:t> and </a:t>
            </a:r>
            <a:r>
              <a:rPr lang="es-VE" altLang="es-VE" dirty="0" err="1">
                <a:latin typeface="Calibri" pitchFamily="34" charset="0"/>
              </a:rPr>
              <a:t>Disease</a:t>
            </a:r>
            <a:endParaRPr lang="es-VE" altLang="es-VE" dirty="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s-VE" altLang="es-VE" dirty="0" err="1">
                <a:latin typeface="Calibri" pitchFamily="34" charset="0"/>
              </a:rPr>
              <a:t>Registry</a:t>
            </a:r>
            <a:r>
              <a:rPr lang="es-VE" altLang="es-VE" dirty="0">
                <a:latin typeface="Calibri" pitchFamily="34" charset="0"/>
              </a:rPr>
              <a:t>, </a:t>
            </a:r>
            <a:r>
              <a:rPr lang="es-VE" altLang="es-VE" dirty="0" err="1">
                <a:latin typeface="Calibri" pitchFamily="34" charset="0"/>
              </a:rPr>
              <a:t>March</a:t>
            </a:r>
            <a:r>
              <a:rPr lang="es-VE" altLang="es-VE" dirty="0">
                <a:latin typeface="Calibri" pitchFamily="34" charset="0"/>
              </a:rPr>
              <a:t>.; WHO/IPCS, 2002</a:t>
            </a:r>
          </a:p>
          <a:p>
            <a:pPr eaLnBrk="1" hangingPunct="1">
              <a:lnSpc>
                <a:spcPct val="150000"/>
              </a:lnSpc>
            </a:pPr>
            <a:r>
              <a:rPr lang="es-VE" altLang="es-VE" dirty="0">
                <a:latin typeface="Calibri" pitchFamily="34" charset="0"/>
              </a:rPr>
              <a:t>4) </a:t>
            </a:r>
            <a:r>
              <a:rPr lang="es-VE" altLang="es-VE" dirty="0" err="1">
                <a:latin typeface="Calibri" pitchFamily="34" charset="0"/>
              </a:rPr>
              <a:t>Boffetta</a:t>
            </a:r>
            <a:r>
              <a:rPr lang="es-VE" altLang="es-VE" dirty="0">
                <a:latin typeface="Calibri" pitchFamily="34" charset="0"/>
              </a:rPr>
              <a:t> P, </a:t>
            </a:r>
            <a:r>
              <a:rPr lang="es-VE" altLang="es-VE" dirty="0" err="1">
                <a:latin typeface="Calibri" pitchFamily="34" charset="0"/>
              </a:rPr>
              <a:t>Sallsten</a:t>
            </a:r>
            <a:r>
              <a:rPr lang="es-VE" altLang="es-VE" dirty="0">
                <a:latin typeface="Calibri" pitchFamily="34" charset="0"/>
              </a:rPr>
              <a:t> G, </a:t>
            </a:r>
            <a:r>
              <a:rPr lang="es-VE" altLang="es-VE" dirty="0" err="1">
                <a:latin typeface="Calibri" pitchFamily="34" charset="0"/>
              </a:rPr>
              <a:t>Garcia-Gomez</a:t>
            </a:r>
            <a:r>
              <a:rPr lang="es-VE" altLang="es-VE" dirty="0">
                <a:latin typeface="Calibri" pitchFamily="34" charset="0"/>
              </a:rPr>
              <a:t> M, </a:t>
            </a:r>
            <a:r>
              <a:rPr lang="es-VE" altLang="es-VE" dirty="0" err="1">
                <a:latin typeface="Calibri" pitchFamily="34" charset="0"/>
              </a:rPr>
              <a:t>Pompe-Kirn</a:t>
            </a:r>
            <a:r>
              <a:rPr lang="es-VE" altLang="es-VE" dirty="0">
                <a:latin typeface="Calibri" pitchFamily="34" charset="0"/>
              </a:rPr>
              <a:t> V, </a:t>
            </a:r>
            <a:r>
              <a:rPr lang="es-VE" altLang="es-VE" dirty="0" err="1">
                <a:latin typeface="Calibri" pitchFamily="34" charset="0"/>
              </a:rPr>
              <a:t>Zaridze</a:t>
            </a:r>
            <a:r>
              <a:rPr lang="es-VE" altLang="es-VE" dirty="0">
                <a:latin typeface="Calibri" pitchFamily="34" charset="0"/>
              </a:rPr>
              <a:t> D, </a:t>
            </a:r>
            <a:r>
              <a:rPr lang="es-VE" altLang="es-VE" dirty="0" err="1">
                <a:latin typeface="Calibri" pitchFamily="34" charset="0"/>
              </a:rPr>
              <a:t>Bulbulyan</a:t>
            </a:r>
            <a:r>
              <a:rPr lang="es-VE" altLang="es-VE" dirty="0">
                <a:latin typeface="Calibri" pitchFamily="34" charset="0"/>
              </a:rPr>
              <a:t> M, Caballero JD,</a:t>
            </a:r>
          </a:p>
          <a:p>
            <a:pPr eaLnBrk="1" hangingPunct="1">
              <a:lnSpc>
                <a:spcPct val="150000"/>
              </a:lnSpc>
            </a:pPr>
            <a:r>
              <a:rPr lang="es-VE" altLang="es-VE" dirty="0" err="1">
                <a:latin typeface="Calibri" pitchFamily="34" charset="0"/>
              </a:rPr>
              <a:t>Ceccarelli</a:t>
            </a:r>
            <a:r>
              <a:rPr lang="es-VE" altLang="es-VE" dirty="0">
                <a:latin typeface="Calibri" pitchFamily="34" charset="0"/>
              </a:rPr>
              <a:t> F, </a:t>
            </a:r>
            <a:r>
              <a:rPr lang="es-VE" altLang="es-VE" dirty="0" err="1">
                <a:latin typeface="Calibri" pitchFamily="34" charset="0"/>
              </a:rPr>
              <a:t>Kobal</a:t>
            </a:r>
            <a:r>
              <a:rPr lang="es-VE" altLang="es-VE" dirty="0">
                <a:latin typeface="Calibri" pitchFamily="34" charset="0"/>
              </a:rPr>
              <a:t> A, </a:t>
            </a:r>
            <a:r>
              <a:rPr lang="es-VE" altLang="es-VE" dirty="0" err="1">
                <a:latin typeface="Calibri" pitchFamily="34" charset="0"/>
              </a:rPr>
              <a:t>Merler</a:t>
            </a:r>
            <a:r>
              <a:rPr lang="es-VE" altLang="es-VE" dirty="0">
                <a:latin typeface="Calibri" pitchFamily="34" charset="0"/>
              </a:rPr>
              <a:t> E. </a:t>
            </a:r>
            <a:r>
              <a:rPr lang="es-VE" altLang="es-VE" dirty="0" err="1">
                <a:latin typeface="Calibri" pitchFamily="34" charset="0"/>
              </a:rPr>
              <a:t>Mortality</a:t>
            </a:r>
            <a:r>
              <a:rPr lang="es-VE" altLang="es-VE" dirty="0">
                <a:latin typeface="Calibri" pitchFamily="34" charset="0"/>
              </a:rPr>
              <a:t> </a:t>
            </a:r>
            <a:r>
              <a:rPr lang="es-VE" altLang="es-VE" dirty="0" err="1">
                <a:latin typeface="Calibri" pitchFamily="34" charset="0"/>
              </a:rPr>
              <a:t>from</a:t>
            </a:r>
            <a:r>
              <a:rPr lang="es-VE" altLang="es-VE" dirty="0">
                <a:latin typeface="Calibri" pitchFamily="34" charset="0"/>
              </a:rPr>
              <a:t> cardiovascular </a:t>
            </a:r>
            <a:r>
              <a:rPr lang="es-VE" altLang="es-VE" dirty="0" err="1">
                <a:latin typeface="Calibri" pitchFamily="34" charset="0"/>
              </a:rPr>
              <a:t>diseases</a:t>
            </a:r>
            <a:r>
              <a:rPr lang="es-VE" altLang="es-VE" dirty="0">
                <a:latin typeface="Calibri" pitchFamily="34" charset="0"/>
              </a:rPr>
              <a:t> and </a:t>
            </a:r>
            <a:r>
              <a:rPr lang="es-VE" altLang="es-VE" dirty="0" err="1">
                <a:latin typeface="Calibri" pitchFamily="34" charset="0"/>
              </a:rPr>
              <a:t>exposure</a:t>
            </a:r>
            <a:r>
              <a:rPr lang="es-VE" altLang="es-VE" dirty="0">
                <a:latin typeface="Calibri" pitchFamily="34" charset="0"/>
              </a:rPr>
              <a:t> </a:t>
            </a:r>
            <a:r>
              <a:rPr lang="es-VE" altLang="es-VE" dirty="0" err="1">
                <a:latin typeface="Calibri" pitchFamily="34" charset="0"/>
              </a:rPr>
              <a:t>to</a:t>
            </a:r>
            <a:r>
              <a:rPr lang="es-VE" altLang="es-VE" dirty="0">
                <a:latin typeface="Calibri" pitchFamily="34" charset="0"/>
              </a:rPr>
              <a:t> </a:t>
            </a:r>
            <a:r>
              <a:rPr lang="es-VE" altLang="es-VE" dirty="0" err="1">
                <a:latin typeface="Calibri" pitchFamily="34" charset="0"/>
              </a:rPr>
              <a:t>inorganic</a:t>
            </a:r>
            <a:r>
              <a:rPr lang="es-VE" altLang="es-VE" dirty="0">
                <a:latin typeface="Calibri" pitchFamily="34" charset="0"/>
              </a:rPr>
              <a:t> </a:t>
            </a:r>
            <a:r>
              <a:rPr lang="es-VE" altLang="es-VE" dirty="0" err="1">
                <a:latin typeface="Calibri" pitchFamily="34" charset="0"/>
              </a:rPr>
              <a:t>mercury</a:t>
            </a:r>
            <a:r>
              <a:rPr lang="es-VE" altLang="es-VE" dirty="0">
                <a:latin typeface="Calibri" pitchFamily="34" charset="0"/>
              </a:rPr>
              <a:t>. </a:t>
            </a:r>
            <a:r>
              <a:rPr lang="es-VE" altLang="es-VE" dirty="0" err="1">
                <a:latin typeface="Calibri" pitchFamily="34" charset="0"/>
              </a:rPr>
              <a:t>Occup</a:t>
            </a:r>
            <a:r>
              <a:rPr lang="es-VE" altLang="es-VE" dirty="0">
                <a:latin typeface="Calibri" pitchFamily="34" charset="0"/>
              </a:rPr>
              <a:t> </a:t>
            </a:r>
            <a:r>
              <a:rPr lang="es-VE" altLang="es-VE" dirty="0" err="1">
                <a:latin typeface="Calibri" pitchFamily="34" charset="0"/>
              </a:rPr>
              <a:t>Environ</a:t>
            </a:r>
            <a:r>
              <a:rPr lang="es-VE" altLang="es-VE" dirty="0">
                <a:latin typeface="Calibri" pitchFamily="34" charset="0"/>
              </a:rPr>
              <a:t> </a:t>
            </a:r>
            <a:r>
              <a:rPr lang="es-VE" altLang="es-VE" dirty="0" err="1">
                <a:latin typeface="Calibri" pitchFamily="34" charset="0"/>
              </a:rPr>
              <a:t>Med</a:t>
            </a:r>
            <a:r>
              <a:rPr lang="es-VE" altLang="es-VE" dirty="0">
                <a:latin typeface="Calibri" pitchFamily="34" charset="0"/>
              </a:rPr>
              <a:t> 2001; 58:461-466.</a:t>
            </a:r>
          </a:p>
          <a:p>
            <a:pPr eaLnBrk="1" hangingPunct="1">
              <a:lnSpc>
                <a:spcPct val="150000"/>
              </a:lnSpc>
            </a:pPr>
            <a:r>
              <a:rPr lang="es-VE" altLang="es-VE" dirty="0">
                <a:latin typeface="Calibri" pitchFamily="34" charset="0"/>
              </a:rPr>
              <a:t>5) </a:t>
            </a:r>
            <a:r>
              <a:rPr lang="es-VE" altLang="es-VE" dirty="0" err="1">
                <a:latin typeface="Calibri" pitchFamily="34" charset="0"/>
              </a:rPr>
              <a:t>Kazantzis</a:t>
            </a:r>
            <a:r>
              <a:rPr lang="es-VE" altLang="es-VE" dirty="0">
                <a:latin typeface="Calibri" pitchFamily="34" charset="0"/>
              </a:rPr>
              <a:t>, G., Schiller K.F, </a:t>
            </a:r>
            <a:r>
              <a:rPr lang="es-VE" altLang="es-VE" dirty="0" err="1">
                <a:latin typeface="Calibri" pitchFamily="34" charset="0"/>
              </a:rPr>
              <a:t>Asscher</a:t>
            </a:r>
            <a:r>
              <a:rPr lang="es-VE" altLang="es-VE" dirty="0">
                <a:latin typeface="Calibri" pitchFamily="34" charset="0"/>
              </a:rPr>
              <a:t> A.W, </a:t>
            </a:r>
            <a:r>
              <a:rPr lang="es-VE" altLang="es-VE" dirty="0" err="1">
                <a:latin typeface="Calibri" pitchFamily="34" charset="0"/>
              </a:rPr>
              <a:t>Drew</a:t>
            </a:r>
            <a:r>
              <a:rPr lang="es-VE" altLang="es-VE" dirty="0">
                <a:latin typeface="Calibri" pitchFamily="34" charset="0"/>
              </a:rPr>
              <a:t> R.G. Albuminuria and </a:t>
            </a:r>
            <a:r>
              <a:rPr lang="es-VE" altLang="es-VE" dirty="0" err="1">
                <a:latin typeface="Calibri" pitchFamily="34" charset="0"/>
              </a:rPr>
              <a:t>the</a:t>
            </a:r>
            <a:r>
              <a:rPr lang="es-VE" altLang="es-VE" dirty="0">
                <a:latin typeface="Calibri" pitchFamily="34" charset="0"/>
              </a:rPr>
              <a:t> </a:t>
            </a:r>
            <a:r>
              <a:rPr lang="es-VE" altLang="es-VE" dirty="0" err="1">
                <a:latin typeface="Calibri" pitchFamily="34" charset="0"/>
              </a:rPr>
              <a:t>nephrotic</a:t>
            </a:r>
            <a:r>
              <a:rPr lang="es-VE" altLang="es-VE" dirty="0">
                <a:latin typeface="Calibri" pitchFamily="34" charset="0"/>
              </a:rPr>
              <a:t> </a:t>
            </a:r>
            <a:r>
              <a:rPr lang="es-VE" altLang="es-VE" dirty="0" err="1">
                <a:latin typeface="Calibri" pitchFamily="34" charset="0"/>
              </a:rPr>
              <a:t>syndrome</a:t>
            </a:r>
            <a:r>
              <a:rPr lang="es-VE" altLang="es-VE" dirty="0">
                <a:latin typeface="Calibri" pitchFamily="34" charset="0"/>
              </a:rPr>
              <a:t> </a:t>
            </a:r>
            <a:r>
              <a:rPr lang="es-VE" altLang="es-VE" dirty="0" err="1">
                <a:latin typeface="Calibri" pitchFamily="34" charset="0"/>
              </a:rPr>
              <a:t>following</a:t>
            </a:r>
            <a:r>
              <a:rPr lang="es-VE" altLang="es-VE" dirty="0">
                <a:latin typeface="Calibri" pitchFamily="34" charset="0"/>
              </a:rPr>
              <a:t> </a:t>
            </a:r>
            <a:r>
              <a:rPr lang="es-VE" altLang="es-VE" dirty="0" err="1">
                <a:latin typeface="Calibri" pitchFamily="34" charset="0"/>
              </a:rPr>
              <a:t>exposure</a:t>
            </a:r>
            <a:r>
              <a:rPr lang="es-VE" altLang="es-VE" dirty="0">
                <a:latin typeface="Calibri" pitchFamily="34" charset="0"/>
              </a:rPr>
              <a:t> </a:t>
            </a:r>
            <a:r>
              <a:rPr lang="es-VE" altLang="es-VE" dirty="0" err="1">
                <a:latin typeface="Calibri" pitchFamily="34" charset="0"/>
              </a:rPr>
              <a:t>to</a:t>
            </a:r>
            <a:r>
              <a:rPr lang="es-VE" altLang="es-VE" dirty="0">
                <a:latin typeface="Calibri" pitchFamily="34" charset="0"/>
              </a:rPr>
              <a:t> </a:t>
            </a:r>
            <a:r>
              <a:rPr lang="es-VE" altLang="es-VE" dirty="0" err="1">
                <a:latin typeface="Calibri" pitchFamily="34" charset="0"/>
              </a:rPr>
              <a:t>mercury</a:t>
            </a:r>
            <a:r>
              <a:rPr lang="es-VE" altLang="es-VE" dirty="0">
                <a:latin typeface="Calibri" pitchFamily="34" charset="0"/>
              </a:rPr>
              <a:t> and </a:t>
            </a:r>
            <a:r>
              <a:rPr lang="es-VE" altLang="es-VE" dirty="0" err="1">
                <a:latin typeface="Calibri" pitchFamily="34" charset="0"/>
              </a:rPr>
              <a:t>its</a:t>
            </a:r>
            <a:r>
              <a:rPr lang="es-VE" altLang="es-VE" dirty="0">
                <a:latin typeface="Calibri" pitchFamily="34" charset="0"/>
              </a:rPr>
              <a:t> </a:t>
            </a:r>
            <a:r>
              <a:rPr lang="es-VE" altLang="es-VE" dirty="0" err="1">
                <a:latin typeface="Calibri" pitchFamily="34" charset="0"/>
              </a:rPr>
              <a:t>compounds</a:t>
            </a:r>
            <a:r>
              <a:rPr lang="es-VE" altLang="es-VE" dirty="0">
                <a:latin typeface="Calibri" pitchFamily="34" charset="0"/>
              </a:rPr>
              <a:t>. Q J </a:t>
            </a:r>
            <a:r>
              <a:rPr lang="es-VE" altLang="es-VE" dirty="0" err="1">
                <a:latin typeface="Calibri" pitchFamily="34" charset="0"/>
              </a:rPr>
              <a:t>Med</a:t>
            </a:r>
            <a:r>
              <a:rPr lang="es-VE" altLang="es-VE" dirty="0">
                <a:latin typeface="Calibri" pitchFamily="34" charset="0"/>
              </a:rPr>
              <a:t> 1962;3:403-419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1104899" y="2971806"/>
            <a:ext cx="10071099" cy="168414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s-ES"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115909" y="6516710"/>
            <a:ext cx="36060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ctrTitle"/>
          </p:nvPr>
        </p:nvSpPr>
        <p:spPr>
          <a:xfrm>
            <a:off x="3023851" y="1506826"/>
            <a:ext cx="5734050" cy="712516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s-ES" sz="395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OBJETIVOS GENERAL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subTitle" idx="1"/>
          </p:nvPr>
        </p:nvSpPr>
        <p:spPr>
          <a:xfrm>
            <a:off x="2444301" y="2798893"/>
            <a:ext cx="8000463" cy="95556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342900" lvl="0" indent="-342900">
              <a:buFont typeface="Courier New"/>
              <a:buChar char="o"/>
            </a:pPr>
            <a:r>
              <a:rPr lang="es-CO" sz="2400" dirty="0" smtClean="0"/>
              <a:t>Conocer </a:t>
            </a:r>
            <a:r>
              <a:rPr lang="es-CO" sz="2400" dirty="0"/>
              <a:t>el grado de exposición de la población al  mercurio orgánico e inorgánico  en la región de bolívar y sus potenciales efectos sobre la salud.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endParaRPr lang="es-E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0" y="6488667"/>
            <a:ext cx="73409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2985216" y="575025"/>
            <a:ext cx="10096499" cy="2219691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s-E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OBJETIVOS ESPECIFICOS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subTitle" idx="1"/>
          </p:nvPr>
        </p:nvSpPr>
        <p:spPr>
          <a:xfrm>
            <a:off x="1517021" y="2575775"/>
            <a:ext cx="10096501" cy="2672634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285750" lvl="0" indent="-285750" algn="just">
              <a:buFont typeface="Courier New"/>
              <a:buChar char="o"/>
            </a:pPr>
            <a:r>
              <a:rPr lang="es-CO" sz="2000" dirty="0"/>
              <a:t>I</a:t>
            </a:r>
            <a:r>
              <a:rPr lang="es-CO" sz="2000" dirty="0" smtClean="0"/>
              <a:t>dentificar </a:t>
            </a:r>
            <a:r>
              <a:rPr lang="es-CO" sz="2000" dirty="0"/>
              <a:t>los factores de riesgos ambientales que tiene  la población Bolivarense, </a:t>
            </a:r>
            <a:r>
              <a:rPr lang="es-CO" sz="2000" dirty="0" smtClean="0"/>
              <a:t>por </a:t>
            </a:r>
            <a:r>
              <a:rPr lang="es-CO" sz="2000" dirty="0"/>
              <a:t>la contaminación </a:t>
            </a:r>
            <a:r>
              <a:rPr lang="es-CO" sz="2000" dirty="0" smtClean="0"/>
              <a:t>y </a:t>
            </a:r>
            <a:r>
              <a:rPr lang="es-CO" sz="2000" dirty="0"/>
              <a:t>consumo de </a:t>
            </a:r>
            <a:r>
              <a:rPr lang="es-CO" sz="2000" dirty="0" smtClean="0"/>
              <a:t>mercurio.</a:t>
            </a:r>
            <a:endParaRPr lang="es-CO" sz="2000" dirty="0"/>
          </a:p>
          <a:p>
            <a:pPr marL="285750" lvl="0" indent="-285750" algn="just">
              <a:buFont typeface="Courier New"/>
              <a:buChar char="o"/>
            </a:pPr>
            <a:endParaRPr lang="es-CO" sz="2000" dirty="0" smtClean="0"/>
          </a:p>
          <a:p>
            <a:pPr marL="285750" lvl="0" indent="-285750" algn="just">
              <a:buFont typeface="Courier New"/>
              <a:buChar char="o"/>
            </a:pPr>
            <a:r>
              <a:rPr lang="es-CO" sz="2000" dirty="0" smtClean="0"/>
              <a:t>Conocer </a:t>
            </a:r>
            <a:r>
              <a:rPr lang="es-CO" sz="2000" dirty="0"/>
              <a:t>los factores determinantes para que se lleve acabo una intoxicación por </a:t>
            </a:r>
            <a:r>
              <a:rPr lang="es-CO" sz="2000" dirty="0" smtClean="0"/>
              <a:t>mercurio.</a:t>
            </a:r>
          </a:p>
          <a:p>
            <a:pPr marL="285750" lvl="0" indent="-285750" algn="just">
              <a:buFont typeface="Courier New"/>
              <a:buChar char="o"/>
            </a:pPr>
            <a:endParaRPr lang="es-CO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just">
              <a:buFont typeface="Courier New"/>
              <a:buChar char="o"/>
            </a:pPr>
            <a:r>
              <a:rPr lang="es-CO" sz="2000" dirty="0" smtClean="0"/>
              <a:t>Identificar </a:t>
            </a:r>
            <a:r>
              <a:rPr lang="es-CO" sz="2000" dirty="0"/>
              <a:t>las manifestaciones clínicas de un paciente que se encuentra intoxicado por </a:t>
            </a:r>
            <a:r>
              <a:rPr lang="es-CO" sz="2000" dirty="0" smtClean="0"/>
              <a:t>mercurio.</a:t>
            </a:r>
            <a:endParaRPr lang="es-CO" sz="2000" dirty="0"/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s-E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                                                               </a:t>
            </a:r>
          </a:p>
          <a:p>
            <a:pPr marL="285750" marR="0" lvl="0" indent="-2857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Noto Sans Symbols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0" y="6488667"/>
            <a:ext cx="50227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2768958" y="3229383"/>
            <a:ext cx="9115377" cy="168414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algn="ctr">
              <a:buSzPct val="25000"/>
            </a:pPr>
            <a:r>
              <a:rPr lang="es-ES" sz="279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ES" sz="279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279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ES" sz="279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279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ES" sz="279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279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sz="2790" b="1" dirty="0"/>
              <a:t>¿Cuáles son los grados (niveles) de toxicidad del mercurio (ambiental) en el que representan un peligro para la salud y el adecuado funcionamiento del Sistema Nervioso?</a:t>
            </a:r>
            <a:r>
              <a:rPr lang="es-ES" sz="279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3959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ES" sz="3959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3959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ES" sz="3959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s-ES" sz="3959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9252950" y="5678726"/>
            <a:ext cx="3240133" cy="50974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Noto Sans Symbols"/>
              <a:buNone/>
            </a:pPr>
            <a:r>
              <a:rPr lang="es-ES" sz="1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PREGUNTA PROBLEMA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38636" y="6488667"/>
            <a:ext cx="47651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165" name="Shape 165"/>
          <p:cNvSpPr/>
          <p:nvPr/>
        </p:nvSpPr>
        <p:spPr>
          <a:xfrm>
            <a:off x="2893324" y="2347415"/>
            <a:ext cx="9298675" cy="259307"/>
          </a:xfrm>
          <a:prstGeom prst="rect">
            <a:avLst/>
          </a:prstGeom>
          <a:solidFill>
            <a:schemeClr val="lt1"/>
          </a:solidFill>
          <a:ln w="48000" cap="flat" cmpd="thickThin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-122830" y="5678726"/>
            <a:ext cx="9253181" cy="244401"/>
          </a:xfrm>
          <a:prstGeom prst="rect">
            <a:avLst/>
          </a:prstGeom>
          <a:solidFill>
            <a:schemeClr val="lt1"/>
          </a:solidFill>
          <a:ln w="48000" cap="flat" cmpd="thickThin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1839950" y="1600200"/>
            <a:ext cx="8775900" cy="4572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ct val="25000"/>
              <a:buFont typeface="Noto Sans Symbols"/>
              <a:buNone/>
            </a:pPr>
            <a:endParaRPr lang="es-ES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/>
          <p:nvPr/>
        </p:nvSpPr>
        <p:spPr>
          <a:xfrm rot="5400000">
            <a:off x="-122351" y="792050"/>
            <a:ext cx="2279560" cy="69546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48000" cap="flat" cmpd="thickThin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1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514843"/>
              </a:buClr>
              <a:buSzPct val="25000"/>
              <a:buFont typeface="Arial"/>
              <a:buNone/>
            </a:pPr>
            <a:r>
              <a:rPr lang="es-ES" sz="28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INTRODUCCION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115909" y="6488667"/>
            <a:ext cx="72121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175" name="Shape 175"/>
          <p:cNvSpPr/>
          <p:nvPr/>
        </p:nvSpPr>
        <p:spPr>
          <a:xfrm>
            <a:off x="0" y="301083"/>
            <a:ext cx="4270917" cy="1137423"/>
          </a:xfrm>
          <a:prstGeom prst="rect">
            <a:avLst/>
          </a:prstGeom>
          <a:solidFill>
            <a:schemeClr val="accent1"/>
          </a:solidFill>
          <a:ln w="48000" cap="flat" cmpd="thickThin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INTRODUCCIÓN</a:t>
            </a:r>
          </a:p>
        </p:txBody>
      </p:sp>
      <p:graphicFrame>
        <p:nvGraphicFramePr>
          <p:cNvPr id="8" name="Diagrama 3"/>
          <p:cNvGraphicFramePr/>
          <p:nvPr>
            <p:extLst>
              <p:ext uri="{D42A27DB-BD31-4B8C-83A1-F6EECF244321}">
                <p14:modId xmlns:p14="http://schemas.microsoft.com/office/powerpoint/2010/main" val="1149145729"/>
              </p:ext>
            </p:extLst>
          </p:nvPr>
        </p:nvGraphicFramePr>
        <p:xfrm>
          <a:off x="2423592" y="1916832"/>
          <a:ext cx="770485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5675971" y="2687443"/>
            <a:ext cx="5698274" cy="348475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s-ES" dirty="0" smtClean="0"/>
              <a:t>NEUROTOXICIDAD</a:t>
            </a:r>
            <a:r>
              <a:rPr lang="es-E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es-ES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buSzPct val="25000"/>
              <a:buNone/>
            </a:pPr>
            <a:r>
              <a:rPr lang="es-CO" dirty="0" smtClean="0"/>
              <a:t>La </a:t>
            </a:r>
            <a:r>
              <a:rPr lang="es-CO" dirty="0"/>
              <a:t>neurotoxicidad del término refiere a daño al cerebro o al sistema nervioso periférico causado por la exposición a las substancias tóxicas naturales o artificiales.</a:t>
            </a:r>
            <a:endParaRPr lang="es-ES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5207619" y="379140"/>
            <a:ext cx="6984380" cy="1817649"/>
          </a:xfrm>
          <a:prstGeom prst="rect">
            <a:avLst/>
          </a:prstGeom>
          <a:solidFill>
            <a:schemeClr val="accent1"/>
          </a:solidFill>
          <a:ln w="48000" cap="flat" cmpd="thickThin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MARCO </a:t>
            </a:r>
            <a:r>
              <a:rPr lang="es-ES" sz="3600" b="1">
                <a:solidFill>
                  <a:schemeClr val="lt1"/>
                </a:solidFill>
              </a:rPr>
              <a:t>TEÓRICO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6578220" y="4449925"/>
            <a:ext cx="2975211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Factores inmunológicos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Factores </a:t>
            </a:r>
            <a:r>
              <a:rPr lang="es-E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ambientales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561917"/>
            <a:ext cx="4464496" cy="467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1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9982199" cy="4572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8203842" y="5757921"/>
            <a:ext cx="3988157" cy="841315"/>
          </a:xfrm>
          <a:prstGeom prst="rect">
            <a:avLst/>
          </a:prstGeom>
          <a:solidFill>
            <a:schemeClr val="accent1"/>
          </a:solidFill>
          <a:ln w="48000" cap="flat" cmpd="thickThin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E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EPIDEMIOLOGIA</a:t>
            </a:r>
          </a:p>
        </p:txBody>
      </p:sp>
      <p:sp>
        <p:nvSpPr>
          <p:cNvPr id="193" name="Shape 193"/>
          <p:cNvSpPr/>
          <p:nvPr/>
        </p:nvSpPr>
        <p:spPr>
          <a:xfrm rot="5400000">
            <a:off x="11165771" y="5847864"/>
            <a:ext cx="1246632" cy="608344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48000" cap="flat" cmpd="thickThin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4" t="58055" r="51023" b="8142"/>
          <a:stretch/>
        </p:blipFill>
        <p:spPr bwMode="auto">
          <a:xfrm>
            <a:off x="1690" y="-341632"/>
            <a:ext cx="8103412" cy="609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0" y="5756487"/>
            <a:ext cx="86867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  <a:p>
            <a:r>
              <a:rPr lang="es-CO" dirty="0"/>
              <a:t> </a:t>
            </a:r>
            <a:r>
              <a:rPr lang="es-CO" sz="1200" b="1" dirty="0"/>
              <a:t>CONTAMINACIÓN POR MERCURIO EN AIRE DEL DISTRITO MINERO DE SAN MARTÍN DE LOBA EN EL DEPARTAMENTO DE BOLÍVAR, COLOMBIA</a:t>
            </a:r>
            <a:endParaRPr lang="es-CO" sz="1200" dirty="0"/>
          </a:p>
          <a:p>
            <a:r>
              <a:rPr lang="es-CO" sz="1200" dirty="0"/>
              <a:t>Jesús OLIVERO-VERBEL*, </a:t>
            </a:r>
            <a:r>
              <a:rPr lang="es-CO" sz="1200" dirty="0" err="1"/>
              <a:t>Fredys</a:t>
            </a:r>
            <a:r>
              <a:rPr lang="es-CO" sz="1200" dirty="0"/>
              <a:t> YOUNG-CASTRO y Karina CABALLERO-GALLARDO</a:t>
            </a:r>
            <a:endParaRPr lang="es-CO" sz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Personalizado 17">
      <a:dk1>
        <a:srgbClr val="000000"/>
      </a:dk1>
      <a:lt1>
        <a:srgbClr val="FFFFFF"/>
      </a:lt1>
      <a:dk2>
        <a:srgbClr val="000000"/>
      </a:dk2>
      <a:lt2>
        <a:srgbClr val="FFFFF3"/>
      </a:lt2>
      <a:accent1>
        <a:srgbClr val="000000"/>
      </a:accent1>
      <a:accent2>
        <a:srgbClr val="6D7D66"/>
      </a:accent2>
      <a:accent3>
        <a:srgbClr val="525A6A"/>
      </a:accent3>
      <a:accent4>
        <a:srgbClr val="000000"/>
      </a:accent4>
      <a:accent5>
        <a:srgbClr val="000000"/>
      </a:accent5>
      <a:accent6>
        <a:srgbClr val="000000"/>
      </a:accent6>
      <a:hlink>
        <a:srgbClr val="59704F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696</Words>
  <Application>Microsoft Office PowerPoint</Application>
  <PresentationFormat>Panorámica</PresentationFormat>
  <Paragraphs>104</Paragraphs>
  <Slides>21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Courier New</vt:lpstr>
      <vt:lpstr>Noto Sans Symbols</vt:lpstr>
      <vt:lpstr>Academic Literature 16x9</vt:lpstr>
      <vt:lpstr>Contaminación ambiental por mercurio en la región de bolívar y sus efectos neurotóxicos en la población. </vt:lpstr>
      <vt:lpstr>MANIFESTACIONES EXTRAINTESTINALES DE LA ENFERMEDAD DE CROHN: ENFOQUE PULMONAR</vt:lpstr>
      <vt:lpstr>OBJETIVOS</vt:lpstr>
      <vt:lpstr>OBJETIVOS GENERAL</vt:lpstr>
      <vt:lpstr>OBJETIVOS ESPECIFICOS</vt:lpstr>
      <vt:lpstr>    ¿Cuáles son los grados (niveles) de toxicidad del mercurio (ambiental) en el que representan un peligro para la salud y el adecuado funcionamiento del Sistema Nervioso?   </vt:lpstr>
      <vt:lpstr>INTRODUCCION</vt:lpstr>
      <vt:lpstr>Presentación de PowerPoint</vt:lpstr>
      <vt:lpstr>Presentación de PowerPoint</vt:lpstr>
      <vt:lpstr>Presentación de PowerPoint</vt:lpstr>
      <vt:lpstr>Presentación de PowerPoint</vt:lpstr>
      <vt:lpstr>BIOMAGNIFICACION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Contaminación ambiental por mercurio en la región de bolívar y sus efectos neurotóxicos en la población.</dc:title>
  <dc:creator>Admin</dc:creator>
  <cp:lastModifiedBy>Dr. Jose Luis Jimenez M.</cp:lastModifiedBy>
  <cp:revision>24</cp:revision>
  <dcterms:modified xsi:type="dcterms:W3CDTF">2016-10-31T13:13:13Z</dcterms:modified>
</cp:coreProperties>
</file>