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Lst>
  <p:notesMasterIdLst>
    <p:notesMasterId r:id="rId21"/>
  </p:notesMasterIdLst>
  <p:handoutMasterIdLst>
    <p:handoutMasterId r:id="rId22"/>
  </p:handoutMasterIdLst>
  <p:sldIdLst>
    <p:sldId id="257" r:id="rId3"/>
    <p:sldId id="274" r:id="rId4"/>
    <p:sldId id="275" r:id="rId5"/>
    <p:sldId id="269" r:id="rId6"/>
    <p:sldId id="258" r:id="rId7"/>
    <p:sldId id="259" r:id="rId8"/>
    <p:sldId id="270" r:id="rId9"/>
    <p:sldId id="272" r:id="rId10"/>
    <p:sldId id="273" r:id="rId11"/>
    <p:sldId id="276" r:id="rId12"/>
    <p:sldId id="262" r:id="rId13"/>
    <p:sldId id="279" r:id="rId14"/>
    <p:sldId id="280" r:id="rId15"/>
    <p:sldId id="263" r:id="rId16"/>
    <p:sldId id="281" r:id="rId17"/>
    <p:sldId id="264" r:id="rId18"/>
    <p:sldId id="277" r:id="rId19"/>
    <p:sldId id="278" r:id="rId2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guide id="18" pos="958">
          <p15:clr>
            <a:srgbClr val="A4A3A4"/>
          </p15:clr>
        </p15:guide>
        <p15:guide id="19" pos="7008">
          <p15:clr>
            <a:srgbClr val="A4A3A4"/>
          </p15:clr>
        </p15:guide>
        <p15:guide id="20" pos="6720">
          <p15:clr>
            <a:srgbClr val="A4A3A4"/>
          </p15:clr>
        </p15:guide>
        <p15:guide id="21" pos="614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2" autoAdjust="0"/>
    <p:restoredTop sz="94660"/>
  </p:normalViewPr>
  <p:slideViewPr>
    <p:cSldViewPr>
      <p:cViewPr>
        <p:scale>
          <a:sx n="55" d="100"/>
          <a:sy n="55" d="100"/>
        </p:scale>
        <p:origin x="-634" y="-58"/>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 pos="958"/>
        <p:guide pos="7008"/>
        <p:guide pos="6720"/>
        <p:guide pos="6142"/>
      </p:guideLst>
    </p:cSldViewPr>
  </p:slideViewPr>
  <p:notesTextViewPr>
    <p:cViewPr>
      <p:scale>
        <a:sx n="1" d="1"/>
        <a:sy n="1" d="1"/>
      </p:scale>
      <p:origin x="0" y="0"/>
    </p:cViewPr>
  </p:notesTextViewPr>
  <p:notesViewPr>
    <p:cSldViewPr>
      <p:cViewPr varScale="1">
        <p:scale>
          <a:sx n="84" d="100"/>
          <a:sy n="84" d="100"/>
        </p:scale>
        <p:origin x="100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ata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ata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rawing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2A944-1B4F-43A1-A740-88D13853B592}" type="doc">
      <dgm:prSet loTypeId="urn:microsoft.com/office/officeart/2005/8/layout/vList3" loCatId="list" qsTypeId="urn:microsoft.com/office/officeart/2005/8/quickstyle/simple1" qsCatId="simple" csTypeId="urn:microsoft.com/office/officeart/2005/8/colors/accent1_2" csCatId="accent1" phldr="1"/>
      <dgm:spPr/>
    </dgm:pt>
    <dgm:pt modelId="{F7479741-4C90-4747-BBA6-65BA13B3ACDD}">
      <dgm:prSet phldrT="[Texto]" custT="1"/>
      <dgm:spPr/>
      <dgm:t>
        <a:bodyPr/>
        <a:lstStyle/>
        <a:p>
          <a:pPr algn="just"/>
          <a:r>
            <a:rPr lang="es-CO" sz="2000" dirty="0" smtClean="0"/>
            <a:t>CONOCER EL METABOLISMO DEL HG A NIVEL DEL TRACTO GASTROINTESTINAL</a:t>
          </a:r>
          <a:r>
            <a:rPr lang="es-CO" sz="2600" dirty="0" smtClean="0"/>
            <a:t>.</a:t>
          </a:r>
          <a:endParaRPr lang="es-CO" sz="2600" dirty="0"/>
        </a:p>
      </dgm:t>
    </dgm:pt>
    <dgm:pt modelId="{B224B48C-81EE-4592-A351-2568E76213F7}" type="parTrans" cxnId="{313AEDA6-1482-4203-B3E9-7BA5EAEA4B46}">
      <dgm:prSet/>
      <dgm:spPr/>
      <dgm:t>
        <a:bodyPr/>
        <a:lstStyle/>
        <a:p>
          <a:endParaRPr lang="es-CO"/>
        </a:p>
      </dgm:t>
    </dgm:pt>
    <dgm:pt modelId="{B0548284-925E-4130-BDB7-5124BB9BD992}" type="sibTrans" cxnId="{313AEDA6-1482-4203-B3E9-7BA5EAEA4B46}">
      <dgm:prSet/>
      <dgm:spPr/>
      <dgm:t>
        <a:bodyPr/>
        <a:lstStyle/>
        <a:p>
          <a:endParaRPr lang="es-CO"/>
        </a:p>
      </dgm:t>
    </dgm:pt>
    <dgm:pt modelId="{30DE788A-B9ED-4906-9009-C2D339F24C6A}">
      <dgm:prSet phldrT="[Texto]" custT="1"/>
      <dgm:spPr/>
      <dgm:t>
        <a:bodyPr/>
        <a:lstStyle/>
        <a:p>
          <a:pPr algn="just"/>
          <a:r>
            <a:rPr lang="es-CO" sz="2000" dirty="0" smtClean="0"/>
            <a:t>DETERMINAR LOS CAMBIOS MORFO FISIOLÓGICOS QUE PROVOCA EL HG A NIVEL DEL TRACTO GASTROINTESTINAL</a:t>
          </a:r>
          <a:r>
            <a:rPr lang="es-CO" sz="2600" dirty="0" smtClean="0"/>
            <a:t>.</a:t>
          </a:r>
          <a:endParaRPr lang="es-CO" sz="2600" dirty="0"/>
        </a:p>
      </dgm:t>
    </dgm:pt>
    <dgm:pt modelId="{826B3C9D-1B2B-4700-8332-F15F546EC6BB}" type="parTrans" cxnId="{E920B5C1-A866-455E-97AC-7B5B74D1DD31}">
      <dgm:prSet/>
      <dgm:spPr/>
      <dgm:t>
        <a:bodyPr/>
        <a:lstStyle/>
        <a:p>
          <a:endParaRPr lang="es-CO"/>
        </a:p>
      </dgm:t>
    </dgm:pt>
    <dgm:pt modelId="{EA8A9DAA-1F7E-413C-B547-F8D86CE6D5B6}" type="sibTrans" cxnId="{E920B5C1-A866-455E-97AC-7B5B74D1DD31}">
      <dgm:prSet/>
      <dgm:spPr/>
      <dgm:t>
        <a:bodyPr/>
        <a:lstStyle/>
        <a:p>
          <a:endParaRPr lang="es-CO"/>
        </a:p>
      </dgm:t>
    </dgm:pt>
    <dgm:pt modelId="{17129B61-5154-4041-BE0A-045546B209A4}">
      <dgm:prSet phldrT="[Texto]"/>
      <dgm:spPr/>
      <dgm:t>
        <a:bodyPr/>
        <a:lstStyle/>
        <a:p>
          <a:pPr algn="just"/>
          <a:r>
            <a:rPr lang="es-CO" dirty="0" smtClean="0"/>
            <a:t>IDENTIFICAR LAS PRINCIPALES COMPLICACIONES QUE SE PRESENTAN EN EL SER HUMANO POR LA ACUMULACIÓN DE HG A NIVEL DEL TRACTO GASTROINTESTINAL.  </a:t>
          </a:r>
          <a:endParaRPr lang="es-CO" dirty="0"/>
        </a:p>
      </dgm:t>
    </dgm:pt>
    <dgm:pt modelId="{FD7E815C-F295-4539-BCB7-20E5E69D65DA}" type="parTrans" cxnId="{89AC5B05-5867-4CDD-868D-417767FEDC97}">
      <dgm:prSet/>
      <dgm:spPr/>
      <dgm:t>
        <a:bodyPr/>
        <a:lstStyle/>
        <a:p>
          <a:endParaRPr lang="es-CO"/>
        </a:p>
      </dgm:t>
    </dgm:pt>
    <dgm:pt modelId="{C21E086F-DCB2-4C99-A450-F2425BE0C47E}" type="sibTrans" cxnId="{89AC5B05-5867-4CDD-868D-417767FEDC97}">
      <dgm:prSet/>
      <dgm:spPr/>
      <dgm:t>
        <a:bodyPr/>
        <a:lstStyle/>
        <a:p>
          <a:endParaRPr lang="es-CO"/>
        </a:p>
      </dgm:t>
    </dgm:pt>
    <dgm:pt modelId="{E3B43214-5195-49F8-933F-CE4BF6EAA607}" type="pres">
      <dgm:prSet presAssocID="{01A2A944-1B4F-43A1-A740-88D13853B592}" presName="linearFlow" presStyleCnt="0">
        <dgm:presLayoutVars>
          <dgm:dir/>
          <dgm:resizeHandles val="exact"/>
        </dgm:presLayoutVars>
      </dgm:prSet>
      <dgm:spPr/>
    </dgm:pt>
    <dgm:pt modelId="{F8F0F8E1-4DDC-443F-9E25-3561EDB7D1D6}" type="pres">
      <dgm:prSet presAssocID="{F7479741-4C90-4747-BBA6-65BA13B3ACDD}" presName="composite" presStyleCnt="0"/>
      <dgm:spPr/>
    </dgm:pt>
    <dgm:pt modelId="{A1ED53DD-EE1F-4765-B4A2-A104FBE44B5A}" type="pres">
      <dgm:prSet presAssocID="{F7479741-4C90-4747-BBA6-65BA13B3ACDD}" presName="imgShp" presStyleLbl="fgImgPlace1" presStyleIdx="0" presStyleCnt="3"/>
      <dgm:spPr>
        <a:blipFill rotWithShape="1">
          <a:blip xmlns:r="http://schemas.openxmlformats.org/officeDocument/2006/relationships" r:embed="rId1"/>
          <a:stretch>
            <a:fillRect/>
          </a:stretch>
        </a:blipFill>
      </dgm:spPr>
    </dgm:pt>
    <dgm:pt modelId="{6685415B-78A8-4FE3-990A-8B51F3DDBC94}" type="pres">
      <dgm:prSet presAssocID="{F7479741-4C90-4747-BBA6-65BA13B3ACDD}" presName="txShp" presStyleLbl="node1" presStyleIdx="0" presStyleCnt="3">
        <dgm:presLayoutVars>
          <dgm:bulletEnabled val="1"/>
        </dgm:presLayoutVars>
      </dgm:prSet>
      <dgm:spPr/>
      <dgm:t>
        <a:bodyPr/>
        <a:lstStyle/>
        <a:p>
          <a:endParaRPr lang="es-CO"/>
        </a:p>
      </dgm:t>
    </dgm:pt>
    <dgm:pt modelId="{340108E1-2025-4334-AA2F-6196D512D709}" type="pres">
      <dgm:prSet presAssocID="{B0548284-925E-4130-BDB7-5124BB9BD992}" presName="spacing" presStyleCnt="0"/>
      <dgm:spPr/>
    </dgm:pt>
    <dgm:pt modelId="{CAB6656E-E020-4324-A09D-FB781889B8F9}" type="pres">
      <dgm:prSet presAssocID="{30DE788A-B9ED-4906-9009-C2D339F24C6A}" presName="composite" presStyleCnt="0"/>
      <dgm:spPr/>
    </dgm:pt>
    <dgm:pt modelId="{536C94EE-357C-483F-90C2-A52E54150FF2}" type="pres">
      <dgm:prSet presAssocID="{30DE788A-B9ED-4906-9009-C2D339F24C6A}" presName="imgShp" presStyleLbl="fgImgPlace1" presStyleIdx="1" presStyleCnt="3"/>
      <dgm:spPr>
        <a:blipFill rotWithShape="1">
          <a:blip xmlns:r="http://schemas.openxmlformats.org/officeDocument/2006/relationships" r:embed="rId2"/>
          <a:stretch>
            <a:fillRect/>
          </a:stretch>
        </a:blipFill>
      </dgm:spPr>
    </dgm:pt>
    <dgm:pt modelId="{D8FA8A30-D3AE-4934-AAA5-4EAC1D83D541}" type="pres">
      <dgm:prSet presAssocID="{30DE788A-B9ED-4906-9009-C2D339F24C6A}" presName="txShp" presStyleLbl="node1" presStyleIdx="1" presStyleCnt="3">
        <dgm:presLayoutVars>
          <dgm:bulletEnabled val="1"/>
        </dgm:presLayoutVars>
      </dgm:prSet>
      <dgm:spPr/>
      <dgm:t>
        <a:bodyPr/>
        <a:lstStyle/>
        <a:p>
          <a:endParaRPr lang="es-CO"/>
        </a:p>
      </dgm:t>
    </dgm:pt>
    <dgm:pt modelId="{A8D122D0-20CC-4BCF-9F8A-E94659E52D1F}" type="pres">
      <dgm:prSet presAssocID="{EA8A9DAA-1F7E-413C-B547-F8D86CE6D5B6}" presName="spacing" presStyleCnt="0"/>
      <dgm:spPr/>
    </dgm:pt>
    <dgm:pt modelId="{EC3CCCBC-B230-4F5F-A6C5-78109443C94A}" type="pres">
      <dgm:prSet presAssocID="{17129B61-5154-4041-BE0A-045546B209A4}" presName="composite" presStyleCnt="0"/>
      <dgm:spPr/>
    </dgm:pt>
    <dgm:pt modelId="{27035D56-D96B-4A9B-A8CE-37BE8D6FBCA3}" type="pres">
      <dgm:prSet presAssocID="{17129B61-5154-4041-BE0A-045546B209A4}" presName="imgShp" presStyleLbl="fgImgPlace1" presStyleIdx="2" presStyleCnt="3" custLinFactNeighborX="362" custLinFactNeighborY="-4746"/>
      <dgm:spPr>
        <a:blipFill rotWithShape="1">
          <a:blip xmlns:r="http://schemas.openxmlformats.org/officeDocument/2006/relationships" r:embed="rId3"/>
          <a:stretch>
            <a:fillRect/>
          </a:stretch>
        </a:blipFill>
      </dgm:spPr>
    </dgm:pt>
    <dgm:pt modelId="{57501490-B7D0-4EF1-8AD7-10118F5DF963}" type="pres">
      <dgm:prSet presAssocID="{17129B61-5154-4041-BE0A-045546B209A4}" presName="txShp" presStyleLbl="node1" presStyleIdx="2" presStyleCnt="3">
        <dgm:presLayoutVars>
          <dgm:bulletEnabled val="1"/>
        </dgm:presLayoutVars>
      </dgm:prSet>
      <dgm:spPr/>
      <dgm:t>
        <a:bodyPr/>
        <a:lstStyle/>
        <a:p>
          <a:endParaRPr lang="es-CO"/>
        </a:p>
      </dgm:t>
    </dgm:pt>
  </dgm:ptLst>
  <dgm:cxnLst>
    <dgm:cxn modelId="{D3871AA6-4B50-42AD-B840-C481969E3A4C}" type="presOf" srcId="{30DE788A-B9ED-4906-9009-C2D339F24C6A}" destId="{D8FA8A30-D3AE-4934-AAA5-4EAC1D83D541}" srcOrd="0" destOrd="0" presId="urn:microsoft.com/office/officeart/2005/8/layout/vList3"/>
    <dgm:cxn modelId="{89AC5B05-5867-4CDD-868D-417767FEDC97}" srcId="{01A2A944-1B4F-43A1-A740-88D13853B592}" destId="{17129B61-5154-4041-BE0A-045546B209A4}" srcOrd="2" destOrd="0" parTransId="{FD7E815C-F295-4539-BCB7-20E5E69D65DA}" sibTransId="{C21E086F-DCB2-4C99-A450-F2425BE0C47E}"/>
    <dgm:cxn modelId="{9F7A0F57-7677-43E7-A782-B2EB1CE60044}" type="presOf" srcId="{01A2A944-1B4F-43A1-A740-88D13853B592}" destId="{E3B43214-5195-49F8-933F-CE4BF6EAA607}" srcOrd="0" destOrd="0" presId="urn:microsoft.com/office/officeart/2005/8/layout/vList3"/>
    <dgm:cxn modelId="{26C0A624-070A-48E1-BD0D-245D31E3F673}" type="presOf" srcId="{F7479741-4C90-4747-BBA6-65BA13B3ACDD}" destId="{6685415B-78A8-4FE3-990A-8B51F3DDBC94}" srcOrd="0" destOrd="0" presId="urn:microsoft.com/office/officeart/2005/8/layout/vList3"/>
    <dgm:cxn modelId="{313AEDA6-1482-4203-B3E9-7BA5EAEA4B46}" srcId="{01A2A944-1B4F-43A1-A740-88D13853B592}" destId="{F7479741-4C90-4747-BBA6-65BA13B3ACDD}" srcOrd="0" destOrd="0" parTransId="{B224B48C-81EE-4592-A351-2568E76213F7}" sibTransId="{B0548284-925E-4130-BDB7-5124BB9BD992}"/>
    <dgm:cxn modelId="{E920B5C1-A866-455E-97AC-7B5B74D1DD31}" srcId="{01A2A944-1B4F-43A1-A740-88D13853B592}" destId="{30DE788A-B9ED-4906-9009-C2D339F24C6A}" srcOrd="1" destOrd="0" parTransId="{826B3C9D-1B2B-4700-8332-F15F546EC6BB}" sibTransId="{EA8A9DAA-1F7E-413C-B547-F8D86CE6D5B6}"/>
    <dgm:cxn modelId="{F8624D69-A53D-4080-8936-103FE4D505B8}" type="presOf" srcId="{17129B61-5154-4041-BE0A-045546B209A4}" destId="{57501490-B7D0-4EF1-8AD7-10118F5DF963}" srcOrd="0" destOrd="0" presId="urn:microsoft.com/office/officeart/2005/8/layout/vList3"/>
    <dgm:cxn modelId="{910E066F-7BF0-4541-B22F-0568BA62B8A5}" type="presParOf" srcId="{E3B43214-5195-49F8-933F-CE4BF6EAA607}" destId="{F8F0F8E1-4DDC-443F-9E25-3561EDB7D1D6}" srcOrd="0" destOrd="0" presId="urn:microsoft.com/office/officeart/2005/8/layout/vList3"/>
    <dgm:cxn modelId="{AE61F436-2DAC-4672-9364-7A2D40ED8E5C}" type="presParOf" srcId="{F8F0F8E1-4DDC-443F-9E25-3561EDB7D1D6}" destId="{A1ED53DD-EE1F-4765-B4A2-A104FBE44B5A}" srcOrd="0" destOrd="0" presId="urn:microsoft.com/office/officeart/2005/8/layout/vList3"/>
    <dgm:cxn modelId="{AF737FF0-0AAA-40B2-9821-F42BF1D53535}" type="presParOf" srcId="{F8F0F8E1-4DDC-443F-9E25-3561EDB7D1D6}" destId="{6685415B-78A8-4FE3-990A-8B51F3DDBC94}" srcOrd="1" destOrd="0" presId="urn:microsoft.com/office/officeart/2005/8/layout/vList3"/>
    <dgm:cxn modelId="{C2DEC235-E98F-4A64-8425-1E9D76CEA762}" type="presParOf" srcId="{E3B43214-5195-49F8-933F-CE4BF6EAA607}" destId="{340108E1-2025-4334-AA2F-6196D512D709}" srcOrd="1" destOrd="0" presId="urn:microsoft.com/office/officeart/2005/8/layout/vList3"/>
    <dgm:cxn modelId="{65405073-7144-4150-9130-75A01DEAEB92}" type="presParOf" srcId="{E3B43214-5195-49F8-933F-CE4BF6EAA607}" destId="{CAB6656E-E020-4324-A09D-FB781889B8F9}" srcOrd="2" destOrd="0" presId="urn:microsoft.com/office/officeart/2005/8/layout/vList3"/>
    <dgm:cxn modelId="{5823F13F-58E9-4150-9EF9-D2BC6F893A39}" type="presParOf" srcId="{CAB6656E-E020-4324-A09D-FB781889B8F9}" destId="{536C94EE-357C-483F-90C2-A52E54150FF2}" srcOrd="0" destOrd="0" presId="urn:microsoft.com/office/officeart/2005/8/layout/vList3"/>
    <dgm:cxn modelId="{70C02F49-3C03-4605-8029-DF46968D0F44}" type="presParOf" srcId="{CAB6656E-E020-4324-A09D-FB781889B8F9}" destId="{D8FA8A30-D3AE-4934-AAA5-4EAC1D83D541}" srcOrd="1" destOrd="0" presId="urn:microsoft.com/office/officeart/2005/8/layout/vList3"/>
    <dgm:cxn modelId="{091C7FD5-B08E-4543-A77E-B77CB1EF20AB}" type="presParOf" srcId="{E3B43214-5195-49F8-933F-CE4BF6EAA607}" destId="{A8D122D0-20CC-4BCF-9F8A-E94659E52D1F}" srcOrd="3" destOrd="0" presId="urn:microsoft.com/office/officeart/2005/8/layout/vList3"/>
    <dgm:cxn modelId="{BD40A05D-585B-49A4-B9DF-D798ACDB2326}" type="presParOf" srcId="{E3B43214-5195-49F8-933F-CE4BF6EAA607}" destId="{EC3CCCBC-B230-4F5F-A6C5-78109443C94A}" srcOrd="4" destOrd="0" presId="urn:microsoft.com/office/officeart/2005/8/layout/vList3"/>
    <dgm:cxn modelId="{5A5AC3B5-5DC2-46A0-B0B9-5E4A8670AADF}" type="presParOf" srcId="{EC3CCCBC-B230-4F5F-A6C5-78109443C94A}" destId="{27035D56-D96B-4A9B-A8CE-37BE8D6FBCA3}" srcOrd="0" destOrd="0" presId="urn:microsoft.com/office/officeart/2005/8/layout/vList3"/>
    <dgm:cxn modelId="{59C3FD59-09C3-490E-A8B0-343E993F2374}" type="presParOf" srcId="{EC3CCCBC-B230-4F5F-A6C5-78109443C94A}" destId="{57501490-B7D0-4EF1-8AD7-10118F5DF96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BD6424-47E7-4C53-B58D-27BB82569D51}" type="doc">
      <dgm:prSet loTypeId="urn:microsoft.com/office/officeart/2009/layout/CircleArrowProcess" loCatId="process" qsTypeId="urn:microsoft.com/office/officeart/2005/8/quickstyle/simple5" qsCatId="simple" csTypeId="urn:microsoft.com/office/officeart/2005/8/colors/accent0_3" csCatId="mainScheme" phldr="1"/>
      <dgm:spPr/>
      <dgm:t>
        <a:bodyPr/>
        <a:lstStyle/>
        <a:p>
          <a:endParaRPr lang="es-CO"/>
        </a:p>
      </dgm:t>
    </dgm:pt>
    <dgm:pt modelId="{28834651-2508-44E8-B5E5-A3AAF5D98281}">
      <dgm:prSet phldrT="[Texto]"/>
      <dgm:spPr/>
      <dgm:t>
        <a:bodyPr/>
        <a:lstStyle/>
        <a:p>
          <a:r>
            <a:rPr lang="es-CO" dirty="0" smtClean="0"/>
            <a:t>Mercurio metálico</a:t>
          </a:r>
          <a:endParaRPr lang="es-CO" dirty="0"/>
        </a:p>
      </dgm:t>
    </dgm:pt>
    <dgm:pt modelId="{4F04228A-BD73-4FF6-B8A8-7CF4199BDD2C}" type="parTrans" cxnId="{B2FA0882-B4E3-43A9-A659-9E5583D33255}">
      <dgm:prSet/>
      <dgm:spPr/>
      <dgm:t>
        <a:bodyPr/>
        <a:lstStyle/>
        <a:p>
          <a:endParaRPr lang="es-CO"/>
        </a:p>
      </dgm:t>
    </dgm:pt>
    <dgm:pt modelId="{C5ABD479-BAAE-4CC0-A6E4-3B7E343BE10A}" type="sibTrans" cxnId="{B2FA0882-B4E3-43A9-A659-9E5583D33255}">
      <dgm:prSet/>
      <dgm:spPr/>
      <dgm:t>
        <a:bodyPr/>
        <a:lstStyle/>
        <a:p>
          <a:endParaRPr lang="es-CO"/>
        </a:p>
      </dgm:t>
    </dgm:pt>
    <dgm:pt modelId="{EF1D8375-E186-4F40-9D71-00B7A0426AA8}">
      <dgm:prSet phldrT="[Texto]"/>
      <dgm:spPr/>
      <dgm:t>
        <a:bodyPr/>
        <a:lstStyle/>
        <a:p>
          <a:r>
            <a:rPr lang="es-CO" b="0" i="0" dirty="0" err="1" smtClean="0"/>
            <a:t>HgS</a:t>
          </a:r>
          <a:endParaRPr lang="es-CO" dirty="0"/>
        </a:p>
      </dgm:t>
    </dgm:pt>
    <dgm:pt modelId="{8B51425E-8C6C-4F8D-A2EA-3C98DF36859F}" type="parTrans" cxnId="{9968F7C1-ECC1-4D64-9339-00A14BC8041F}">
      <dgm:prSet/>
      <dgm:spPr/>
      <dgm:t>
        <a:bodyPr/>
        <a:lstStyle/>
        <a:p>
          <a:endParaRPr lang="es-CO"/>
        </a:p>
      </dgm:t>
    </dgm:pt>
    <dgm:pt modelId="{2EAF6F4C-11BA-49AF-AD54-7DA7477DE668}" type="sibTrans" cxnId="{9968F7C1-ECC1-4D64-9339-00A14BC8041F}">
      <dgm:prSet/>
      <dgm:spPr/>
      <dgm:t>
        <a:bodyPr/>
        <a:lstStyle/>
        <a:p>
          <a:endParaRPr lang="es-CO"/>
        </a:p>
      </dgm:t>
    </dgm:pt>
    <dgm:pt modelId="{8781C24B-E321-4751-A0C8-D42A4E1DCE70}">
      <dgm:prSet phldrT="[Texto]"/>
      <dgm:spPr/>
      <dgm:t>
        <a:bodyPr/>
        <a:lstStyle/>
        <a:p>
          <a:r>
            <a:rPr lang="es-CO" dirty="0" err="1" smtClean="0"/>
            <a:t>HgCl</a:t>
          </a:r>
          <a:endParaRPr lang="es-CO" dirty="0"/>
        </a:p>
      </dgm:t>
    </dgm:pt>
    <dgm:pt modelId="{725E8A9C-A646-4325-BBEA-FFD14C245EB0}" type="parTrans" cxnId="{381F2001-8A53-4378-A5B2-4F0B09F86334}">
      <dgm:prSet/>
      <dgm:spPr/>
      <dgm:t>
        <a:bodyPr/>
        <a:lstStyle/>
        <a:p>
          <a:endParaRPr lang="es-CO"/>
        </a:p>
      </dgm:t>
    </dgm:pt>
    <dgm:pt modelId="{26399059-DBA3-4266-9ABE-F01B7E0E9796}" type="sibTrans" cxnId="{381F2001-8A53-4378-A5B2-4F0B09F86334}">
      <dgm:prSet/>
      <dgm:spPr/>
      <dgm:t>
        <a:bodyPr/>
        <a:lstStyle/>
        <a:p>
          <a:endParaRPr lang="es-CO"/>
        </a:p>
      </dgm:t>
    </dgm:pt>
    <dgm:pt modelId="{1C986458-29C4-4595-8789-DA17B45A25E2}" type="pres">
      <dgm:prSet presAssocID="{6ABD6424-47E7-4C53-B58D-27BB82569D51}" presName="Name0" presStyleCnt="0">
        <dgm:presLayoutVars>
          <dgm:chMax val="7"/>
          <dgm:chPref val="7"/>
          <dgm:dir/>
          <dgm:animLvl val="lvl"/>
        </dgm:presLayoutVars>
      </dgm:prSet>
      <dgm:spPr/>
      <dgm:t>
        <a:bodyPr/>
        <a:lstStyle/>
        <a:p>
          <a:endParaRPr lang="es-CO"/>
        </a:p>
      </dgm:t>
    </dgm:pt>
    <dgm:pt modelId="{3A88EE9D-666C-4046-9DAD-20E010203DBB}" type="pres">
      <dgm:prSet presAssocID="{28834651-2508-44E8-B5E5-A3AAF5D98281}" presName="Accent1" presStyleCnt="0"/>
      <dgm:spPr/>
    </dgm:pt>
    <dgm:pt modelId="{5EB00C4D-1A38-4E6B-8799-4B540626FE27}" type="pres">
      <dgm:prSet presAssocID="{28834651-2508-44E8-B5E5-A3AAF5D98281}" presName="Accent" presStyleLbl="node1" presStyleIdx="0" presStyleCnt="3"/>
      <dgm:spPr>
        <a:blipFill rotWithShape="0">
          <a:blip xmlns:r="http://schemas.openxmlformats.org/officeDocument/2006/relationships" r:embed="rId1"/>
          <a:stretch>
            <a:fillRect/>
          </a:stretch>
        </a:blipFill>
      </dgm:spPr>
      <dgm:t>
        <a:bodyPr/>
        <a:lstStyle/>
        <a:p>
          <a:endParaRPr lang="es-CO"/>
        </a:p>
      </dgm:t>
    </dgm:pt>
    <dgm:pt modelId="{FA0AF713-9960-4DC5-8D97-8DF37E5389BE}" type="pres">
      <dgm:prSet presAssocID="{28834651-2508-44E8-B5E5-A3AAF5D98281}" presName="Parent1" presStyleLbl="revTx" presStyleIdx="0" presStyleCnt="3">
        <dgm:presLayoutVars>
          <dgm:chMax val="1"/>
          <dgm:chPref val="1"/>
          <dgm:bulletEnabled val="1"/>
        </dgm:presLayoutVars>
      </dgm:prSet>
      <dgm:spPr/>
      <dgm:t>
        <a:bodyPr/>
        <a:lstStyle/>
        <a:p>
          <a:endParaRPr lang="es-CO"/>
        </a:p>
      </dgm:t>
    </dgm:pt>
    <dgm:pt modelId="{311164AF-5CD4-4CCC-9614-EE58B2BB28BB}" type="pres">
      <dgm:prSet presAssocID="{EF1D8375-E186-4F40-9D71-00B7A0426AA8}" presName="Accent2" presStyleCnt="0"/>
      <dgm:spPr/>
    </dgm:pt>
    <dgm:pt modelId="{9E12E0E7-A04F-4D38-A8A7-57C3C353DB48}" type="pres">
      <dgm:prSet presAssocID="{EF1D8375-E186-4F40-9D71-00B7A0426AA8}" presName="Accent" presStyleLbl="node1" presStyleIdx="1" presStyleCnt="3"/>
      <dgm:spPr>
        <a:blipFill rotWithShape="0">
          <a:blip xmlns:r="http://schemas.openxmlformats.org/officeDocument/2006/relationships" r:embed="rId2"/>
          <a:stretch>
            <a:fillRect/>
          </a:stretch>
        </a:blipFill>
      </dgm:spPr>
      <dgm:t>
        <a:bodyPr/>
        <a:lstStyle/>
        <a:p>
          <a:endParaRPr lang="es-CO"/>
        </a:p>
      </dgm:t>
    </dgm:pt>
    <dgm:pt modelId="{56B1C4C5-66D9-4637-9D9B-974A0C236F8F}" type="pres">
      <dgm:prSet presAssocID="{EF1D8375-E186-4F40-9D71-00B7A0426AA8}" presName="Parent2" presStyleLbl="revTx" presStyleIdx="1" presStyleCnt="3">
        <dgm:presLayoutVars>
          <dgm:chMax val="1"/>
          <dgm:chPref val="1"/>
          <dgm:bulletEnabled val="1"/>
        </dgm:presLayoutVars>
      </dgm:prSet>
      <dgm:spPr/>
      <dgm:t>
        <a:bodyPr/>
        <a:lstStyle/>
        <a:p>
          <a:endParaRPr lang="es-CO"/>
        </a:p>
      </dgm:t>
    </dgm:pt>
    <dgm:pt modelId="{37CA300B-B52E-447C-A01B-DA1D421472FC}" type="pres">
      <dgm:prSet presAssocID="{8781C24B-E321-4751-A0C8-D42A4E1DCE70}" presName="Accent3" presStyleCnt="0"/>
      <dgm:spPr/>
    </dgm:pt>
    <dgm:pt modelId="{6EF3AAFD-45BA-4A99-835C-1A0C96E2BA53}" type="pres">
      <dgm:prSet presAssocID="{8781C24B-E321-4751-A0C8-D42A4E1DCE70}" presName="Accent" presStyleLbl="node1" presStyleIdx="2" presStyleCnt="3" custAng="9200207" custLinFactNeighborX="-64076" custLinFactNeighborY="45124"/>
      <dgm:spPr/>
    </dgm:pt>
    <dgm:pt modelId="{837E0CF3-BAE4-461F-99A3-AA77B84CA572}" type="pres">
      <dgm:prSet presAssocID="{8781C24B-E321-4751-A0C8-D42A4E1DCE70}" presName="Parent3" presStyleLbl="revTx" presStyleIdx="2" presStyleCnt="3">
        <dgm:presLayoutVars>
          <dgm:chMax val="1"/>
          <dgm:chPref val="1"/>
          <dgm:bulletEnabled val="1"/>
        </dgm:presLayoutVars>
      </dgm:prSet>
      <dgm:spPr/>
      <dgm:t>
        <a:bodyPr/>
        <a:lstStyle/>
        <a:p>
          <a:endParaRPr lang="es-CO"/>
        </a:p>
      </dgm:t>
    </dgm:pt>
  </dgm:ptLst>
  <dgm:cxnLst>
    <dgm:cxn modelId="{F71EE7FE-5BE1-4744-8579-C3E842C7E898}" type="presOf" srcId="{EF1D8375-E186-4F40-9D71-00B7A0426AA8}" destId="{56B1C4C5-66D9-4637-9D9B-974A0C236F8F}" srcOrd="0" destOrd="0" presId="urn:microsoft.com/office/officeart/2009/layout/CircleArrowProcess"/>
    <dgm:cxn modelId="{381F2001-8A53-4378-A5B2-4F0B09F86334}" srcId="{6ABD6424-47E7-4C53-B58D-27BB82569D51}" destId="{8781C24B-E321-4751-A0C8-D42A4E1DCE70}" srcOrd="2" destOrd="0" parTransId="{725E8A9C-A646-4325-BBEA-FFD14C245EB0}" sibTransId="{26399059-DBA3-4266-9ABE-F01B7E0E9796}"/>
    <dgm:cxn modelId="{9968F7C1-ECC1-4D64-9339-00A14BC8041F}" srcId="{6ABD6424-47E7-4C53-B58D-27BB82569D51}" destId="{EF1D8375-E186-4F40-9D71-00B7A0426AA8}" srcOrd="1" destOrd="0" parTransId="{8B51425E-8C6C-4F8D-A2EA-3C98DF36859F}" sibTransId="{2EAF6F4C-11BA-49AF-AD54-7DA7477DE668}"/>
    <dgm:cxn modelId="{F226D39A-CCB3-4805-87DB-3AAB76BB5887}" type="presOf" srcId="{8781C24B-E321-4751-A0C8-D42A4E1DCE70}" destId="{837E0CF3-BAE4-461F-99A3-AA77B84CA572}" srcOrd="0" destOrd="0" presId="urn:microsoft.com/office/officeart/2009/layout/CircleArrowProcess"/>
    <dgm:cxn modelId="{BD57B3FC-0996-4488-A7CE-B7F77D075F5F}" type="presOf" srcId="{6ABD6424-47E7-4C53-B58D-27BB82569D51}" destId="{1C986458-29C4-4595-8789-DA17B45A25E2}" srcOrd="0" destOrd="0" presId="urn:microsoft.com/office/officeart/2009/layout/CircleArrowProcess"/>
    <dgm:cxn modelId="{A83820AD-BF82-49F2-BE1C-EF37454B12BC}" type="presOf" srcId="{28834651-2508-44E8-B5E5-A3AAF5D98281}" destId="{FA0AF713-9960-4DC5-8D97-8DF37E5389BE}" srcOrd="0" destOrd="0" presId="urn:microsoft.com/office/officeart/2009/layout/CircleArrowProcess"/>
    <dgm:cxn modelId="{B2FA0882-B4E3-43A9-A659-9E5583D33255}" srcId="{6ABD6424-47E7-4C53-B58D-27BB82569D51}" destId="{28834651-2508-44E8-B5E5-A3AAF5D98281}" srcOrd="0" destOrd="0" parTransId="{4F04228A-BD73-4FF6-B8A8-7CF4199BDD2C}" sibTransId="{C5ABD479-BAAE-4CC0-A6E4-3B7E343BE10A}"/>
    <dgm:cxn modelId="{D2FD1CD9-F431-4D9D-8F67-EB3EFE6BA9D6}" type="presParOf" srcId="{1C986458-29C4-4595-8789-DA17B45A25E2}" destId="{3A88EE9D-666C-4046-9DAD-20E010203DBB}" srcOrd="0" destOrd="0" presId="urn:microsoft.com/office/officeart/2009/layout/CircleArrowProcess"/>
    <dgm:cxn modelId="{5FC5AD52-9EBD-42A1-8B41-BA2034EA8018}" type="presParOf" srcId="{3A88EE9D-666C-4046-9DAD-20E010203DBB}" destId="{5EB00C4D-1A38-4E6B-8799-4B540626FE27}" srcOrd="0" destOrd="0" presId="urn:microsoft.com/office/officeart/2009/layout/CircleArrowProcess"/>
    <dgm:cxn modelId="{F5D51E0F-712B-42DC-94A3-6C8725073232}" type="presParOf" srcId="{1C986458-29C4-4595-8789-DA17B45A25E2}" destId="{FA0AF713-9960-4DC5-8D97-8DF37E5389BE}" srcOrd="1" destOrd="0" presId="urn:microsoft.com/office/officeart/2009/layout/CircleArrowProcess"/>
    <dgm:cxn modelId="{D5F04A15-6564-47AA-90FB-56395AB833DC}" type="presParOf" srcId="{1C986458-29C4-4595-8789-DA17B45A25E2}" destId="{311164AF-5CD4-4CCC-9614-EE58B2BB28BB}" srcOrd="2" destOrd="0" presId="urn:microsoft.com/office/officeart/2009/layout/CircleArrowProcess"/>
    <dgm:cxn modelId="{B9F4E9B5-A3C7-4EB9-B870-0B2928B37FD0}" type="presParOf" srcId="{311164AF-5CD4-4CCC-9614-EE58B2BB28BB}" destId="{9E12E0E7-A04F-4D38-A8A7-57C3C353DB48}" srcOrd="0" destOrd="0" presId="urn:microsoft.com/office/officeart/2009/layout/CircleArrowProcess"/>
    <dgm:cxn modelId="{C43F7861-3CFA-4EAB-948D-CED2D5974DC0}" type="presParOf" srcId="{1C986458-29C4-4595-8789-DA17B45A25E2}" destId="{56B1C4C5-66D9-4637-9D9B-974A0C236F8F}" srcOrd="3" destOrd="0" presId="urn:microsoft.com/office/officeart/2009/layout/CircleArrowProcess"/>
    <dgm:cxn modelId="{680FC64A-6E74-4100-A2FC-8CBDB45F027A}" type="presParOf" srcId="{1C986458-29C4-4595-8789-DA17B45A25E2}" destId="{37CA300B-B52E-447C-A01B-DA1D421472FC}" srcOrd="4" destOrd="0" presId="urn:microsoft.com/office/officeart/2009/layout/CircleArrowProcess"/>
    <dgm:cxn modelId="{065FBD8B-98F3-4367-AF7D-74B55940A0F5}" type="presParOf" srcId="{37CA300B-B52E-447C-A01B-DA1D421472FC}" destId="{6EF3AAFD-45BA-4A99-835C-1A0C96E2BA53}" srcOrd="0" destOrd="0" presId="urn:microsoft.com/office/officeart/2009/layout/CircleArrowProcess"/>
    <dgm:cxn modelId="{C90D2C0C-9A2A-4CF6-9E13-24C7DD319603}" type="presParOf" srcId="{1C986458-29C4-4595-8789-DA17B45A25E2}" destId="{837E0CF3-BAE4-461F-99A3-AA77B84CA572}"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49C914-1703-4B7A-B9FD-5C5F497D9AAB}" type="doc">
      <dgm:prSet loTypeId="urn:microsoft.com/office/officeart/2008/layout/HorizontalMultiLevelHierarchy" loCatId="hierarchy" qsTypeId="urn:microsoft.com/office/officeart/2005/8/quickstyle/simple2" qsCatId="simple" csTypeId="urn:microsoft.com/office/officeart/2005/8/colors/colorful2" csCatId="colorful" phldr="1"/>
      <dgm:spPr/>
      <dgm:t>
        <a:bodyPr/>
        <a:lstStyle/>
        <a:p>
          <a:endParaRPr lang="es-CO"/>
        </a:p>
      </dgm:t>
    </dgm:pt>
    <dgm:pt modelId="{662D8B46-4323-499D-A0DC-17F312D860B0}">
      <dgm:prSet phldrT="[Texto]"/>
      <dgm:spPr/>
      <dgm:t>
        <a:bodyPr/>
        <a:lstStyle/>
        <a:p>
          <a:r>
            <a:rPr lang="es-CO" dirty="0" smtClean="0"/>
            <a:t>Mercurio</a:t>
          </a:r>
          <a:endParaRPr lang="es-CO" dirty="0"/>
        </a:p>
      </dgm:t>
    </dgm:pt>
    <dgm:pt modelId="{5F8AC0FE-4CB2-4BC0-B831-049C6C25A996}" type="parTrans" cxnId="{C94C3143-10B3-4CEB-915C-4D3AA685C0D0}">
      <dgm:prSet/>
      <dgm:spPr/>
      <dgm:t>
        <a:bodyPr/>
        <a:lstStyle/>
        <a:p>
          <a:endParaRPr lang="es-CO"/>
        </a:p>
      </dgm:t>
    </dgm:pt>
    <dgm:pt modelId="{542B0786-D082-4B3F-9621-EA38A55654D8}" type="sibTrans" cxnId="{C94C3143-10B3-4CEB-915C-4D3AA685C0D0}">
      <dgm:prSet/>
      <dgm:spPr/>
      <dgm:t>
        <a:bodyPr/>
        <a:lstStyle/>
        <a:p>
          <a:endParaRPr lang="es-CO"/>
        </a:p>
      </dgm:t>
    </dgm:pt>
    <dgm:pt modelId="{6E634189-CB88-47DE-864B-A2F8F9703DF9}">
      <dgm:prSet phldrT="[Texto]"/>
      <dgm:spPr/>
      <dgm:t>
        <a:bodyPr/>
        <a:lstStyle/>
        <a:p>
          <a:r>
            <a:rPr lang="es-CO" dirty="0" smtClean="0"/>
            <a:t>Aire</a:t>
          </a:r>
          <a:endParaRPr lang="es-CO" dirty="0"/>
        </a:p>
      </dgm:t>
    </dgm:pt>
    <dgm:pt modelId="{6DB86379-F6C8-4956-B25A-D6A0098A5ECE}" type="parTrans" cxnId="{AB5B75D2-CD97-4C5B-8A6B-2A7B2EBA5593}">
      <dgm:prSet/>
      <dgm:spPr/>
      <dgm:t>
        <a:bodyPr/>
        <a:lstStyle/>
        <a:p>
          <a:endParaRPr lang="es-CO"/>
        </a:p>
      </dgm:t>
    </dgm:pt>
    <dgm:pt modelId="{40CA00BB-C325-45B3-86FD-6E95094625BA}" type="sibTrans" cxnId="{AB5B75D2-CD97-4C5B-8A6B-2A7B2EBA5593}">
      <dgm:prSet/>
      <dgm:spPr/>
      <dgm:t>
        <a:bodyPr/>
        <a:lstStyle/>
        <a:p>
          <a:endParaRPr lang="es-CO"/>
        </a:p>
      </dgm:t>
    </dgm:pt>
    <dgm:pt modelId="{5D976DA4-B5BE-45A7-A874-A1B80BA27D5F}">
      <dgm:prSet phldrT="[Texto]"/>
      <dgm:spPr/>
      <dgm:t>
        <a:bodyPr/>
        <a:lstStyle/>
        <a:p>
          <a:r>
            <a:rPr lang="es-CO" smtClean="0"/>
            <a:t>Agua</a:t>
          </a:r>
          <a:endParaRPr lang="es-CO" dirty="0"/>
        </a:p>
      </dgm:t>
    </dgm:pt>
    <dgm:pt modelId="{CD7C7D64-BE0F-4825-8137-26B8C323683B}" type="parTrans" cxnId="{235AB45D-A2FE-4941-91B6-3FF4056644EF}">
      <dgm:prSet/>
      <dgm:spPr/>
      <dgm:t>
        <a:bodyPr/>
        <a:lstStyle/>
        <a:p>
          <a:endParaRPr lang="es-CO"/>
        </a:p>
      </dgm:t>
    </dgm:pt>
    <dgm:pt modelId="{F8A9CCFE-5357-4211-B3DE-26B98F5254C1}" type="sibTrans" cxnId="{235AB45D-A2FE-4941-91B6-3FF4056644EF}">
      <dgm:prSet/>
      <dgm:spPr/>
      <dgm:t>
        <a:bodyPr/>
        <a:lstStyle/>
        <a:p>
          <a:endParaRPr lang="es-CO"/>
        </a:p>
      </dgm:t>
    </dgm:pt>
    <dgm:pt modelId="{9C68BDAB-4AC5-45A4-A177-F46F479EB100}">
      <dgm:prSet phldrT="[Texto]"/>
      <dgm:spPr/>
      <dgm:t>
        <a:bodyPr/>
        <a:lstStyle/>
        <a:p>
          <a:r>
            <a:rPr lang="es-CO" dirty="0" smtClean="0"/>
            <a:t>Alimentos</a:t>
          </a:r>
          <a:endParaRPr lang="es-CO" dirty="0"/>
        </a:p>
      </dgm:t>
    </dgm:pt>
    <dgm:pt modelId="{2354A031-159D-4034-AB06-15E25B902C68}" type="parTrans" cxnId="{12443336-A71B-495A-A142-591D0B00E7DB}">
      <dgm:prSet/>
      <dgm:spPr/>
      <dgm:t>
        <a:bodyPr/>
        <a:lstStyle/>
        <a:p>
          <a:endParaRPr lang="es-CO"/>
        </a:p>
      </dgm:t>
    </dgm:pt>
    <dgm:pt modelId="{E572105B-0DDD-4F76-ACC4-C533BA74BD78}" type="sibTrans" cxnId="{12443336-A71B-495A-A142-591D0B00E7DB}">
      <dgm:prSet/>
      <dgm:spPr/>
      <dgm:t>
        <a:bodyPr/>
        <a:lstStyle/>
        <a:p>
          <a:endParaRPr lang="es-CO"/>
        </a:p>
      </dgm:t>
    </dgm:pt>
    <dgm:pt modelId="{8BA06163-612B-42AD-BF92-AD4D6E1C2BBB}" type="pres">
      <dgm:prSet presAssocID="{0949C914-1703-4B7A-B9FD-5C5F497D9AAB}" presName="Name0" presStyleCnt="0">
        <dgm:presLayoutVars>
          <dgm:chPref val="1"/>
          <dgm:dir/>
          <dgm:animOne val="branch"/>
          <dgm:animLvl val="lvl"/>
          <dgm:resizeHandles val="exact"/>
        </dgm:presLayoutVars>
      </dgm:prSet>
      <dgm:spPr/>
      <dgm:t>
        <a:bodyPr/>
        <a:lstStyle/>
        <a:p>
          <a:endParaRPr lang="es-CO"/>
        </a:p>
      </dgm:t>
    </dgm:pt>
    <dgm:pt modelId="{CC4A00A5-E40F-44AE-823C-E8A4ECF82486}" type="pres">
      <dgm:prSet presAssocID="{662D8B46-4323-499D-A0DC-17F312D860B0}" presName="root1" presStyleCnt="0"/>
      <dgm:spPr/>
    </dgm:pt>
    <dgm:pt modelId="{A7F06E9C-F9F6-43DE-9149-C3BC3BD01F75}" type="pres">
      <dgm:prSet presAssocID="{662D8B46-4323-499D-A0DC-17F312D860B0}" presName="LevelOneTextNode" presStyleLbl="node0" presStyleIdx="0" presStyleCnt="1">
        <dgm:presLayoutVars>
          <dgm:chPref val="3"/>
        </dgm:presLayoutVars>
      </dgm:prSet>
      <dgm:spPr/>
      <dgm:t>
        <a:bodyPr/>
        <a:lstStyle/>
        <a:p>
          <a:endParaRPr lang="es-CO"/>
        </a:p>
      </dgm:t>
    </dgm:pt>
    <dgm:pt modelId="{C2DAE770-159B-42B3-992B-221042D05C8A}" type="pres">
      <dgm:prSet presAssocID="{662D8B46-4323-499D-A0DC-17F312D860B0}" presName="level2hierChild" presStyleCnt="0"/>
      <dgm:spPr/>
    </dgm:pt>
    <dgm:pt modelId="{DBCC8504-B4A0-49E8-971F-EB50DD169745}" type="pres">
      <dgm:prSet presAssocID="{6DB86379-F6C8-4956-B25A-D6A0098A5ECE}" presName="conn2-1" presStyleLbl="parChTrans1D2" presStyleIdx="0" presStyleCnt="3"/>
      <dgm:spPr/>
      <dgm:t>
        <a:bodyPr/>
        <a:lstStyle/>
        <a:p>
          <a:endParaRPr lang="es-CO"/>
        </a:p>
      </dgm:t>
    </dgm:pt>
    <dgm:pt modelId="{0DA82291-D98D-4139-93C1-30283C7852C7}" type="pres">
      <dgm:prSet presAssocID="{6DB86379-F6C8-4956-B25A-D6A0098A5ECE}" presName="connTx" presStyleLbl="parChTrans1D2" presStyleIdx="0" presStyleCnt="3"/>
      <dgm:spPr/>
      <dgm:t>
        <a:bodyPr/>
        <a:lstStyle/>
        <a:p>
          <a:endParaRPr lang="es-CO"/>
        </a:p>
      </dgm:t>
    </dgm:pt>
    <dgm:pt modelId="{CD3543F5-D335-4D57-BCB5-16CF3E0EF974}" type="pres">
      <dgm:prSet presAssocID="{6E634189-CB88-47DE-864B-A2F8F9703DF9}" presName="root2" presStyleCnt="0"/>
      <dgm:spPr/>
    </dgm:pt>
    <dgm:pt modelId="{3701F7AE-502A-4F54-8025-026DD408953A}" type="pres">
      <dgm:prSet presAssocID="{6E634189-CB88-47DE-864B-A2F8F9703DF9}" presName="LevelTwoTextNode" presStyleLbl="node2" presStyleIdx="0" presStyleCnt="3">
        <dgm:presLayoutVars>
          <dgm:chPref val="3"/>
        </dgm:presLayoutVars>
      </dgm:prSet>
      <dgm:spPr/>
      <dgm:t>
        <a:bodyPr/>
        <a:lstStyle/>
        <a:p>
          <a:endParaRPr lang="es-CO"/>
        </a:p>
      </dgm:t>
    </dgm:pt>
    <dgm:pt modelId="{D8C2D27F-C57D-4504-B00C-06DF791F81C7}" type="pres">
      <dgm:prSet presAssocID="{6E634189-CB88-47DE-864B-A2F8F9703DF9}" presName="level3hierChild" presStyleCnt="0"/>
      <dgm:spPr/>
    </dgm:pt>
    <dgm:pt modelId="{96A63F36-C326-43AA-8804-C083F3BD6118}" type="pres">
      <dgm:prSet presAssocID="{CD7C7D64-BE0F-4825-8137-26B8C323683B}" presName="conn2-1" presStyleLbl="parChTrans1D2" presStyleIdx="1" presStyleCnt="3"/>
      <dgm:spPr/>
      <dgm:t>
        <a:bodyPr/>
        <a:lstStyle/>
        <a:p>
          <a:endParaRPr lang="es-CO"/>
        </a:p>
      </dgm:t>
    </dgm:pt>
    <dgm:pt modelId="{17069B16-CFEA-4F13-BC36-06B53343389E}" type="pres">
      <dgm:prSet presAssocID="{CD7C7D64-BE0F-4825-8137-26B8C323683B}" presName="connTx" presStyleLbl="parChTrans1D2" presStyleIdx="1" presStyleCnt="3"/>
      <dgm:spPr/>
      <dgm:t>
        <a:bodyPr/>
        <a:lstStyle/>
        <a:p>
          <a:endParaRPr lang="es-CO"/>
        </a:p>
      </dgm:t>
    </dgm:pt>
    <dgm:pt modelId="{12EE97A3-D74D-4EE6-811C-DE3EA8A1DA27}" type="pres">
      <dgm:prSet presAssocID="{5D976DA4-B5BE-45A7-A874-A1B80BA27D5F}" presName="root2" presStyleCnt="0"/>
      <dgm:spPr/>
    </dgm:pt>
    <dgm:pt modelId="{EF4E313B-9303-42C4-ABB7-3EB1BE57DF96}" type="pres">
      <dgm:prSet presAssocID="{5D976DA4-B5BE-45A7-A874-A1B80BA27D5F}" presName="LevelTwoTextNode" presStyleLbl="node2" presStyleIdx="1" presStyleCnt="3">
        <dgm:presLayoutVars>
          <dgm:chPref val="3"/>
        </dgm:presLayoutVars>
      </dgm:prSet>
      <dgm:spPr/>
      <dgm:t>
        <a:bodyPr/>
        <a:lstStyle/>
        <a:p>
          <a:endParaRPr lang="es-CO"/>
        </a:p>
      </dgm:t>
    </dgm:pt>
    <dgm:pt modelId="{EFE7EA5F-75A2-4CAE-A196-E7A0FDEF4F6B}" type="pres">
      <dgm:prSet presAssocID="{5D976DA4-B5BE-45A7-A874-A1B80BA27D5F}" presName="level3hierChild" presStyleCnt="0"/>
      <dgm:spPr/>
    </dgm:pt>
    <dgm:pt modelId="{29A0211F-3BE5-4BE1-8006-6F34BA26288C}" type="pres">
      <dgm:prSet presAssocID="{2354A031-159D-4034-AB06-15E25B902C68}" presName="conn2-1" presStyleLbl="parChTrans1D2" presStyleIdx="2" presStyleCnt="3"/>
      <dgm:spPr/>
      <dgm:t>
        <a:bodyPr/>
        <a:lstStyle/>
        <a:p>
          <a:endParaRPr lang="es-CO"/>
        </a:p>
      </dgm:t>
    </dgm:pt>
    <dgm:pt modelId="{EE6AA4F9-64D3-4B40-9268-919F0BB18A1F}" type="pres">
      <dgm:prSet presAssocID="{2354A031-159D-4034-AB06-15E25B902C68}" presName="connTx" presStyleLbl="parChTrans1D2" presStyleIdx="2" presStyleCnt="3"/>
      <dgm:spPr/>
      <dgm:t>
        <a:bodyPr/>
        <a:lstStyle/>
        <a:p>
          <a:endParaRPr lang="es-CO"/>
        </a:p>
      </dgm:t>
    </dgm:pt>
    <dgm:pt modelId="{A35F2D46-ABB0-4473-A839-9807AFD5D569}" type="pres">
      <dgm:prSet presAssocID="{9C68BDAB-4AC5-45A4-A177-F46F479EB100}" presName="root2" presStyleCnt="0"/>
      <dgm:spPr/>
    </dgm:pt>
    <dgm:pt modelId="{2FF1FCC8-2092-4D2A-908C-430D4E9C2C37}" type="pres">
      <dgm:prSet presAssocID="{9C68BDAB-4AC5-45A4-A177-F46F479EB100}" presName="LevelTwoTextNode" presStyleLbl="node2" presStyleIdx="2" presStyleCnt="3">
        <dgm:presLayoutVars>
          <dgm:chPref val="3"/>
        </dgm:presLayoutVars>
      </dgm:prSet>
      <dgm:spPr/>
      <dgm:t>
        <a:bodyPr/>
        <a:lstStyle/>
        <a:p>
          <a:endParaRPr lang="es-CO"/>
        </a:p>
      </dgm:t>
    </dgm:pt>
    <dgm:pt modelId="{519AADEB-6545-4F33-9419-AC4ED6F1CF3B}" type="pres">
      <dgm:prSet presAssocID="{9C68BDAB-4AC5-45A4-A177-F46F479EB100}" presName="level3hierChild" presStyleCnt="0"/>
      <dgm:spPr/>
    </dgm:pt>
  </dgm:ptLst>
  <dgm:cxnLst>
    <dgm:cxn modelId="{AB5B75D2-CD97-4C5B-8A6B-2A7B2EBA5593}" srcId="{662D8B46-4323-499D-A0DC-17F312D860B0}" destId="{6E634189-CB88-47DE-864B-A2F8F9703DF9}" srcOrd="0" destOrd="0" parTransId="{6DB86379-F6C8-4956-B25A-D6A0098A5ECE}" sibTransId="{40CA00BB-C325-45B3-86FD-6E95094625BA}"/>
    <dgm:cxn modelId="{E6E7309C-3F33-4654-8512-ED21FFB978A2}" type="presOf" srcId="{CD7C7D64-BE0F-4825-8137-26B8C323683B}" destId="{17069B16-CFEA-4F13-BC36-06B53343389E}" srcOrd="1" destOrd="0" presId="urn:microsoft.com/office/officeart/2008/layout/HorizontalMultiLevelHierarchy"/>
    <dgm:cxn modelId="{5614CA9D-462D-476A-AEC7-E2E867EE138B}" type="presOf" srcId="{9C68BDAB-4AC5-45A4-A177-F46F479EB100}" destId="{2FF1FCC8-2092-4D2A-908C-430D4E9C2C37}" srcOrd="0" destOrd="0" presId="urn:microsoft.com/office/officeart/2008/layout/HorizontalMultiLevelHierarchy"/>
    <dgm:cxn modelId="{69F7C753-93CC-49E9-B941-C41BC835670C}" type="presOf" srcId="{6DB86379-F6C8-4956-B25A-D6A0098A5ECE}" destId="{DBCC8504-B4A0-49E8-971F-EB50DD169745}" srcOrd="0" destOrd="0" presId="urn:microsoft.com/office/officeart/2008/layout/HorizontalMultiLevelHierarchy"/>
    <dgm:cxn modelId="{2F2FA80D-0D03-4A86-BD9B-6A5C30223032}" type="presOf" srcId="{6E634189-CB88-47DE-864B-A2F8F9703DF9}" destId="{3701F7AE-502A-4F54-8025-026DD408953A}" srcOrd="0" destOrd="0" presId="urn:microsoft.com/office/officeart/2008/layout/HorizontalMultiLevelHierarchy"/>
    <dgm:cxn modelId="{84B7273F-413C-4D2F-9D6B-C759851C278B}" type="presOf" srcId="{5D976DA4-B5BE-45A7-A874-A1B80BA27D5F}" destId="{EF4E313B-9303-42C4-ABB7-3EB1BE57DF96}" srcOrd="0" destOrd="0" presId="urn:microsoft.com/office/officeart/2008/layout/HorizontalMultiLevelHierarchy"/>
    <dgm:cxn modelId="{46F735A2-DC0F-42D6-B91E-4AA505A20AFD}" type="presOf" srcId="{662D8B46-4323-499D-A0DC-17F312D860B0}" destId="{A7F06E9C-F9F6-43DE-9149-C3BC3BD01F75}" srcOrd="0" destOrd="0" presId="urn:microsoft.com/office/officeart/2008/layout/HorizontalMultiLevelHierarchy"/>
    <dgm:cxn modelId="{2773F692-D516-48BA-BD3C-944B95BE7045}" type="presOf" srcId="{6DB86379-F6C8-4956-B25A-D6A0098A5ECE}" destId="{0DA82291-D98D-4139-93C1-30283C7852C7}" srcOrd="1" destOrd="0" presId="urn:microsoft.com/office/officeart/2008/layout/HorizontalMultiLevelHierarchy"/>
    <dgm:cxn modelId="{B93A06A3-3FA4-4B7B-8A14-45699ED6BFDA}" type="presOf" srcId="{2354A031-159D-4034-AB06-15E25B902C68}" destId="{EE6AA4F9-64D3-4B40-9268-919F0BB18A1F}" srcOrd="1" destOrd="0" presId="urn:microsoft.com/office/officeart/2008/layout/HorizontalMultiLevelHierarchy"/>
    <dgm:cxn modelId="{5E2C93F6-A6A5-4E85-A900-E290B83B06B2}" type="presOf" srcId="{CD7C7D64-BE0F-4825-8137-26B8C323683B}" destId="{96A63F36-C326-43AA-8804-C083F3BD6118}" srcOrd="0" destOrd="0" presId="urn:microsoft.com/office/officeart/2008/layout/HorizontalMultiLevelHierarchy"/>
    <dgm:cxn modelId="{45D0445D-3F63-4B4E-818B-21F83E12467F}" type="presOf" srcId="{2354A031-159D-4034-AB06-15E25B902C68}" destId="{29A0211F-3BE5-4BE1-8006-6F34BA26288C}" srcOrd="0" destOrd="0" presId="urn:microsoft.com/office/officeart/2008/layout/HorizontalMultiLevelHierarchy"/>
    <dgm:cxn modelId="{235AB45D-A2FE-4941-91B6-3FF4056644EF}" srcId="{662D8B46-4323-499D-A0DC-17F312D860B0}" destId="{5D976DA4-B5BE-45A7-A874-A1B80BA27D5F}" srcOrd="1" destOrd="0" parTransId="{CD7C7D64-BE0F-4825-8137-26B8C323683B}" sibTransId="{F8A9CCFE-5357-4211-B3DE-26B98F5254C1}"/>
    <dgm:cxn modelId="{48A27B51-526A-41C1-9705-B5364228D4C9}" type="presOf" srcId="{0949C914-1703-4B7A-B9FD-5C5F497D9AAB}" destId="{8BA06163-612B-42AD-BF92-AD4D6E1C2BBB}" srcOrd="0" destOrd="0" presId="urn:microsoft.com/office/officeart/2008/layout/HorizontalMultiLevelHierarchy"/>
    <dgm:cxn modelId="{12443336-A71B-495A-A142-591D0B00E7DB}" srcId="{662D8B46-4323-499D-A0DC-17F312D860B0}" destId="{9C68BDAB-4AC5-45A4-A177-F46F479EB100}" srcOrd="2" destOrd="0" parTransId="{2354A031-159D-4034-AB06-15E25B902C68}" sibTransId="{E572105B-0DDD-4F76-ACC4-C533BA74BD78}"/>
    <dgm:cxn modelId="{C94C3143-10B3-4CEB-915C-4D3AA685C0D0}" srcId="{0949C914-1703-4B7A-B9FD-5C5F497D9AAB}" destId="{662D8B46-4323-499D-A0DC-17F312D860B0}" srcOrd="0" destOrd="0" parTransId="{5F8AC0FE-4CB2-4BC0-B831-049C6C25A996}" sibTransId="{542B0786-D082-4B3F-9621-EA38A55654D8}"/>
    <dgm:cxn modelId="{F5644AA0-F4F4-4CAA-90F8-334CB5F4F3D7}" type="presParOf" srcId="{8BA06163-612B-42AD-BF92-AD4D6E1C2BBB}" destId="{CC4A00A5-E40F-44AE-823C-E8A4ECF82486}" srcOrd="0" destOrd="0" presId="urn:microsoft.com/office/officeart/2008/layout/HorizontalMultiLevelHierarchy"/>
    <dgm:cxn modelId="{4EADC3E3-84F5-4EBC-90EB-BB43DFFB9F35}" type="presParOf" srcId="{CC4A00A5-E40F-44AE-823C-E8A4ECF82486}" destId="{A7F06E9C-F9F6-43DE-9149-C3BC3BD01F75}" srcOrd="0" destOrd="0" presId="urn:microsoft.com/office/officeart/2008/layout/HorizontalMultiLevelHierarchy"/>
    <dgm:cxn modelId="{886B1519-2C9E-4766-97DF-575DB4639F56}" type="presParOf" srcId="{CC4A00A5-E40F-44AE-823C-E8A4ECF82486}" destId="{C2DAE770-159B-42B3-992B-221042D05C8A}" srcOrd="1" destOrd="0" presId="urn:microsoft.com/office/officeart/2008/layout/HorizontalMultiLevelHierarchy"/>
    <dgm:cxn modelId="{A0A9F41F-BCA1-4B8D-9D98-EF4263E19BEF}" type="presParOf" srcId="{C2DAE770-159B-42B3-992B-221042D05C8A}" destId="{DBCC8504-B4A0-49E8-971F-EB50DD169745}" srcOrd="0" destOrd="0" presId="urn:microsoft.com/office/officeart/2008/layout/HorizontalMultiLevelHierarchy"/>
    <dgm:cxn modelId="{AC0C83DD-ACDA-493F-AE45-08D674E3DCAA}" type="presParOf" srcId="{DBCC8504-B4A0-49E8-971F-EB50DD169745}" destId="{0DA82291-D98D-4139-93C1-30283C7852C7}" srcOrd="0" destOrd="0" presId="urn:microsoft.com/office/officeart/2008/layout/HorizontalMultiLevelHierarchy"/>
    <dgm:cxn modelId="{F78EEE62-3500-475B-A1D7-B1D9CFE627DD}" type="presParOf" srcId="{C2DAE770-159B-42B3-992B-221042D05C8A}" destId="{CD3543F5-D335-4D57-BCB5-16CF3E0EF974}" srcOrd="1" destOrd="0" presId="urn:microsoft.com/office/officeart/2008/layout/HorizontalMultiLevelHierarchy"/>
    <dgm:cxn modelId="{5420B342-AAAB-4A7E-9C3E-49475D6C4ABC}" type="presParOf" srcId="{CD3543F5-D335-4D57-BCB5-16CF3E0EF974}" destId="{3701F7AE-502A-4F54-8025-026DD408953A}" srcOrd="0" destOrd="0" presId="urn:microsoft.com/office/officeart/2008/layout/HorizontalMultiLevelHierarchy"/>
    <dgm:cxn modelId="{4332CF66-7F8A-441A-B5F4-83FA2BE3B763}" type="presParOf" srcId="{CD3543F5-D335-4D57-BCB5-16CF3E0EF974}" destId="{D8C2D27F-C57D-4504-B00C-06DF791F81C7}" srcOrd="1" destOrd="0" presId="urn:microsoft.com/office/officeart/2008/layout/HorizontalMultiLevelHierarchy"/>
    <dgm:cxn modelId="{6FEE7AEB-95A3-4D4D-9B79-1DE13F2388E5}" type="presParOf" srcId="{C2DAE770-159B-42B3-992B-221042D05C8A}" destId="{96A63F36-C326-43AA-8804-C083F3BD6118}" srcOrd="2" destOrd="0" presId="urn:microsoft.com/office/officeart/2008/layout/HorizontalMultiLevelHierarchy"/>
    <dgm:cxn modelId="{D1FC284D-D29C-4C92-BDC6-1593BE5E73C6}" type="presParOf" srcId="{96A63F36-C326-43AA-8804-C083F3BD6118}" destId="{17069B16-CFEA-4F13-BC36-06B53343389E}" srcOrd="0" destOrd="0" presId="urn:microsoft.com/office/officeart/2008/layout/HorizontalMultiLevelHierarchy"/>
    <dgm:cxn modelId="{51505B29-B51F-4309-B967-7B44B1DCD5D7}" type="presParOf" srcId="{C2DAE770-159B-42B3-992B-221042D05C8A}" destId="{12EE97A3-D74D-4EE6-811C-DE3EA8A1DA27}" srcOrd="3" destOrd="0" presId="urn:microsoft.com/office/officeart/2008/layout/HorizontalMultiLevelHierarchy"/>
    <dgm:cxn modelId="{9C8162A8-105D-49B3-81B4-3FABA8998966}" type="presParOf" srcId="{12EE97A3-D74D-4EE6-811C-DE3EA8A1DA27}" destId="{EF4E313B-9303-42C4-ABB7-3EB1BE57DF96}" srcOrd="0" destOrd="0" presId="urn:microsoft.com/office/officeart/2008/layout/HorizontalMultiLevelHierarchy"/>
    <dgm:cxn modelId="{61EECA00-C655-44EE-9839-AEA410B399E0}" type="presParOf" srcId="{12EE97A3-D74D-4EE6-811C-DE3EA8A1DA27}" destId="{EFE7EA5F-75A2-4CAE-A196-E7A0FDEF4F6B}" srcOrd="1" destOrd="0" presId="urn:microsoft.com/office/officeart/2008/layout/HorizontalMultiLevelHierarchy"/>
    <dgm:cxn modelId="{04810A3C-EF6B-4B21-84F4-548DA60CD40B}" type="presParOf" srcId="{C2DAE770-159B-42B3-992B-221042D05C8A}" destId="{29A0211F-3BE5-4BE1-8006-6F34BA26288C}" srcOrd="4" destOrd="0" presId="urn:microsoft.com/office/officeart/2008/layout/HorizontalMultiLevelHierarchy"/>
    <dgm:cxn modelId="{AF0B6CAF-D23B-4F61-A479-B06AAD7EF943}" type="presParOf" srcId="{29A0211F-3BE5-4BE1-8006-6F34BA26288C}" destId="{EE6AA4F9-64D3-4B40-9268-919F0BB18A1F}" srcOrd="0" destOrd="0" presId="urn:microsoft.com/office/officeart/2008/layout/HorizontalMultiLevelHierarchy"/>
    <dgm:cxn modelId="{62CBBB26-2D8E-4AAD-8C8B-0BBFB822AD56}" type="presParOf" srcId="{C2DAE770-159B-42B3-992B-221042D05C8A}" destId="{A35F2D46-ABB0-4473-A839-9807AFD5D569}" srcOrd="5" destOrd="0" presId="urn:microsoft.com/office/officeart/2008/layout/HorizontalMultiLevelHierarchy"/>
    <dgm:cxn modelId="{D10BD4A0-734A-4816-8273-F6C8B003BF1E}" type="presParOf" srcId="{A35F2D46-ABB0-4473-A839-9807AFD5D569}" destId="{2FF1FCC8-2092-4D2A-908C-430D4E9C2C37}" srcOrd="0" destOrd="0" presId="urn:microsoft.com/office/officeart/2008/layout/HorizontalMultiLevelHierarchy"/>
    <dgm:cxn modelId="{B18AC222-BC21-4B1C-BF57-E2D8C55B5B0A}" type="presParOf" srcId="{A35F2D46-ABB0-4473-A839-9807AFD5D569}" destId="{519AADEB-6545-4F33-9419-AC4ED6F1CF3B}"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C62DA5-2A2F-436D-961C-27F71082B80A}" type="doc">
      <dgm:prSet loTypeId="urn:microsoft.com/office/officeart/2005/8/layout/cycle3" loCatId="cycle" qsTypeId="urn:microsoft.com/office/officeart/2005/8/quickstyle/3d3" qsCatId="3D" csTypeId="urn:microsoft.com/office/officeart/2005/8/colors/colorful3" csCatId="colorful" phldr="1"/>
      <dgm:spPr/>
      <dgm:t>
        <a:bodyPr/>
        <a:lstStyle/>
        <a:p>
          <a:endParaRPr lang="en-US"/>
        </a:p>
      </dgm:t>
    </dgm:pt>
    <dgm:pt modelId="{BF70AF45-7F05-453B-9B84-F6A146359D3C}">
      <dgm:prSet phldrT="[Text]"/>
      <dgm:spPr/>
      <dgm:t>
        <a:bodyPr/>
        <a:lstStyle/>
        <a:p>
          <a:pPr algn="l" defTabSz="914400">
            <a:buNone/>
          </a:pPr>
          <a:r>
            <a:rPr lang="es-ES" sz="1800" b="0" i="0" noProof="1" smtClean="0">
              <a:latin typeface="+mn-lt"/>
              <a:ea typeface="+mn-ea"/>
              <a:cs typeface="+mn-cs"/>
            </a:rPr>
            <a:t>Via aerea</a:t>
          </a:r>
          <a:endParaRPr lang="es-ES" sz="1800" b="0" i="0" noProof="1">
            <a:latin typeface="+mn-lt"/>
            <a:ea typeface="+mn-ea"/>
            <a:cs typeface="+mn-cs"/>
          </a:endParaRPr>
        </a:p>
      </dgm:t>
    </dgm:pt>
    <dgm:pt modelId="{FE741D6D-7588-497C-B378-98F2629BB9EF}" type="parTrans" cxnId="{9D54F492-9A48-40B5-99B0-77A65815C721}">
      <dgm:prSet/>
      <dgm:spPr/>
      <dgm:t>
        <a:bodyPr/>
        <a:lstStyle/>
        <a:p>
          <a:endParaRPr lang="en-US"/>
        </a:p>
      </dgm:t>
    </dgm:pt>
    <dgm:pt modelId="{EF509D38-45B4-40DE-A0DF-06D9D2478DAC}" type="sibTrans" cxnId="{9D54F492-9A48-40B5-99B0-77A65815C721}">
      <dgm:prSet/>
      <dgm:spPr/>
      <dgm:t>
        <a:bodyPr/>
        <a:lstStyle/>
        <a:p>
          <a:endParaRPr lang="en-US"/>
        </a:p>
      </dgm:t>
    </dgm:pt>
    <dgm:pt modelId="{63CA2DEA-31F6-4CF4-88E6-63724842EACC}">
      <dgm:prSet phldrT="[Text]"/>
      <dgm:spPr/>
      <dgm:t>
        <a:bodyPr/>
        <a:lstStyle/>
        <a:p>
          <a:pPr algn="l" defTabSz="914400">
            <a:buNone/>
          </a:pPr>
          <a:r>
            <a:rPr lang="es-ES" sz="1800" b="0" i="0" noProof="1" smtClean="0">
              <a:latin typeface="+mn-lt"/>
              <a:ea typeface="+mn-ea"/>
              <a:cs typeface="+mn-cs"/>
            </a:rPr>
            <a:t>Oral</a:t>
          </a:r>
          <a:endParaRPr lang="es-ES" sz="1800" b="0" i="0" noProof="1">
            <a:latin typeface="+mn-lt"/>
            <a:ea typeface="+mn-ea"/>
            <a:cs typeface="+mn-cs"/>
          </a:endParaRPr>
        </a:p>
      </dgm:t>
    </dgm:pt>
    <dgm:pt modelId="{F24D3743-3BAB-4121-937F-7A1AB8F2477A}" type="parTrans" cxnId="{8004C9FB-4B8F-4EDA-BFED-1E99947F14D1}">
      <dgm:prSet/>
      <dgm:spPr/>
      <dgm:t>
        <a:bodyPr/>
        <a:lstStyle/>
        <a:p>
          <a:endParaRPr lang="en-US"/>
        </a:p>
      </dgm:t>
    </dgm:pt>
    <dgm:pt modelId="{30559FF1-E3F5-41E8-94EA-9DDAAF7240F9}" type="sibTrans" cxnId="{8004C9FB-4B8F-4EDA-BFED-1E99947F14D1}">
      <dgm:prSet/>
      <dgm:spPr/>
      <dgm:t>
        <a:bodyPr/>
        <a:lstStyle/>
        <a:p>
          <a:endParaRPr lang="en-US"/>
        </a:p>
      </dgm:t>
    </dgm:pt>
    <dgm:pt modelId="{2A04600B-ADF7-4BE9-933C-2309B67F2DB8}">
      <dgm:prSet phldrT="[Text]"/>
      <dgm:spPr/>
      <dgm:t>
        <a:bodyPr/>
        <a:lstStyle/>
        <a:p>
          <a:pPr algn="l" defTabSz="914400">
            <a:buNone/>
          </a:pPr>
          <a:r>
            <a:rPr lang="es-ES" sz="1800" b="0" i="0" noProof="1" smtClean="0">
              <a:latin typeface="+mn-lt"/>
              <a:ea typeface="+mn-ea"/>
              <a:cs typeface="+mn-cs"/>
            </a:rPr>
            <a:t>Dermica </a:t>
          </a:r>
          <a:endParaRPr lang="es-ES" sz="1800" b="0" i="0" noProof="1">
            <a:latin typeface="+mn-lt"/>
            <a:ea typeface="+mn-ea"/>
            <a:cs typeface="+mn-cs"/>
          </a:endParaRPr>
        </a:p>
      </dgm:t>
    </dgm:pt>
    <dgm:pt modelId="{BC4974DB-2187-4F03-8E80-1FD9F1638001}" type="parTrans" cxnId="{63EAD1FB-574C-40DB-A937-07AFBB797323}">
      <dgm:prSet/>
      <dgm:spPr/>
      <dgm:t>
        <a:bodyPr/>
        <a:lstStyle/>
        <a:p>
          <a:endParaRPr lang="en-US"/>
        </a:p>
      </dgm:t>
    </dgm:pt>
    <dgm:pt modelId="{95CC6B17-9BC3-4B13-96B6-5372B8AF3CC0}" type="sibTrans" cxnId="{63EAD1FB-574C-40DB-A937-07AFBB797323}">
      <dgm:prSet/>
      <dgm:spPr/>
      <dgm:t>
        <a:bodyPr/>
        <a:lstStyle/>
        <a:p>
          <a:endParaRPr lang="en-US"/>
        </a:p>
      </dgm:t>
    </dgm:pt>
    <dgm:pt modelId="{C0539B89-AF0C-4162-9562-527BB4779069}" type="pres">
      <dgm:prSet presAssocID="{01C62DA5-2A2F-436D-961C-27F71082B80A}" presName="Name0" presStyleCnt="0">
        <dgm:presLayoutVars>
          <dgm:dir/>
          <dgm:resizeHandles val="exact"/>
        </dgm:presLayoutVars>
      </dgm:prSet>
      <dgm:spPr/>
      <dgm:t>
        <a:bodyPr/>
        <a:lstStyle/>
        <a:p>
          <a:endParaRPr lang="en-US"/>
        </a:p>
      </dgm:t>
    </dgm:pt>
    <dgm:pt modelId="{6D9F3CEF-83BD-4749-A741-36ED36AAC48C}" type="pres">
      <dgm:prSet presAssocID="{01C62DA5-2A2F-436D-961C-27F71082B80A}" presName="cycle" presStyleCnt="0"/>
      <dgm:spPr/>
      <dgm:t>
        <a:bodyPr/>
        <a:lstStyle/>
        <a:p>
          <a:endParaRPr lang="es-CO"/>
        </a:p>
      </dgm:t>
    </dgm:pt>
    <dgm:pt modelId="{8054AAE3-D4C6-4BAB-8D9D-88E7BBFD12E5}" type="pres">
      <dgm:prSet presAssocID="{BF70AF45-7F05-453B-9B84-F6A146359D3C}" presName="nodeFirstNode" presStyleLbl="node1" presStyleIdx="0" presStyleCnt="3">
        <dgm:presLayoutVars>
          <dgm:bulletEnabled val="1"/>
        </dgm:presLayoutVars>
      </dgm:prSet>
      <dgm:spPr/>
      <dgm:t>
        <a:bodyPr/>
        <a:lstStyle/>
        <a:p>
          <a:endParaRPr lang="en-US"/>
        </a:p>
      </dgm:t>
    </dgm:pt>
    <dgm:pt modelId="{E6D71727-5E12-4D96-AE1A-0D3EEA528ABE}" type="pres">
      <dgm:prSet presAssocID="{EF509D38-45B4-40DE-A0DF-06D9D2478DAC}" presName="sibTransFirstNode" presStyleLbl="bgShp" presStyleIdx="0" presStyleCnt="1"/>
      <dgm:spPr/>
      <dgm:t>
        <a:bodyPr/>
        <a:lstStyle/>
        <a:p>
          <a:endParaRPr lang="en-US"/>
        </a:p>
      </dgm:t>
    </dgm:pt>
    <dgm:pt modelId="{CB545A5D-75C9-49DB-AD8B-B348DB1A7A4A}" type="pres">
      <dgm:prSet presAssocID="{63CA2DEA-31F6-4CF4-88E6-63724842EACC}" presName="nodeFollowingNodes" presStyleLbl="node1" presStyleIdx="1" presStyleCnt="3">
        <dgm:presLayoutVars>
          <dgm:bulletEnabled val="1"/>
        </dgm:presLayoutVars>
      </dgm:prSet>
      <dgm:spPr/>
      <dgm:t>
        <a:bodyPr/>
        <a:lstStyle/>
        <a:p>
          <a:endParaRPr lang="en-US"/>
        </a:p>
      </dgm:t>
    </dgm:pt>
    <dgm:pt modelId="{7FAAA5A5-C0CF-4BAE-8E75-BF0E96369C22}" type="pres">
      <dgm:prSet presAssocID="{2A04600B-ADF7-4BE9-933C-2309B67F2DB8}" presName="nodeFollowingNodes" presStyleLbl="node1" presStyleIdx="2" presStyleCnt="3">
        <dgm:presLayoutVars>
          <dgm:bulletEnabled val="1"/>
        </dgm:presLayoutVars>
      </dgm:prSet>
      <dgm:spPr/>
      <dgm:t>
        <a:bodyPr/>
        <a:lstStyle/>
        <a:p>
          <a:endParaRPr lang="en-US"/>
        </a:p>
      </dgm:t>
    </dgm:pt>
  </dgm:ptLst>
  <dgm:cxnLst>
    <dgm:cxn modelId="{141262A7-7486-4855-8B18-6C0BFBC93191}" type="presOf" srcId="{01C62DA5-2A2F-436D-961C-27F71082B80A}" destId="{C0539B89-AF0C-4162-9562-527BB4779069}" srcOrd="0" destOrd="0" presId="urn:microsoft.com/office/officeart/2005/8/layout/cycle3"/>
    <dgm:cxn modelId="{6C29D7A2-F20D-4463-9325-1A0DDF2678DD}" type="presOf" srcId="{BF70AF45-7F05-453B-9B84-F6A146359D3C}" destId="{8054AAE3-D4C6-4BAB-8D9D-88E7BBFD12E5}" srcOrd="0" destOrd="0" presId="urn:microsoft.com/office/officeart/2005/8/layout/cycle3"/>
    <dgm:cxn modelId="{7900073E-0038-4ECD-A015-A6314D1A920F}" type="presOf" srcId="{EF509D38-45B4-40DE-A0DF-06D9D2478DAC}" destId="{E6D71727-5E12-4D96-AE1A-0D3EEA528ABE}" srcOrd="0" destOrd="0" presId="urn:microsoft.com/office/officeart/2005/8/layout/cycle3"/>
    <dgm:cxn modelId="{63EAD1FB-574C-40DB-A937-07AFBB797323}" srcId="{01C62DA5-2A2F-436D-961C-27F71082B80A}" destId="{2A04600B-ADF7-4BE9-933C-2309B67F2DB8}" srcOrd="2" destOrd="0" parTransId="{BC4974DB-2187-4F03-8E80-1FD9F1638001}" sibTransId="{95CC6B17-9BC3-4B13-96B6-5372B8AF3CC0}"/>
    <dgm:cxn modelId="{9D54F492-9A48-40B5-99B0-77A65815C721}" srcId="{01C62DA5-2A2F-436D-961C-27F71082B80A}" destId="{BF70AF45-7F05-453B-9B84-F6A146359D3C}" srcOrd="0" destOrd="0" parTransId="{FE741D6D-7588-497C-B378-98F2629BB9EF}" sibTransId="{EF509D38-45B4-40DE-A0DF-06D9D2478DAC}"/>
    <dgm:cxn modelId="{8004C9FB-4B8F-4EDA-BFED-1E99947F14D1}" srcId="{01C62DA5-2A2F-436D-961C-27F71082B80A}" destId="{63CA2DEA-31F6-4CF4-88E6-63724842EACC}" srcOrd="1" destOrd="0" parTransId="{F24D3743-3BAB-4121-937F-7A1AB8F2477A}" sibTransId="{30559FF1-E3F5-41E8-94EA-9DDAAF7240F9}"/>
    <dgm:cxn modelId="{3F1583E2-783D-4219-9D6A-3820970FEA83}" type="presOf" srcId="{63CA2DEA-31F6-4CF4-88E6-63724842EACC}" destId="{CB545A5D-75C9-49DB-AD8B-B348DB1A7A4A}" srcOrd="0" destOrd="0" presId="urn:microsoft.com/office/officeart/2005/8/layout/cycle3"/>
    <dgm:cxn modelId="{9CA555C3-1D59-48BC-AC03-60E42655AAF6}" type="presOf" srcId="{2A04600B-ADF7-4BE9-933C-2309B67F2DB8}" destId="{7FAAA5A5-C0CF-4BAE-8E75-BF0E96369C22}" srcOrd="0" destOrd="0" presId="urn:microsoft.com/office/officeart/2005/8/layout/cycle3"/>
    <dgm:cxn modelId="{F16EE5D2-13A3-467C-8408-FE4AEA5AE196}" type="presParOf" srcId="{C0539B89-AF0C-4162-9562-527BB4779069}" destId="{6D9F3CEF-83BD-4749-A741-36ED36AAC48C}" srcOrd="0" destOrd="0" presId="urn:microsoft.com/office/officeart/2005/8/layout/cycle3"/>
    <dgm:cxn modelId="{426D0986-58E2-4553-A785-9FB72C1178BC}" type="presParOf" srcId="{6D9F3CEF-83BD-4749-A741-36ED36AAC48C}" destId="{8054AAE3-D4C6-4BAB-8D9D-88E7BBFD12E5}" srcOrd="0" destOrd="0" presId="urn:microsoft.com/office/officeart/2005/8/layout/cycle3"/>
    <dgm:cxn modelId="{487877E7-A4C3-4269-A1A9-BEA3B7D66688}" type="presParOf" srcId="{6D9F3CEF-83BD-4749-A741-36ED36AAC48C}" destId="{E6D71727-5E12-4D96-AE1A-0D3EEA528ABE}" srcOrd="1" destOrd="0" presId="urn:microsoft.com/office/officeart/2005/8/layout/cycle3"/>
    <dgm:cxn modelId="{2705312F-FA8A-4BAB-B294-94D22FF46B2B}" type="presParOf" srcId="{6D9F3CEF-83BD-4749-A741-36ED36AAC48C}" destId="{CB545A5D-75C9-49DB-AD8B-B348DB1A7A4A}" srcOrd="2" destOrd="0" presId="urn:microsoft.com/office/officeart/2005/8/layout/cycle3"/>
    <dgm:cxn modelId="{DD30FA20-6404-4733-8668-14DD30E50648}" type="presParOf" srcId="{6D9F3CEF-83BD-4749-A741-36ED36AAC48C}" destId="{7FAAA5A5-C0CF-4BAE-8E75-BF0E96369C22}" srcOrd="3"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CAA7B7-D8D0-42BB-ACE7-C1733BAB2FE4}"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CO"/>
        </a:p>
      </dgm:t>
    </dgm:pt>
    <dgm:pt modelId="{0631DB0C-1860-4FAF-AD98-D3AC4B995A45}">
      <dgm:prSet phldrT="[Texto]" custT="1"/>
      <dgm:spPr/>
      <dgm:t>
        <a:bodyPr/>
        <a:lstStyle/>
        <a:p>
          <a:pPr algn="just"/>
          <a:r>
            <a:rPr lang="es-CO" sz="2400" dirty="0" smtClean="0"/>
            <a:t>-</a:t>
          </a:r>
          <a:r>
            <a:rPr lang="es-CO" sz="2100" dirty="0" smtClean="0"/>
            <a:t>Fomentar el uso de fuentes de energía limpias que no se basen en la combustión del carbón</a:t>
          </a:r>
          <a:endParaRPr lang="es-CO" sz="2100" dirty="0"/>
        </a:p>
      </dgm:t>
    </dgm:pt>
    <dgm:pt modelId="{01079A65-8658-4E35-9900-355C0CC06BE8}" type="parTrans" cxnId="{4749A181-8BCE-4052-A1EA-1616438A3F68}">
      <dgm:prSet/>
      <dgm:spPr/>
      <dgm:t>
        <a:bodyPr/>
        <a:lstStyle/>
        <a:p>
          <a:endParaRPr lang="es-CO"/>
        </a:p>
      </dgm:t>
    </dgm:pt>
    <dgm:pt modelId="{9A4F1146-A24A-4190-BB8A-4D6DBB7188FC}" type="sibTrans" cxnId="{4749A181-8BCE-4052-A1EA-1616438A3F68}">
      <dgm:prSet/>
      <dgm:spPr/>
      <dgm:t>
        <a:bodyPr/>
        <a:lstStyle/>
        <a:p>
          <a:endParaRPr lang="es-CO"/>
        </a:p>
      </dgm:t>
    </dgm:pt>
    <dgm:pt modelId="{DB31B78A-8A74-4D6C-94E5-DE11979B526C}">
      <dgm:prSet phldrT="[Texto]" custT="1"/>
      <dgm:spPr/>
      <dgm:t>
        <a:bodyPr/>
        <a:lstStyle/>
        <a:p>
          <a:pPr algn="just"/>
          <a:r>
            <a:rPr lang="es-CO" sz="2000" dirty="0" smtClean="0"/>
            <a:t>-Acabar con la minería del mercurio y la utilización de este en la extracción de oro y otros procesos industriales.</a:t>
          </a:r>
        </a:p>
        <a:p>
          <a:pPr algn="just"/>
          <a:r>
            <a:rPr lang="es-CO" sz="2000" dirty="0" smtClean="0"/>
            <a:t>-Cambiar los termómetros y esfigmomanómetros de mercurio en la atención sanitaria</a:t>
          </a:r>
          <a:r>
            <a:rPr lang="es-CO" sz="2400" dirty="0" smtClean="0"/>
            <a:t>.</a:t>
          </a:r>
          <a:endParaRPr lang="es-CO" sz="2400" dirty="0"/>
        </a:p>
      </dgm:t>
    </dgm:pt>
    <dgm:pt modelId="{D4781653-93F8-433E-9773-7B31F38F9305}" type="parTrans" cxnId="{9A6590FE-8ABF-4DB2-B1F8-88D2A73551E1}">
      <dgm:prSet/>
      <dgm:spPr/>
      <dgm:t>
        <a:bodyPr/>
        <a:lstStyle/>
        <a:p>
          <a:endParaRPr lang="es-CO"/>
        </a:p>
      </dgm:t>
    </dgm:pt>
    <dgm:pt modelId="{08B7F586-8F28-4FD7-853F-165A913FF5CB}" type="sibTrans" cxnId="{9A6590FE-8ABF-4DB2-B1F8-88D2A73551E1}">
      <dgm:prSet/>
      <dgm:spPr/>
      <dgm:t>
        <a:bodyPr/>
        <a:lstStyle/>
        <a:p>
          <a:endParaRPr lang="es-CO"/>
        </a:p>
      </dgm:t>
    </dgm:pt>
    <dgm:pt modelId="{7BC210E1-996D-413A-B143-5DBF749DCB4E}">
      <dgm:prSet phldrT="[Texto]" custT="1"/>
      <dgm:spPr/>
      <dgm:t>
        <a:bodyPr/>
        <a:lstStyle/>
        <a:p>
          <a:pPr algn="just"/>
          <a:r>
            <a:rPr lang="es-CO" sz="2000" dirty="0" smtClean="0"/>
            <a:t>-Eliminar gradualmente el uso de productos no esenciales que contienen Hg y poner en práctica su manipulación, utilización y eliminación seguras de los productos restantes que lo contengan. </a:t>
          </a:r>
        </a:p>
      </dgm:t>
    </dgm:pt>
    <dgm:pt modelId="{89C2BB67-EE73-4450-BDF3-B8631CBB4A6F}" type="parTrans" cxnId="{A0895C55-466A-4641-B54C-3BCF1C7095D1}">
      <dgm:prSet/>
      <dgm:spPr/>
      <dgm:t>
        <a:bodyPr/>
        <a:lstStyle/>
        <a:p>
          <a:endParaRPr lang="es-CO"/>
        </a:p>
      </dgm:t>
    </dgm:pt>
    <dgm:pt modelId="{A574DA84-B6D1-4A3A-8519-12F732983188}" type="sibTrans" cxnId="{A0895C55-466A-4641-B54C-3BCF1C7095D1}">
      <dgm:prSet/>
      <dgm:spPr/>
      <dgm:t>
        <a:bodyPr/>
        <a:lstStyle/>
        <a:p>
          <a:endParaRPr lang="es-CO"/>
        </a:p>
      </dgm:t>
    </dgm:pt>
    <dgm:pt modelId="{82C910FB-BD81-4799-BA4E-AC2F5210D261}" type="pres">
      <dgm:prSet presAssocID="{2BCAA7B7-D8D0-42BB-ACE7-C1733BAB2FE4}" presName="linear" presStyleCnt="0">
        <dgm:presLayoutVars>
          <dgm:dir/>
          <dgm:resizeHandles val="exact"/>
        </dgm:presLayoutVars>
      </dgm:prSet>
      <dgm:spPr/>
      <dgm:t>
        <a:bodyPr/>
        <a:lstStyle/>
        <a:p>
          <a:endParaRPr lang="es-CO"/>
        </a:p>
      </dgm:t>
    </dgm:pt>
    <dgm:pt modelId="{496EDE60-01B2-4561-9104-DEE910F91B47}" type="pres">
      <dgm:prSet presAssocID="{0631DB0C-1860-4FAF-AD98-D3AC4B995A45}" presName="comp" presStyleCnt="0"/>
      <dgm:spPr/>
    </dgm:pt>
    <dgm:pt modelId="{C155A72D-85A1-44DB-842E-B34F59D27E9F}" type="pres">
      <dgm:prSet presAssocID="{0631DB0C-1860-4FAF-AD98-D3AC4B995A45}" presName="box" presStyleLbl="node1" presStyleIdx="0" presStyleCnt="3"/>
      <dgm:spPr/>
      <dgm:t>
        <a:bodyPr/>
        <a:lstStyle/>
        <a:p>
          <a:endParaRPr lang="es-CO"/>
        </a:p>
      </dgm:t>
    </dgm:pt>
    <dgm:pt modelId="{7F8F3E4E-9C1E-40A3-A92C-774ABE6ED27D}" type="pres">
      <dgm:prSet presAssocID="{0631DB0C-1860-4FAF-AD98-D3AC4B995A45}" presName="img" presStyleLbl="fgImgPlace1" presStyleIdx="0" presStyleCnt="3"/>
      <dgm:spPr>
        <a:blipFill rotWithShape="1">
          <a:blip xmlns:r="http://schemas.openxmlformats.org/officeDocument/2006/relationships" r:embed="rId1"/>
          <a:stretch>
            <a:fillRect/>
          </a:stretch>
        </a:blipFill>
      </dgm:spPr>
      <dgm:t>
        <a:bodyPr/>
        <a:lstStyle/>
        <a:p>
          <a:endParaRPr lang="es-CO"/>
        </a:p>
      </dgm:t>
    </dgm:pt>
    <dgm:pt modelId="{99A4E2A0-FA86-4A34-97BF-CFB335122F31}" type="pres">
      <dgm:prSet presAssocID="{0631DB0C-1860-4FAF-AD98-D3AC4B995A45}" presName="text" presStyleLbl="node1" presStyleIdx="0" presStyleCnt="3">
        <dgm:presLayoutVars>
          <dgm:bulletEnabled val="1"/>
        </dgm:presLayoutVars>
      </dgm:prSet>
      <dgm:spPr/>
      <dgm:t>
        <a:bodyPr/>
        <a:lstStyle/>
        <a:p>
          <a:endParaRPr lang="es-CO"/>
        </a:p>
      </dgm:t>
    </dgm:pt>
    <dgm:pt modelId="{39A55618-D159-4782-816B-E6A669C906DC}" type="pres">
      <dgm:prSet presAssocID="{9A4F1146-A24A-4190-BB8A-4D6DBB7188FC}" presName="spacer" presStyleCnt="0"/>
      <dgm:spPr/>
    </dgm:pt>
    <dgm:pt modelId="{4BD70899-CA77-4CDB-8365-AC2EA3AEB66A}" type="pres">
      <dgm:prSet presAssocID="{DB31B78A-8A74-4D6C-94E5-DE11979B526C}" presName="comp" presStyleCnt="0"/>
      <dgm:spPr/>
    </dgm:pt>
    <dgm:pt modelId="{DA670E75-DD18-4C46-B0BB-FE06AEBD4FFC}" type="pres">
      <dgm:prSet presAssocID="{DB31B78A-8A74-4D6C-94E5-DE11979B526C}" presName="box" presStyleLbl="node1" presStyleIdx="1" presStyleCnt="3"/>
      <dgm:spPr/>
      <dgm:t>
        <a:bodyPr/>
        <a:lstStyle/>
        <a:p>
          <a:endParaRPr lang="es-CO"/>
        </a:p>
      </dgm:t>
    </dgm:pt>
    <dgm:pt modelId="{BDB490C5-62E8-4DDC-ABD0-A73265ACE8A8}" type="pres">
      <dgm:prSet presAssocID="{DB31B78A-8A74-4D6C-94E5-DE11979B526C}" presName="img" presStyleLbl="fgImgPlace1" presStyleIdx="1" presStyleCnt="3"/>
      <dgm:spPr>
        <a:blipFill rotWithShape="1">
          <a:blip xmlns:r="http://schemas.openxmlformats.org/officeDocument/2006/relationships" r:embed="rId2"/>
          <a:stretch>
            <a:fillRect/>
          </a:stretch>
        </a:blipFill>
      </dgm:spPr>
    </dgm:pt>
    <dgm:pt modelId="{524DABA1-8E74-4ECF-8700-3498045A2296}" type="pres">
      <dgm:prSet presAssocID="{DB31B78A-8A74-4D6C-94E5-DE11979B526C}" presName="text" presStyleLbl="node1" presStyleIdx="1" presStyleCnt="3">
        <dgm:presLayoutVars>
          <dgm:bulletEnabled val="1"/>
        </dgm:presLayoutVars>
      </dgm:prSet>
      <dgm:spPr/>
      <dgm:t>
        <a:bodyPr/>
        <a:lstStyle/>
        <a:p>
          <a:endParaRPr lang="es-CO"/>
        </a:p>
      </dgm:t>
    </dgm:pt>
    <dgm:pt modelId="{7EE56928-B5BF-466D-9EB0-5003A5246315}" type="pres">
      <dgm:prSet presAssocID="{08B7F586-8F28-4FD7-853F-165A913FF5CB}" presName="spacer" presStyleCnt="0"/>
      <dgm:spPr/>
    </dgm:pt>
    <dgm:pt modelId="{EF47A93C-3044-46F7-AB9D-0E10A3B66243}" type="pres">
      <dgm:prSet presAssocID="{7BC210E1-996D-413A-B143-5DBF749DCB4E}" presName="comp" presStyleCnt="0"/>
      <dgm:spPr/>
    </dgm:pt>
    <dgm:pt modelId="{46E75182-585D-49DA-BAE7-7F3D07CE62D0}" type="pres">
      <dgm:prSet presAssocID="{7BC210E1-996D-413A-B143-5DBF749DCB4E}" presName="box" presStyleLbl="node1" presStyleIdx="2" presStyleCnt="3"/>
      <dgm:spPr/>
      <dgm:t>
        <a:bodyPr/>
        <a:lstStyle/>
        <a:p>
          <a:endParaRPr lang="es-CO"/>
        </a:p>
      </dgm:t>
    </dgm:pt>
    <dgm:pt modelId="{548551F9-6B83-4578-A52C-566C7EE4086E}" type="pres">
      <dgm:prSet presAssocID="{7BC210E1-996D-413A-B143-5DBF749DCB4E}" presName="img" presStyleLbl="fgImgPlace1" presStyleIdx="2" presStyleCnt="3"/>
      <dgm:spPr>
        <a:blipFill rotWithShape="1">
          <a:blip xmlns:r="http://schemas.openxmlformats.org/officeDocument/2006/relationships" r:embed="rId3"/>
          <a:stretch>
            <a:fillRect/>
          </a:stretch>
        </a:blipFill>
      </dgm:spPr>
    </dgm:pt>
    <dgm:pt modelId="{5307E833-5631-4668-A4E4-64A6D1F3E71C}" type="pres">
      <dgm:prSet presAssocID="{7BC210E1-996D-413A-B143-5DBF749DCB4E}" presName="text" presStyleLbl="node1" presStyleIdx="2" presStyleCnt="3">
        <dgm:presLayoutVars>
          <dgm:bulletEnabled val="1"/>
        </dgm:presLayoutVars>
      </dgm:prSet>
      <dgm:spPr/>
      <dgm:t>
        <a:bodyPr/>
        <a:lstStyle/>
        <a:p>
          <a:endParaRPr lang="es-CO"/>
        </a:p>
      </dgm:t>
    </dgm:pt>
  </dgm:ptLst>
  <dgm:cxnLst>
    <dgm:cxn modelId="{CCF8F004-A9FD-4C02-B944-8CBF6D998600}" type="presOf" srcId="{7BC210E1-996D-413A-B143-5DBF749DCB4E}" destId="{46E75182-585D-49DA-BAE7-7F3D07CE62D0}" srcOrd="0" destOrd="0" presId="urn:microsoft.com/office/officeart/2005/8/layout/vList4"/>
    <dgm:cxn modelId="{4749A181-8BCE-4052-A1EA-1616438A3F68}" srcId="{2BCAA7B7-D8D0-42BB-ACE7-C1733BAB2FE4}" destId="{0631DB0C-1860-4FAF-AD98-D3AC4B995A45}" srcOrd="0" destOrd="0" parTransId="{01079A65-8658-4E35-9900-355C0CC06BE8}" sibTransId="{9A4F1146-A24A-4190-BB8A-4D6DBB7188FC}"/>
    <dgm:cxn modelId="{C3C9EDA9-DFDB-4A3C-A74C-3C7A2C2F10E2}" type="presOf" srcId="{0631DB0C-1860-4FAF-AD98-D3AC4B995A45}" destId="{99A4E2A0-FA86-4A34-97BF-CFB335122F31}" srcOrd="1" destOrd="0" presId="urn:microsoft.com/office/officeart/2005/8/layout/vList4"/>
    <dgm:cxn modelId="{2A49D036-FD0E-4493-8BFA-3899B2EDCD8F}" type="presOf" srcId="{DB31B78A-8A74-4D6C-94E5-DE11979B526C}" destId="{DA670E75-DD18-4C46-B0BB-FE06AEBD4FFC}" srcOrd="0" destOrd="0" presId="urn:microsoft.com/office/officeart/2005/8/layout/vList4"/>
    <dgm:cxn modelId="{A0895C55-466A-4641-B54C-3BCF1C7095D1}" srcId="{2BCAA7B7-D8D0-42BB-ACE7-C1733BAB2FE4}" destId="{7BC210E1-996D-413A-B143-5DBF749DCB4E}" srcOrd="2" destOrd="0" parTransId="{89C2BB67-EE73-4450-BDF3-B8631CBB4A6F}" sibTransId="{A574DA84-B6D1-4A3A-8519-12F732983188}"/>
    <dgm:cxn modelId="{70B05E19-3C79-4723-A075-9E3A441D43E0}" type="presOf" srcId="{7BC210E1-996D-413A-B143-5DBF749DCB4E}" destId="{5307E833-5631-4668-A4E4-64A6D1F3E71C}" srcOrd="1" destOrd="0" presId="urn:microsoft.com/office/officeart/2005/8/layout/vList4"/>
    <dgm:cxn modelId="{8026F0DF-CDFB-44EC-A6E7-F87EE6CA31DA}" type="presOf" srcId="{2BCAA7B7-D8D0-42BB-ACE7-C1733BAB2FE4}" destId="{82C910FB-BD81-4799-BA4E-AC2F5210D261}" srcOrd="0" destOrd="0" presId="urn:microsoft.com/office/officeart/2005/8/layout/vList4"/>
    <dgm:cxn modelId="{A55CE749-6663-462E-A94F-D9DD697EB06B}" type="presOf" srcId="{DB31B78A-8A74-4D6C-94E5-DE11979B526C}" destId="{524DABA1-8E74-4ECF-8700-3498045A2296}" srcOrd="1" destOrd="0" presId="urn:microsoft.com/office/officeart/2005/8/layout/vList4"/>
    <dgm:cxn modelId="{EC7D2885-979C-497B-BC63-F1A8344A2528}" type="presOf" srcId="{0631DB0C-1860-4FAF-AD98-D3AC4B995A45}" destId="{C155A72D-85A1-44DB-842E-B34F59D27E9F}" srcOrd="0" destOrd="0" presId="urn:microsoft.com/office/officeart/2005/8/layout/vList4"/>
    <dgm:cxn modelId="{9A6590FE-8ABF-4DB2-B1F8-88D2A73551E1}" srcId="{2BCAA7B7-D8D0-42BB-ACE7-C1733BAB2FE4}" destId="{DB31B78A-8A74-4D6C-94E5-DE11979B526C}" srcOrd="1" destOrd="0" parTransId="{D4781653-93F8-433E-9773-7B31F38F9305}" sibTransId="{08B7F586-8F28-4FD7-853F-165A913FF5CB}"/>
    <dgm:cxn modelId="{28ECDE2C-6D61-4CD1-B8BB-689F2174ECE6}" type="presParOf" srcId="{82C910FB-BD81-4799-BA4E-AC2F5210D261}" destId="{496EDE60-01B2-4561-9104-DEE910F91B47}" srcOrd="0" destOrd="0" presId="urn:microsoft.com/office/officeart/2005/8/layout/vList4"/>
    <dgm:cxn modelId="{C198FC17-E489-4C3E-A1AA-AD938F3DA38E}" type="presParOf" srcId="{496EDE60-01B2-4561-9104-DEE910F91B47}" destId="{C155A72D-85A1-44DB-842E-B34F59D27E9F}" srcOrd="0" destOrd="0" presId="urn:microsoft.com/office/officeart/2005/8/layout/vList4"/>
    <dgm:cxn modelId="{B3F9BBF7-0AE8-445C-A778-6ED897707EA2}" type="presParOf" srcId="{496EDE60-01B2-4561-9104-DEE910F91B47}" destId="{7F8F3E4E-9C1E-40A3-A92C-774ABE6ED27D}" srcOrd="1" destOrd="0" presId="urn:microsoft.com/office/officeart/2005/8/layout/vList4"/>
    <dgm:cxn modelId="{EF91E640-8339-437D-A8FD-3F2F7AF5256E}" type="presParOf" srcId="{496EDE60-01B2-4561-9104-DEE910F91B47}" destId="{99A4E2A0-FA86-4A34-97BF-CFB335122F31}" srcOrd="2" destOrd="0" presId="urn:microsoft.com/office/officeart/2005/8/layout/vList4"/>
    <dgm:cxn modelId="{E935DD97-294C-4E89-A2B3-E3578A882B21}" type="presParOf" srcId="{82C910FB-BD81-4799-BA4E-AC2F5210D261}" destId="{39A55618-D159-4782-816B-E6A669C906DC}" srcOrd="1" destOrd="0" presId="urn:microsoft.com/office/officeart/2005/8/layout/vList4"/>
    <dgm:cxn modelId="{628A008A-20A1-4D72-8907-01E9530ED0D8}" type="presParOf" srcId="{82C910FB-BD81-4799-BA4E-AC2F5210D261}" destId="{4BD70899-CA77-4CDB-8365-AC2EA3AEB66A}" srcOrd="2" destOrd="0" presId="urn:microsoft.com/office/officeart/2005/8/layout/vList4"/>
    <dgm:cxn modelId="{DF3BBF9C-9163-43B1-881E-90376A6FE222}" type="presParOf" srcId="{4BD70899-CA77-4CDB-8365-AC2EA3AEB66A}" destId="{DA670E75-DD18-4C46-B0BB-FE06AEBD4FFC}" srcOrd="0" destOrd="0" presId="urn:microsoft.com/office/officeart/2005/8/layout/vList4"/>
    <dgm:cxn modelId="{BE1476F1-DB14-4F99-A87F-A4BD7353B000}" type="presParOf" srcId="{4BD70899-CA77-4CDB-8365-AC2EA3AEB66A}" destId="{BDB490C5-62E8-4DDC-ABD0-A73265ACE8A8}" srcOrd="1" destOrd="0" presId="urn:microsoft.com/office/officeart/2005/8/layout/vList4"/>
    <dgm:cxn modelId="{562A8241-A4A5-4CD7-990B-7E5F38FC9FB8}" type="presParOf" srcId="{4BD70899-CA77-4CDB-8365-AC2EA3AEB66A}" destId="{524DABA1-8E74-4ECF-8700-3498045A2296}" srcOrd="2" destOrd="0" presId="urn:microsoft.com/office/officeart/2005/8/layout/vList4"/>
    <dgm:cxn modelId="{F1AAE7B6-EECC-46EE-A2D1-E1B5E442A0C6}" type="presParOf" srcId="{82C910FB-BD81-4799-BA4E-AC2F5210D261}" destId="{7EE56928-B5BF-466D-9EB0-5003A5246315}" srcOrd="3" destOrd="0" presId="urn:microsoft.com/office/officeart/2005/8/layout/vList4"/>
    <dgm:cxn modelId="{D5BA8C85-79A7-419C-B4C3-74D0F50534F6}" type="presParOf" srcId="{82C910FB-BD81-4799-BA4E-AC2F5210D261}" destId="{EF47A93C-3044-46F7-AB9D-0E10A3B66243}" srcOrd="4" destOrd="0" presId="urn:microsoft.com/office/officeart/2005/8/layout/vList4"/>
    <dgm:cxn modelId="{24621066-C997-4247-8E51-9942CE8654C7}" type="presParOf" srcId="{EF47A93C-3044-46F7-AB9D-0E10A3B66243}" destId="{46E75182-585D-49DA-BAE7-7F3D07CE62D0}" srcOrd="0" destOrd="0" presId="urn:microsoft.com/office/officeart/2005/8/layout/vList4"/>
    <dgm:cxn modelId="{C18C15F5-3756-43B7-9890-E9984A54B105}" type="presParOf" srcId="{EF47A93C-3044-46F7-AB9D-0E10A3B66243}" destId="{548551F9-6B83-4578-A52C-566C7EE4086E}" srcOrd="1" destOrd="0" presId="urn:microsoft.com/office/officeart/2005/8/layout/vList4"/>
    <dgm:cxn modelId="{81035473-CB2B-4485-913A-F007DD5F3333}" type="presParOf" srcId="{EF47A93C-3044-46F7-AB9D-0E10A3B66243}" destId="{5307E833-5631-4668-A4E4-64A6D1F3E71C}"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85415B-78A8-4FE3-990A-8B51F3DDBC94}">
      <dsp:nvSpPr>
        <dsp:cNvPr id="0" name=""/>
        <dsp:cNvSpPr/>
      </dsp:nvSpPr>
      <dsp:spPr>
        <a:xfrm rot="10800000">
          <a:off x="1891551" y="2666"/>
          <a:ext cx="6081436" cy="143904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4579" tIns="76200" rIns="142240" bIns="76200" numCol="1" spcCol="1270" anchor="ctr" anchorCtr="0">
          <a:noAutofit/>
        </a:bodyPr>
        <a:lstStyle/>
        <a:p>
          <a:pPr lvl="0" algn="just" defTabSz="889000">
            <a:lnSpc>
              <a:spcPct val="90000"/>
            </a:lnSpc>
            <a:spcBef>
              <a:spcPct val="0"/>
            </a:spcBef>
            <a:spcAft>
              <a:spcPct val="35000"/>
            </a:spcAft>
          </a:pPr>
          <a:r>
            <a:rPr lang="es-CO" sz="2000" kern="1200" dirty="0" smtClean="0"/>
            <a:t>CONOCER EL METABOLISMO DEL HG A NIVEL DEL TRACTO GASTROINTESTINAL</a:t>
          </a:r>
          <a:r>
            <a:rPr lang="es-CO" sz="2600" kern="1200" dirty="0" smtClean="0"/>
            <a:t>.</a:t>
          </a:r>
          <a:endParaRPr lang="es-CO" sz="2600" kern="1200" dirty="0"/>
        </a:p>
      </dsp:txBody>
      <dsp:txXfrm rot="10800000">
        <a:off x="2251312" y="2666"/>
        <a:ext cx="5721675" cy="1439045"/>
      </dsp:txXfrm>
    </dsp:sp>
    <dsp:sp modelId="{A1ED53DD-EE1F-4765-B4A2-A104FBE44B5A}">
      <dsp:nvSpPr>
        <dsp:cNvPr id="0" name=""/>
        <dsp:cNvSpPr/>
      </dsp:nvSpPr>
      <dsp:spPr>
        <a:xfrm>
          <a:off x="1172029" y="2666"/>
          <a:ext cx="1439045" cy="1439045"/>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FA8A30-D3AE-4934-AAA5-4EAC1D83D541}">
      <dsp:nvSpPr>
        <dsp:cNvPr id="0" name=""/>
        <dsp:cNvSpPr/>
      </dsp:nvSpPr>
      <dsp:spPr>
        <a:xfrm rot="10800000">
          <a:off x="1891551" y="1871277"/>
          <a:ext cx="6081436" cy="143904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4579" tIns="76200" rIns="142240" bIns="76200" numCol="1" spcCol="1270" anchor="ctr" anchorCtr="0">
          <a:noAutofit/>
        </a:bodyPr>
        <a:lstStyle/>
        <a:p>
          <a:pPr lvl="0" algn="just" defTabSz="889000">
            <a:lnSpc>
              <a:spcPct val="90000"/>
            </a:lnSpc>
            <a:spcBef>
              <a:spcPct val="0"/>
            </a:spcBef>
            <a:spcAft>
              <a:spcPct val="35000"/>
            </a:spcAft>
          </a:pPr>
          <a:r>
            <a:rPr lang="es-CO" sz="2000" kern="1200" dirty="0" smtClean="0"/>
            <a:t>DETERMINAR LOS CAMBIOS MORFO FISIOLÓGICOS QUE PROVOCA EL HG A NIVEL DEL TRACTO GASTROINTESTINAL</a:t>
          </a:r>
          <a:r>
            <a:rPr lang="es-CO" sz="2600" kern="1200" dirty="0" smtClean="0"/>
            <a:t>.</a:t>
          </a:r>
          <a:endParaRPr lang="es-CO" sz="2600" kern="1200" dirty="0"/>
        </a:p>
      </dsp:txBody>
      <dsp:txXfrm rot="10800000">
        <a:off x="2251312" y="1871277"/>
        <a:ext cx="5721675" cy="1439045"/>
      </dsp:txXfrm>
    </dsp:sp>
    <dsp:sp modelId="{536C94EE-357C-483F-90C2-A52E54150FF2}">
      <dsp:nvSpPr>
        <dsp:cNvPr id="0" name=""/>
        <dsp:cNvSpPr/>
      </dsp:nvSpPr>
      <dsp:spPr>
        <a:xfrm>
          <a:off x="1172029" y="1871277"/>
          <a:ext cx="1439045" cy="1439045"/>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501490-B7D0-4EF1-8AD7-10118F5DF963}">
      <dsp:nvSpPr>
        <dsp:cNvPr id="0" name=""/>
        <dsp:cNvSpPr/>
      </dsp:nvSpPr>
      <dsp:spPr>
        <a:xfrm rot="10800000">
          <a:off x="1891551" y="3739888"/>
          <a:ext cx="6081436" cy="143904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4579" tIns="80010" rIns="149352" bIns="80010" numCol="1" spcCol="1270" anchor="ctr" anchorCtr="0">
          <a:noAutofit/>
        </a:bodyPr>
        <a:lstStyle/>
        <a:p>
          <a:pPr lvl="0" algn="just" defTabSz="933450">
            <a:lnSpc>
              <a:spcPct val="90000"/>
            </a:lnSpc>
            <a:spcBef>
              <a:spcPct val="0"/>
            </a:spcBef>
            <a:spcAft>
              <a:spcPct val="35000"/>
            </a:spcAft>
          </a:pPr>
          <a:r>
            <a:rPr lang="es-CO" sz="2100" kern="1200" dirty="0" smtClean="0"/>
            <a:t>IDENTIFICAR LAS PRINCIPALES COMPLICACIONES QUE SE PRESENTAN EN EL SER HUMANO POR LA ACUMULACIÓN DE HG A NIVEL DEL TRACTO GASTROINTESTINAL.  </a:t>
          </a:r>
          <a:endParaRPr lang="es-CO" sz="2100" kern="1200" dirty="0"/>
        </a:p>
      </dsp:txBody>
      <dsp:txXfrm rot="10800000">
        <a:off x="2251312" y="3739888"/>
        <a:ext cx="5721675" cy="1439045"/>
      </dsp:txXfrm>
    </dsp:sp>
    <dsp:sp modelId="{27035D56-D96B-4A9B-A8CE-37BE8D6FBCA3}">
      <dsp:nvSpPr>
        <dsp:cNvPr id="0" name=""/>
        <dsp:cNvSpPr/>
      </dsp:nvSpPr>
      <dsp:spPr>
        <a:xfrm>
          <a:off x="1177238" y="3671591"/>
          <a:ext cx="1439045" cy="1439045"/>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00C4D-1A38-4E6B-8799-4B540626FE27}">
      <dsp:nvSpPr>
        <dsp:cNvPr id="0" name=""/>
        <dsp:cNvSpPr/>
      </dsp:nvSpPr>
      <dsp:spPr>
        <a:xfrm>
          <a:off x="3110755" y="0"/>
          <a:ext cx="1924826" cy="1925119"/>
        </a:xfrm>
        <a:prstGeom prst="circularArrow">
          <a:avLst>
            <a:gd name="adj1" fmla="val 10980"/>
            <a:gd name="adj2" fmla="val 1142322"/>
            <a:gd name="adj3" fmla="val 4500000"/>
            <a:gd name="adj4" fmla="val 10800000"/>
            <a:gd name="adj5" fmla="val 12500"/>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A0AF713-9960-4DC5-8D97-8DF37E5389BE}">
      <dsp:nvSpPr>
        <dsp:cNvPr id="0" name=""/>
        <dsp:cNvSpPr/>
      </dsp:nvSpPr>
      <dsp:spPr>
        <a:xfrm>
          <a:off x="3536205" y="695026"/>
          <a:ext cx="1069589" cy="53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kern="1200" dirty="0" smtClean="0"/>
            <a:t>Mercurio metálico</a:t>
          </a:r>
          <a:endParaRPr lang="es-CO" sz="1800" kern="1200" dirty="0"/>
        </a:p>
      </dsp:txBody>
      <dsp:txXfrm>
        <a:off x="3536205" y="695026"/>
        <a:ext cx="1069589" cy="534666"/>
      </dsp:txXfrm>
    </dsp:sp>
    <dsp:sp modelId="{9E12E0E7-A04F-4D38-A8A7-57C3C353DB48}">
      <dsp:nvSpPr>
        <dsp:cNvPr id="0" name=""/>
        <dsp:cNvSpPr/>
      </dsp:nvSpPr>
      <dsp:spPr>
        <a:xfrm>
          <a:off x="2576141" y="1106123"/>
          <a:ext cx="1924826" cy="1925119"/>
        </a:xfrm>
        <a:prstGeom prst="leftCircularArrow">
          <a:avLst>
            <a:gd name="adj1" fmla="val 10980"/>
            <a:gd name="adj2" fmla="val 1142322"/>
            <a:gd name="adj3" fmla="val 6300000"/>
            <a:gd name="adj4" fmla="val 18900000"/>
            <a:gd name="adj5" fmla="val 12500"/>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6B1C4C5-66D9-4637-9D9B-974A0C236F8F}">
      <dsp:nvSpPr>
        <dsp:cNvPr id="0" name=""/>
        <dsp:cNvSpPr/>
      </dsp:nvSpPr>
      <dsp:spPr>
        <a:xfrm>
          <a:off x="3003760" y="1807548"/>
          <a:ext cx="1069589" cy="53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b="0" i="0" kern="1200" dirty="0" err="1" smtClean="0"/>
            <a:t>HgS</a:t>
          </a:r>
          <a:endParaRPr lang="es-CO" sz="1800" kern="1200" dirty="0"/>
        </a:p>
      </dsp:txBody>
      <dsp:txXfrm>
        <a:off x="3003760" y="1807548"/>
        <a:ext cx="1069589" cy="534666"/>
      </dsp:txXfrm>
    </dsp:sp>
    <dsp:sp modelId="{6EF3AAFD-45BA-4A99-835C-1A0C96E2BA53}">
      <dsp:nvSpPr>
        <dsp:cNvPr id="0" name=""/>
        <dsp:cNvSpPr/>
      </dsp:nvSpPr>
      <dsp:spPr>
        <a:xfrm rot="9200207">
          <a:off x="2188112" y="3091140"/>
          <a:ext cx="1653724" cy="1654387"/>
        </a:xfrm>
        <a:prstGeom prst="blockArc">
          <a:avLst>
            <a:gd name="adj1" fmla="val 13500000"/>
            <a:gd name="adj2" fmla="val 10800000"/>
            <a:gd name="adj3" fmla="val 1274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37E0CF3-BAE4-461F-99A3-AA77B84CA572}">
      <dsp:nvSpPr>
        <dsp:cNvPr id="0" name=""/>
        <dsp:cNvSpPr/>
      </dsp:nvSpPr>
      <dsp:spPr>
        <a:xfrm>
          <a:off x="3538735" y="2921670"/>
          <a:ext cx="1069589" cy="534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kern="1200" dirty="0" err="1" smtClean="0"/>
            <a:t>HgCl</a:t>
          </a:r>
          <a:endParaRPr lang="es-CO" sz="1800" kern="1200" dirty="0"/>
        </a:p>
      </dsp:txBody>
      <dsp:txXfrm>
        <a:off x="3538735" y="2921670"/>
        <a:ext cx="1069589" cy="534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0211F-3BE5-4BE1-8006-6F34BA26288C}">
      <dsp:nvSpPr>
        <dsp:cNvPr id="0" name=""/>
        <dsp:cNvSpPr/>
      </dsp:nvSpPr>
      <dsp:spPr>
        <a:xfrm>
          <a:off x="1864166" y="1817766"/>
          <a:ext cx="453132" cy="863439"/>
        </a:xfrm>
        <a:custGeom>
          <a:avLst/>
          <a:gdLst/>
          <a:ahLst/>
          <a:cxnLst/>
          <a:rect l="0" t="0" r="0" b="0"/>
          <a:pathLst>
            <a:path>
              <a:moveTo>
                <a:pt x="0" y="0"/>
              </a:moveTo>
              <a:lnTo>
                <a:pt x="226566" y="0"/>
              </a:lnTo>
              <a:lnTo>
                <a:pt x="226566" y="863439"/>
              </a:lnTo>
              <a:lnTo>
                <a:pt x="453132" y="86343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2066355" y="2225108"/>
        <a:ext cx="48755" cy="48755"/>
      </dsp:txXfrm>
    </dsp:sp>
    <dsp:sp modelId="{96A63F36-C326-43AA-8804-C083F3BD6118}">
      <dsp:nvSpPr>
        <dsp:cNvPr id="0" name=""/>
        <dsp:cNvSpPr/>
      </dsp:nvSpPr>
      <dsp:spPr>
        <a:xfrm>
          <a:off x="1864166" y="1772046"/>
          <a:ext cx="453132" cy="91440"/>
        </a:xfrm>
        <a:custGeom>
          <a:avLst/>
          <a:gdLst/>
          <a:ahLst/>
          <a:cxnLst/>
          <a:rect l="0" t="0" r="0" b="0"/>
          <a:pathLst>
            <a:path>
              <a:moveTo>
                <a:pt x="0" y="45720"/>
              </a:moveTo>
              <a:lnTo>
                <a:pt x="453132"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2079404" y="1806438"/>
        <a:ext cx="22656" cy="22656"/>
      </dsp:txXfrm>
    </dsp:sp>
    <dsp:sp modelId="{DBCC8504-B4A0-49E8-971F-EB50DD169745}">
      <dsp:nvSpPr>
        <dsp:cNvPr id="0" name=""/>
        <dsp:cNvSpPr/>
      </dsp:nvSpPr>
      <dsp:spPr>
        <a:xfrm>
          <a:off x="1864166" y="954327"/>
          <a:ext cx="453132" cy="863439"/>
        </a:xfrm>
        <a:custGeom>
          <a:avLst/>
          <a:gdLst/>
          <a:ahLst/>
          <a:cxnLst/>
          <a:rect l="0" t="0" r="0" b="0"/>
          <a:pathLst>
            <a:path>
              <a:moveTo>
                <a:pt x="0" y="863439"/>
              </a:moveTo>
              <a:lnTo>
                <a:pt x="226566" y="863439"/>
              </a:lnTo>
              <a:lnTo>
                <a:pt x="226566" y="0"/>
              </a:lnTo>
              <a:lnTo>
                <a:pt x="453132"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2066355" y="1361668"/>
        <a:ext cx="48755" cy="48755"/>
      </dsp:txXfrm>
    </dsp:sp>
    <dsp:sp modelId="{A7F06E9C-F9F6-43DE-9149-C3BC3BD01F75}">
      <dsp:nvSpPr>
        <dsp:cNvPr id="0" name=""/>
        <dsp:cNvSpPr/>
      </dsp:nvSpPr>
      <dsp:spPr>
        <a:xfrm rot="16200000">
          <a:off x="-298975" y="1472390"/>
          <a:ext cx="3635533" cy="690751"/>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es-CO" sz="4500" kern="1200" dirty="0" smtClean="0"/>
            <a:t>Mercurio</a:t>
          </a:r>
          <a:endParaRPr lang="es-CO" sz="4500" kern="1200" dirty="0"/>
        </a:p>
      </dsp:txBody>
      <dsp:txXfrm>
        <a:off x="-298975" y="1472390"/>
        <a:ext cx="3635533" cy="690751"/>
      </dsp:txXfrm>
    </dsp:sp>
    <dsp:sp modelId="{3701F7AE-502A-4F54-8025-026DD408953A}">
      <dsp:nvSpPr>
        <dsp:cNvPr id="0" name=""/>
        <dsp:cNvSpPr/>
      </dsp:nvSpPr>
      <dsp:spPr>
        <a:xfrm>
          <a:off x="2317299" y="608951"/>
          <a:ext cx="2265664" cy="690751"/>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s-CO" sz="4200" kern="1200" dirty="0" smtClean="0"/>
            <a:t>Aire</a:t>
          </a:r>
          <a:endParaRPr lang="es-CO" sz="4200" kern="1200" dirty="0"/>
        </a:p>
      </dsp:txBody>
      <dsp:txXfrm>
        <a:off x="2317299" y="608951"/>
        <a:ext cx="2265664" cy="690751"/>
      </dsp:txXfrm>
    </dsp:sp>
    <dsp:sp modelId="{EF4E313B-9303-42C4-ABB7-3EB1BE57DF96}">
      <dsp:nvSpPr>
        <dsp:cNvPr id="0" name=""/>
        <dsp:cNvSpPr/>
      </dsp:nvSpPr>
      <dsp:spPr>
        <a:xfrm>
          <a:off x="2317299" y="1472390"/>
          <a:ext cx="2265664" cy="690751"/>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s-CO" sz="4200" kern="1200" smtClean="0"/>
            <a:t>Agua</a:t>
          </a:r>
          <a:endParaRPr lang="es-CO" sz="4200" kern="1200" dirty="0"/>
        </a:p>
      </dsp:txBody>
      <dsp:txXfrm>
        <a:off x="2317299" y="1472390"/>
        <a:ext cx="2265664" cy="690751"/>
      </dsp:txXfrm>
    </dsp:sp>
    <dsp:sp modelId="{2FF1FCC8-2092-4D2A-908C-430D4E9C2C37}">
      <dsp:nvSpPr>
        <dsp:cNvPr id="0" name=""/>
        <dsp:cNvSpPr/>
      </dsp:nvSpPr>
      <dsp:spPr>
        <a:xfrm>
          <a:off x="2317299" y="2335829"/>
          <a:ext cx="2265664" cy="690751"/>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s-CO" sz="4200" kern="1200" dirty="0" smtClean="0"/>
            <a:t>Alimentos</a:t>
          </a:r>
          <a:endParaRPr lang="es-CO" sz="4200" kern="1200" dirty="0"/>
        </a:p>
      </dsp:txBody>
      <dsp:txXfrm>
        <a:off x="2317299" y="2335829"/>
        <a:ext cx="2265664" cy="6907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71727-5E12-4D96-AE1A-0D3EEA528ABE}">
      <dsp:nvSpPr>
        <dsp:cNvPr id="0" name=""/>
        <dsp:cNvSpPr/>
      </dsp:nvSpPr>
      <dsp:spPr>
        <a:xfrm>
          <a:off x="572461" y="153085"/>
          <a:ext cx="2708012" cy="2708012"/>
        </a:xfrm>
        <a:prstGeom prst="circularArrow">
          <a:avLst>
            <a:gd name="adj1" fmla="val 5689"/>
            <a:gd name="adj2" fmla="val 340510"/>
            <a:gd name="adj3" fmla="val 12679116"/>
            <a:gd name="adj4" fmla="val 18089012"/>
            <a:gd name="adj5" fmla="val 5908"/>
          </a:avLst>
        </a:prstGeom>
        <a:solidFill>
          <a:schemeClr val="accent3">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054AAE3-D4C6-4BAB-8D9D-88E7BBFD12E5}">
      <dsp:nvSpPr>
        <dsp:cNvPr id="0" name=""/>
        <dsp:cNvSpPr/>
      </dsp:nvSpPr>
      <dsp:spPr>
        <a:xfrm>
          <a:off x="1027198" y="267477"/>
          <a:ext cx="1798538" cy="899269"/>
        </a:xfrm>
        <a:prstGeom prst="round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914400">
            <a:lnSpc>
              <a:spcPct val="90000"/>
            </a:lnSpc>
            <a:spcBef>
              <a:spcPct val="0"/>
            </a:spcBef>
            <a:spcAft>
              <a:spcPct val="35000"/>
            </a:spcAft>
            <a:buNone/>
          </a:pPr>
          <a:r>
            <a:rPr lang="es-ES" sz="3000" b="0" i="0" kern="1200" noProof="1" smtClean="0">
              <a:latin typeface="+mn-lt"/>
              <a:ea typeface="+mn-ea"/>
              <a:cs typeface="+mn-cs"/>
            </a:rPr>
            <a:t>Via aerea</a:t>
          </a:r>
          <a:endParaRPr lang="es-ES" sz="3000" b="0" i="0" kern="1200" noProof="1">
            <a:latin typeface="+mn-lt"/>
            <a:ea typeface="+mn-ea"/>
            <a:cs typeface="+mn-cs"/>
          </a:endParaRPr>
        </a:p>
      </dsp:txBody>
      <dsp:txXfrm>
        <a:off x="1071097" y="311376"/>
        <a:ext cx="1710740" cy="811471"/>
      </dsp:txXfrm>
    </dsp:sp>
    <dsp:sp modelId="{CB545A5D-75C9-49DB-AD8B-B348DB1A7A4A}">
      <dsp:nvSpPr>
        <dsp:cNvPr id="0" name=""/>
        <dsp:cNvSpPr/>
      </dsp:nvSpPr>
      <dsp:spPr>
        <a:xfrm>
          <a:off x="2053547" y="2045165"/>
          <a:ext cx="1798538" cy="899269"/>
        </a:xfrm>
        <a:prstGeom prst="roundRect">
          <a:avLst/>
        </a:prstGeom>
        <a:solidFill>
          <a:schemeClr val="accent3">
            <a:hueOff val="5625132"/>
            <a:satOff val="-8440"/>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914400">
            <a:lnSpc>
              <a:spcPct val="90000"/>
            </a:lnSpc>
            <a:spcBef>
              <a:spcPct val="0"/>
            </a:spcBef>
            <a:spcAft>
              <a:spcPct val="35000"/>
            </a:spcAft>
            <a:buNone/>
          </a:pPr>
          <a:r>
            <a:rPr lang="es-ES" sz="3000" b="0" i="0" kern="1200" noProof="1" smtClean="0">
              <a:latin typeface="+mn-lt"/>
              <a:ea typeface="+mn-ea"/>
              <a:cs typeface="+mn-cs"/>
            </a:rPr>
            <a:t>Oral</a:t>
          </a:r>
          <a:endParaRPr lang="es-ES" sz="3000" b="0" i="0" kern="1200" noProof="1">
            <a:latin typeface="+mn-lt"/>
            <a:ea typeface="+mn-ea"/>
            <a:cs typeface="+mn-cs"/>
          </a:endParaRPr>
        </a:p>
      </dsp:txBody>
      <dsp:txXfrm>
        <a:off x="2097446" y="2089064"/>
        <a:ext cx="1710740" cy="811471"/>
      </dsp:txXfrm>
    </dsp:sp>
    <dsp:sp modelId="{7FAAA5A5-C0CF-4BAE-8E75-BF0E96369C22}">
      <dsp:nvSpPr>
        <dsp:cNvPr id="0" name=""/>
        <dsp:cNvSpPr/>
      </dsp:nvSpPr>
      <dsp:spPr>
        <a:xfrm>
          <a:off x="849" y="2045165"/>
          <a:ext cx="1798538" cy="899269"/>
        </a:xfrm>
        <a:prstGeom prst="roundRect">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914400">
            <a:lnSpc>
              <a:spcPct val="90000"/>
            </a:lnSpc>
            <a:spcBef>
              <a:spcPct val="0"/>
            </a:spcBef>
            <a:spcAft>
              <a:spcPct val="35000"/>
            </a:spcAft>
            <a:buNone/>
          </a:pPr>
          <a:r>
            <a:rPr lang="es-ES" sz="3000" b="0" i="0" kern="1200" noProof="1" smtClean="0">
              <a:latin typeface="+mn-lt"/>
              <a:ea typeface="+mn-ea"/>
              <a:cs typeface="+mn-cs"/>
            </a:rPr>
            <a:t>Dermica </a:t>
          </a:r>
          <a:endParaRPr lang="es-ES" sz="3000" b="0" i="0" kern="1200" noProof="1">
            <a:latin typeface="+mn-lt"/>
            <a:ea typeface="+mn-ea"/>
            <a:cs typeface="+mn-cs"/>
          </a:endParaRPr>
        </a:p>
      </dsp:txBody>
      <dsp:txXfrm>
        <a:off x="44748" y="2089064"/>
        <a:ext cx="1710740" cy="8114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5A72D-85A1-44DB-842E-B34F59D27E9F}">
      <dsp:nvSpPr>
        <dsp:cNvPr id="0" name=""/>
        <dsp:cNvSpPr/>
      </dsp:nvSpPr>
      <dsp:spPr>
        <a:xfrm>
          <a:off x="0" y="0"/>
          <a:ext cx="8125883" cy="1692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CO" sz="2400" kern="1200" dirty="0" smtClean="0"/>
            <a:t>-</a:t>
          </a:r>
          <a:r>
            <a:rPr lang="es-CO" sz="2100" kern="1200" dirty="0" smtClean="0"/>
            <a:t>Fomentar el uso de fuentes de energía limpias que no se basen en la combustión del carbón</a:t>
          </a:r>
          <a:endParaRPr lang="es-CO" sz="2100" kern="1200" dirty="0"/>
        </a:p>
      </dsp:txBody>
      <dsp:txXfrm>
        <a:off x="1794465" y="0"/>
        <a:ext cx="6331417" cy="1692892"/>
      </dsp:txXfrm>
    </dsp:sp>
    <dsp:sp modelId="{7F8F3E4E-9C1E-40A3-A92C-774ABE6ED27D}">
      <dsp:nvSpPr>
        <dsp:cNvPr id="0" name=""/>
        <dsp:cNvSpPr/>
      </dsp:nvSpPr>
      <dsp:spPr>
        <a:xfrm>
          <a:off x="169289" y="169289"/>
          <a:ext cx="1625176" cy="1354314"/>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670E75-DD18-4C46-B0BB-FE06AEBD4FFC}">
      <dsp:nvSpPr>
        <dsp:cNvPr id="0" name=""/>
        <dsp:cNvSpPr/>
      </dsp:nvSpPr>
      <dsp:spPr>
        <a:xfrm>
          <a:off x="0" y="1862181"/>
          <a:ext cx="8125883" cy="1692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CO" sz="2000" kern="1200" dirty="0" smtClean="0"/>
            <a:t>-Acabar con la minería del mercurio y la utilización de este en la extracción de oro y otros procesos industriales.</a:t>
          </a:r>
        </a:p>
        <a:p>
          <a:pPr lvl="0" algn="just" defTabSz="889000">
            <a:lnSpc>
              <a:spcPct val="90000"/>
            </a:lnSpc>
            <a:spcBef>
              <a:spcPct val="0"/>
            </a:spcBef>
            <a:spcAft>
              <a:spcPct val="35000"/>
            </a:spcAft>
          </a:pPr>
          <a:r>
            <a:rPr lang="es-CO" sz="2000" kern="1200" dirty="0" smtClean="0"/>
            <a:t>-Cambiar los termómetros y esfigmomanómetros de mercurio en la atención sanitaria</a:t>
          </a:r>
          <a:r>
            <a:rPr lang="es-CO" sz="2400" kern="1200" dirty="0" smtClean="0"/>
            <a:t>.</a:t>
          </a:r>
          <a:endParaRPr lang="es-CO" sz="2400" kern="1200" dirty="0"/>
        </a:p>
      </dsp:txBody>
      <dsp:txXfrm>
        <a:off x="1794465" y="1862181"/>
        <a:ext cx="6331417" cy="1692892"/>
      </dsp:txXfrm>
    </dsp:sp>
    <dsp:sp modelId="{BDB490C5-62E8-4DDC-ABD0-A73265ACE8A8}">
      <dsp:nvSpPr>
        <dsp:cNvPr id="0" name=""/>
        <dsp:cNvSpPr/>
      </dsp:nvSpPr>
      <dsp:spPr>
        <a:xfrm>
          <a:off x="169289" y="2031471"/>
          <a:ext cx="1625176" cy="1354314"/>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E75182-585D-49DA-BAE7-7F3D07CE62D0}">
      <dsp:nvSpPr>
        <dsp:cNvPr id="0" name=""/>
        <dsp:cNvSpPr/>
      </dsp:nvSpPr>
      <dsp:spPr>
        <a:xfrm>
          <a:off x="0" y="3724363"/>
          <a:ext cx="8125883" cy="16928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CO" sz="2000" kern="1200" dirty="0" smtClean="0"/>
            <a:t>-Eliminar gradualmente el uso de productos no esenciales que contienen Hg y poner en práctica su manipulación, utilización y eliminación seguras de los productos restantes que lo contengan. </a:t>
          </a:r>
        </a:p>
      </dsp:txBody>
      <dsp:txXfrm>
        <a:off x="1794465" y="3724363"/>
        <a:ext cx="6331417" cy="1692892"/>
      </dsp:txXfrm>
    </dsp:sp>
    <dsp:sp modelId="{548551F9-6B83-4578-A52C-566C7EE4086E}">
      <dsp:nvSpPr>
        <dsp:cNvPr id="0" name=""/>
        <dsp:cNvSpPr/>
      </dsp:nvSpPr>
      <dsp:spPr>
        <a:xfrm>
          <a:off x="169289" y="3893652"/>
          <a:ext cx="1625176" cy="1354314"/>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s-ES"/>
              <a:t>30/10/2016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‹Nº›</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s-ES"/>
              <a:t>30/10/2016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‹Nº›</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162" y="2130432"/>
            <a:ext cx="10360501"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7CE199A5-BDFE-4D38-91D5-A09F366D31E1}" type="datetime1">
              <a:rPr lang="es-ES" smtClean="0"/>
              <a:t>31/10/2016</a:t>
            </a:fld>
            <a:endParaRPr lang="es-ES"/>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5137D0E-4A4F-4307-8994-C1891D747D59}" type="slidenum">
              <a:rPr lang="es-CO" smtClean="0"/>
              <a:t>‹Nº›</a:t>
            </a:fld>
            <a:endParaRPr lang="es-CO"/>
          </a:p>
        </p:txBody>
      </p:sp>
    </p:spTree>
    <p:extLst>
      <p:ext uri="{BB962C8B-B14F-4D97-AF65-F5344CB8AC3E}">
        <p14:creationId xmlns:p14="http://schemas.microsoft.com/office/powerpoint/2010/main" val="30589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DA7B8AF0-B900-461D-BB5E-8E7C76B5F978}" type="datetime1">
              <a:rPr lang="es-ES" smtClean="0"/>
              <a:t>31/10/2016</a:t>
            </a:fld>
            <a:endParaRPr lang="es-ES"/>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5137D0E-4A4F-4307-8994-C1891D747D59}" type="slidenum">
              <a:rPr lang="es-CO" smtClean="0"/>
              <a:t>‹Nº›</a:t>
            </a:fld>
            <a:endParaRPr lang="es-CO"/>
          </a:p>
        </p:txBody>
      </p:sp>
    </p:spTree>
    <p:extLst>
      <p:ext uri="{BB962C8B-B14F-4D97-AF65-F5344CB8AC3E}">
        <p14:creationId xmlns:p14="http://schemas.microsoft.com/office/powerpoint/2010/main" val="141195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780415" y="274645"/>
            <a:ext cx="3654531"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812590" y="274645"/>
            <a:ext cx="1076468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FAA0757E-4777-4AC7-92EC-F742001EAFB8}" type="datetime1">
              <a:rPr lang="es-ES" smtClean="0"/>
              <a:t>31/10/2016</a:t>
            </a:fld>
            <a:endParaRPr lang="es-ES"/>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5137D0E-4A4F-4307-8994-C1891D747D59}" type="slidenum">
              <a:rPr lang="es-CO" smtClean="0"/>
              <a:t>‹Nº›</a:t>
            </a:fld>
            <a:endParaRPr lang="es-CO"/>
          </a:p>
        </p:txBody>
      </p:sp>
    </p:spTree>
    <p:extLst>
      <p:ext uri="{BB962C8B-B14F-4D97-AF65-F5344CB8AC3E}">
        <p14:creationId xmlns:p14="http://schemas.microsoft.com/office/powerpoint/2010/main" val="49396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3FB4AE32-EA35-4BFD-B3EC-FF3947F2BA50}" type="datetime1">
              <a:rPr lang="es-ES" smtClean="0"/>
              <a:t>31/10/2016</a:t>
            </a:fld>
            <a:endParaRPr lang="es-ES"/>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5137D0E-4A4F-4307-8994-C1891D747D59}" type="slidenum">
              <a:rPr lang="es-CO" smtClean="0"/>
              <a:t>‹Nº›</a:t>
            </a:fld>
            <a:endParaRPr lang="es-CO"/>
          </a:p>
        </p:txBody>
      </p:sp>
    </p:spTree>
    <p:extLst>
      <p:ext uri="{BB962C8B-B14F-4D97-AF65-F5344CB8AC3E}">
        <p14:creationId xmlns:p14="http://schemas.microsoft.com/office/powerpoint/2010/main" val="411386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833" y="4406907"/>
            <a:ext cx="10360501"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158AD7C-E4F0-4A10-8863-2EC09BE7233A}" type="datetime1">
              <a:rPr lang="es-ES" smtClean="0"/>
              <a:t>31/10/2016</a:t>
            </a:fld>
            <a:endParaRPr lang="es-ES"/>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5137D0E-4A4F-4307-8994-C1891D747D59}" type="slidenum">
              <a:rPr lang="es-CO" smtClean="0"/>
              <a:t>‹Nº›</a:t>
            </a:fld>
            <a:endParaRPr lang="es-CO"/>
          </a:p>
        </p:txBody>
      </p:sp>
    </p:spTree>
    <p:extLst>
      <p:ext uri="{BB962C8B-B14F-4D97-AF65-F5344CB8AC3E}">
        <p14:creationId xmlns:p14="http://schemas.microsoft.com/office/powerpoint/2010/main" val="32229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812589" y="1600206"/>
            <a:ext cx="720960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8225341" y="1600206"/>
            <a:ext cx="720960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CE3D458F-7864-456B-BDAF-657C8CD83403}" type="datetime1">
              <a:rPr lang="es-ES" smtClean="0"/>
              <a:t>31/10/2016</a:t>
            </a:fld>
            <a:endParaRPr lang="es-ES"/>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E5137D0E-4A4F-4307-8994-C1891D747D59}" type="slidenum">
              <a:rPr lang="es-CO" smtClean="0"/>
              <a:t>‹Nº›</a:t>
            </a:fld>
            <a:endParaRPr lang="es-CO"/>
          </a:p>
        </p:txBody>
      </p:sp>
    </p:spTree>
    <p:extLst>
      <p:ext uri="{BB962C8B-B14F-4D97-AF65-F5344CB8AC3E}">
        <p14:creationId xmlns:p14="http://schemas.microsoft.com/office/powerpoint/2010/main" val="105161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441" y="274638"/>
            <a:ext cx="10969943" cy="1143000"/>
          </a:xfrm>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C3592B26-582A-46CF-9107-5AB1004A3523}" type="datetime1">
              <a:rPr lang="es-ES" smtClean="0"/>
              <a:t>31/10/2016</a:t>
            </a:fld>
            <a:endParaRPr lang="es-ES"/>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E5137D0E-4A4F-4307-8994-C1891D747D59}" type="slidenum">
              <a:rPr lang="es-CO" smtClean="0"/>
              <a:t>‹Nº›</a:t>
            </a:fld>
            <a:endParaRPr lang="es-CO"/>
          </a:p>
        </p:txBody>
      </p:sp>
    </p:spTree>
    <p:extLst>
      <p:ext uri="{BB962C8B-B14F-4D97-AF65-F5344CB8AC3E}">
        <p14:creationId xmlns:p14="http://schemas.microsoft.com/office/powerpoint/2010/main" val="38106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B9B3E4F1-2023-499B-A82C-25F8E2E8B868}" type="datetime1">
              <a:rPr lang="es-ES" smtClean="0"/>
              <a:t>31/10/2016</a:t>
            </a:fld>
            <a:endParaRPr lang="es-ES"/>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E5137D0E-4A4F-4307-8994-C1891D747D59}" type="slidenum">
              <a:rPr lang="es-CO" smtClean="0"/>
              <a:pPr/>
              <a:t>‹Nº›</a:t>
            </a:fld>
            <a:endParaRPr lang="es-CO"/>
          </a:p>
        </p:txBody>
      </p:sp>
    </p:spTree>
    <p:extLst>
      <p:ext uri="{BB962C8B-B14F-4D97-AF65-F5344CB8AC3E}">
        <p14:creationId xmlns:p14="http://schemas.microsoft.com/office/powerpoint/2010/main" val="5664147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C96601E-F04F-4748-860B-7D3FED57A156}" type="datetime1">
              <a:rPr lang="es-ES" smtClean="0"/>
              <a:t>31/10/2016</a:t>
            </a:fld>
            <a:endParaRPr lang="es-ES"/>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E5137D0E-4A4F-4307-8994-C1891D747D59}" type="slidenum">
              <a:rPr lang="es-CO" smtClean="0"/>
              <a:t>‹Nº›</a:t>
            </a:fld>
            <a:endParaRPr lang="es-CO"/>
          </a:p>
        </p:txBody>
      </p:sp>
    </p:spTree>
    <p:extLst>
      <p:ext uri="{BB962C8B-B14F-4D97-AF65-F5344CB8AC3E}">
        <p14:creationId xmlns:p14="http://schemas.microsoft.com/office/powerpoint/2010/main" val="404625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446" y="273050"/>
            <a:ext cx="4010039"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4765492" y="273057"/>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609446" y="143510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C72AEAD-11F4-4E3D-ABC2-BD62CAAA1319}" type="datetime1">
              <a:rPr lang="es-ES" smtClean="0"/>
              <a:t>31/10/2016</a:t>
            </a:fld>
            <a:endParaRPr lang="es-ES"/>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E5137D0E-4A4F-4307-8994-C1891D747D59}" type="slidenum">
              <a:rPr lang="es-CO" smtClean="0"/>
              <a:pPr/>
              <a:t>‹Nº›</a:t>
            </a:fld>
            <a:endParaRPr lang="es-CO"/>
          </a:p>
        </p:txBody>
      </p:sp>
    </p:spTree>
    <p:extLst>
      <p:ext uri="{BB962C8B-B14F-4D97-AF65-F5344CB8AC3E}">
        <p14:creationId xmlns:p14="http://schemas.microsoft.com/office/powerpoint/2010/main" val="347359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095" y="4800600"/>
            <a:ext cx="7313295"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FCD1196-96CA-4D64-A6B3-FA9146F600A1}" type="datetime1">
              <a:rPr lang="es-ES" smtClean="0"/>
              <a:t>31/10/2016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B3F820E6-F8D4-4DB2-9EEE-BA7EAFD1245B}" type="slidenum">
              <a:rPr lang="es-CO" smtClean="0"/>
              <a:t>‹Nº›</a:t>
            </a:fld>
            <a:endParaRPr lang="es-CO"/>
          </a:p>
        </p:txBody>
      </p:sp>
    </p:spTree>
    <p:extLst>
      <p:ext uri="{BB962C8B-B14F-4D97-AF65-F5344CB8AC3E}">
        <p14:creationId xmlns:p14="http://schemas.microsoft.com/office/powerpoint/2010/main" val="233978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609441" y="1600206"/>
            <a:ext cx="10969943"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609441" y="6356357"/>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4C94B-7434-42F6-89B9-D13D75328051}" type="datetime1">
              <a:rPr lang="es-ES" smtClean="0"/>
              <a:t>31/10/2016</a:t>
            </a:fld>
            <a:endParaRPr lang="es-ES"/>
          </a:p>
        </p:txBody>
      </p:sp>
      <p:sp>
        <p:nvSpPr>
          <p:cNvPr id="5" name="4 Marcador de pie de página"/>
          <p:cNvSpPr>
            <a:spLocks noGrp="1"/>
          </p:cNvSpPr>
          <p:nvPr>
            <p:ph type="ftr" sz="quarter" idx="3"/>
          </p:nvPr>
        </p:nvSpPr>
        <p:spPr>
          <a:xfrm>
            <a:off x="4164515" y="6356357"/>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8735326" y="6356357"/>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137D0E-4A4F-4307-8994-C1891D747D59}" type="slidenum">
              <a:rPr lang="es-CO" smtClean="0"/>
              <a:pPr/>
              <a:t>‹Nº›</a:t>
            </a:fld>
            <a:endParaRPr lang="es-CO"/>
          </a:p>
        </p:txBody>
      </p:sp>
    </p:spTree>
    <p:extLst>
      <p:ext uri="{BB962C8B-B14F-4D97-AF65-F5344CB8AC3E}">
        <p14:creationId xmlns:p14="http://schemas.microsoft.com/office/powerpoint/2010/main" val="42691030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5" Type="http://schemas.openxmlformats.org/officeDocument/2006/relationships/image" Target="../media/image27.jp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13"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4.xml"/><Relationship Id="rId5" Type="http://schemas.microsoft.com/office/2007/relationships/hdphoto" Target="../media/hdphoto3.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diagramLayout" Target="../diagrams/layout4.xml"/><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11" Type="http://schemas.openxmlformats.org/officeDocument/2006/relationships/image" Target="../media/image14.gif"/><Relationship Id="rId5" Type="http://schemas.openxmlformats.org/officeDocument/2006/relationships/diagramColors" Target="../diagrams/colors4.xml"/><Relationship Id="rId10" Type="http://schemas.openxmlformats.org/officeDocument/2006/relationships/image" Target="../media/image13.jpeg"/><Relationship Id="rId4" Type="http://schemas.openxmlformats.org/officeDocument/2006/relationships/diagramQuickStyle" Target="../diagrams/quickStyle4.xml"/><Relationship Id="rId9" Type="http://schemas.openxmlformats.org/officeDocument/2006/relationships/image" Target="../media/image12.jpeg"/><Relationship Id="rId14" Type="http://schemas.microsoft.com/office/2007/relationships/hdphoto" Target="../media/hdphoto4.wdp"/></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5860" y="1554925"/>
            <a:ext cx="9433048" cy="1370019"/>
          </a:xfrm>
        </p:spPr>
        <p:txBody>
          <a:bodyPr>
            <a:normAutofit fontScale="90000"/>
          </a:bodyPr>
          <a:lstStyle/>
          <a:p>
            <a:pPr algn="ctr">
              <a:spcBef>
                <a:spcPts val="0"/>
              </a:spcBef>
            </a:pPr>
            <a:r>
              <a:rPr lang="es-CO" sz="2800" b="1" noProof="1" smtClean="0"/>
              <a:t>EFECTOS OCASIONADOS POR SUSTANCIAS MERCURIALES A NIVEL DEL TRACTO GASTROINTESTINAL DEBIDO AL CONSUMO DE PECES CONTAMINADOS.</a:t>
            </a:r>
            <a:endParaRPr lang="es-ES" sz="2800" b="1" i="0" noProof="1">
              <a:solidFill>
                <a:schemeClr val="tx1"/>
              </a:solidFill>
            </a:endParaRPr>
          </a:p>
        </p:txBody>
      </p:sp>
      <p:sp>
        <p:nvSpPr>
          <p:cNvPr id="3" name="Subtitle 2"/>
          <p:cNvSpPr>
            <a:spLocks noGrp="1"/>
          </p:cNvSpPr>
          <p:nvPr>
            <p:ph type="subTitle" idx="1"/>
          </p:nvPr>
        </p:nvSpPr>
        <p:spPr>
          <a:xfrm>
            <a:off x="1835596" y="6149352"/>
            <a:ext cx="8229600" cy="634752"/>
          </a:xfrm>
        </p:spPr>
        <p:txBody>
          <a:bodyPr>
            <a:noAutofit/>
          </a:bodyPr>
          <a:lstStyle/>
          <a:p>
            <a:pPr algn="ctr">
              <a:lnSpc>
                <a:spcPct val="120000"/>
              </a:lnSpc>
            </a:pPr>
            <a:r>
              <a:rPr lang="es-ES" sz="1800" b="1" dirty="0" smtClean="0">
                <a:solidFill>
                  <a:schemeClr val="tx1"/>
                </a:solidFill>
                <a:latin typeface="Arial" panose="020B0604020202020204" pitchFamily="34" charset="0"/>
                <a:cs typeface="Arial" panose="020B0604020202020204" pitchFamily="34" charset="0"/>
              </a:rPr>
              <a:t>PATc -  III SEMESTRE</a:t>
            </a:r>
            <a:endParaRPr lang="es-ES" sz="1800" b="1" dirty="0">
              <a:solidFill>
                <a:schemeClr val="tx1"/>
              </a:solidFill>
              <a:latin typeface="Arial" panose="020B0604020202020204" pitchFamily="34" charset="0"/>
              <a:cs typeface="Arial" panose="020B0604020202020204" pitchFamily="34" charset="0"/>
            </a:endParaRPr>
          </a:p>
          <a:p>
            <a:pPr algn="ctr">
              <a:lnSpc>
                <a:spcPct val="120000"/>
              </a:lnSpc>
            </a:pPr>
            <a:r>
              <a:rPr lang="es-ES" sz="1800" b="1" dirty="0">
                <a:solidFill>
                  <a:schemeClr val="tx1"/>
                </a:solidFill>
                <a:latin typeface="Arial" panose="020B0604020202020204" pitchFamily="34" charset="0"/>
                <a:cs typeface="Arial" panose="020B0604020202020204" pitchFamily="34" charset="0"/>
              </a:rPr>
              <a:t>FACULTAD DE </a:t>
            </a:r>
            <a:r>
              <a:rPr lang="es-ES" sz="1800" b="1" dirty="0" smtClean="0">
                <a:solidFill>
                  <a:schemeClr val="tx1"/>
                </a:solidFill>
                <a:latin typeface="Arial" panose="020B0604020202020204" pitchFamily="34" charset="0"/>
                <a:cs typeface="Arial" panose="020B0604020202020204" pitchFamily="34" charset="0"/>
              </a:rPr>
              <a:t>MEDICINA</a:t>
            </a:r>
            <a:endParaRPr lang="es-ES" sz="1800" b="1" dirty="0">
              <a:solidFill>
                <a:schemeClr val="tx1"/>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8225"/>
            <a:ext cx="12193588"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225841" y="5783199"/>
            <a:ext cx="7632848" cy="384721"/>
          </a:xfrm>
          <a:prstGeom prst="rect">
            <a:avLst/>
          </a:prstGeom>
          <a:noFill/>
        </p:spPr>
        <p:txBody>
          <a:bodyPr wrap="square" rtlCol="0">
            <a:spAutoFit/>
          </a:bodyPr>
          <a:lstStyle/>
          <a:p>
            <a:pPr algn="ctr"/>
            <a:r>
              <a:rPr lang="es-CO" sz="1900" b="1" dirty="0" smtClean="0"/>
              <a:t>TUTOR: Dr. MIGUEL GRANADOS PEGUERO</a:t>
            </a:r>
            <a:endParaRPr lang="es-CO" sz="1900" b="1" dirty="0"/>
          </a:p>
        </p:txBody>
      </p:sp>
      <p:sp>
        <p:nvSpPr>
          <p:cNvPr id="5" name="4 CuadroTexto"/>
          <p:cNvSpPr txBox="1"/>
          <p:nvPr/>
        </p:nvSpPr>
        <p:spPr>
          <a:xfrm>
            <a:off x="1470385" y="3170295"/>
            <a:ext cx="9243291" cy="2585323"/>
          </a:xfrm>
          <a:prstGeom prst="rect">
            <a:avLst/>
          </a:prstGeom>
          <a:noFill/>
        </p:spPr>
        <p:txBody>
          <a:bodyPr wrap="square" numCol="2" rtlCol="0">
            <a:spAutoFit/>
          </a:bodyPr>
          <a:lstStyle/>
          <a:p>
            <a:pPr algn="ctr"/>
            <a:r>
              <a:rPr lang="es-CO" b="1" dirty="0" smtClean="0"/>
              <a:t>ACOSTA JIMÉNEZ LAURA</a:t>
            </a:r>
          </a:p>
          <a:p>
            <a:pPr algn="ctr"/>
            <a:r>
              <a:rPr lang="es-CO" b="1" dirty="0" smtClean="0"/>
              <a:t>BARRETO CAUSADO CRISTIAN DAVID</a:t>
            </a:r>
          </a:p>
          <a:p>
            <a:pPr algn="ctr"/>
            <a:r>
              <a:rPr lang="es-CO" b="1" dirty="0" smtClean="0"/>
              <a:t>BRIASCO FLOREZ BRUNO ALDAIR</a:t>
            </a:r>
          </a:p>
          <a:p>
            <a:pPr algn="ctr"/>
            <a:r>
              <a:rPr lang="es-CO" b="1" dirty="0" smtClean="0"/>
              <a:t>CARMONA DIAZ RICHARD</a:t>
            </a:r>
          </a:p>
          <a:p>
            <a:pPr algn="ctr"/>
            <a:r>
              <a:rPr lang="es-CO" b="1" dirty="0" smtClean="0"/>
              <a:t>CASTRO BORJA ANDREA FERNANDA</a:t>
            </a:r>
          </a:p>
          <a:p>
            <a:pPr algn="ctr"/>
            <a:r>
              <a:rPr lang="es-CO" b="1" dirty="0" smtClean="0"/>
              <a:t>COVO GUERRA DEYZA YULIETH </a:t>
            </a:r>
          </a:p>
          <a:p>
            <a:pPr algn="ctr"/>
            <a:r>
              <a:rPr lang="es-CO" b="1" dirty="0" smtClean="0"/>
              <a:t>FARAK GOMEZ JUAN RAFAEL</a:t>
            </a:r>
          </a:p>
          <a:p>
            <a:pPr algn="ctr"/>
            <a:r>
              <a:rPr lang="es-CO" b="1" dirty="0" smtClean="0"/>
              <a:t>MARTINEZ </a:t>
            </a:r>
            <a:r>
              <a:rPr lang="es-CO" b="1" dirty="0"/>
              <a:t>MIRANDA LUIS </a:t>
            </a:r>
            <a:r>
              <a:rPr lang="es-CO" b="1" dirty="0" smtClean="0"/>
              <a:t>FELIPE</a:t>
            </a:r>
          </a:p>
          <a:p>
            <a:pPr algn="ctr"/>
            <a:r>
              <a:rPr lang="es-CO" b="1" dirty="0" smtClean="0"/>
              <a:t>MOSQUERA </a:t>
            </a:r>
            <a:r>
              <a:rPr lang="es-CO" b="1" dirty="0"/>
              <a:t>PAZ BRAYAN JAVIER</a:t>
            </a:r>
          </a:p>
          <a:p>
            <a:pPr algn="ctr"/>
            <a:endParaRPr lang="es-CO" b="1" dirty="0" smtClean="0"/>
          </a:p>
          <a:p>
            <a:pPr algn="ctr"/>
            <a:endParaRPr lang="es-CO" b="1" dirty="0"/>
          </a:p>
        </p:txBody>
      </p:sp>
      <p:sp>
        <p:nvSpPr>
          <p:cNvPr id="6" name="5 CuadroTexto"/>
          <p:cNvSpPr txBox="1"/>
          <p:nvPr/>
        </p:nvSpPr>
        <p:spPr>
          <a:xfrm>
            <a:off x="6062728" y="2893296"/>
            <a:ext cx="5402981" cy="2862322"/>
          </a:xfrm>
          <a:prstGeom prst="rect">
            <a:avLst/>
          </a:prstGeom>
          <a:noFill/>
        </p:spPr>
        <p:txBody>
          <a:bodyPr wrap="square" rtlCol="0">
            <a:spAutoFit/>
          </a:bodyPr>
          <a:lstStyle/>
          <a:p>
            <a:pPr algn="ctr"/>
            <a:r>
              <a:rPr lang="es-CO" b="1" dirty="0" smtClean="0"/>
              <a:t>MARTINEZ MIRANDA LUIS FELIPE</a:t>
            </a:r>
          </a:p>
          <a:p>
            <a:pPr algn="ctr"/>
            <a:r>
              <a:rPr lang="es-CO" b="1" dirty="0" smtClean="0"/>
              <a:t>MOSQUERA PAZ BRAYAN JAVIER</a:t>
            </a:r>
          </a:p>
          <a:p>
            <a:pPr algn="ctr"/>
            <a:r>
              <a:rPr lang="es-CO" b="1" dirty="0" smtClean="0"/>
              <a:t>MURILLO PALENCIA DIANA PAOLA</a:t>
            </a:r>
          </a:p>
          <a:p>
            <a:pPr algn="ctr"/>
            <a:r>
              <a:rPr lang="es-CO" b="1" dirty="0" smtClean="0"/>
              <a:t>PORTOCARRERO HURTADO LAURA CAMILA</a:t>
            </a:r>
          </a:p>
          <a:p>
            <a:pPr algn="ctr"/>
            <a:r>
              <a:rPr lang="es-CO" b="1" dirty="0" smtClean="0"/>
              <a:t>PUERTA SANTANA VIVIANA LIZETH</a:t>
            </a:r>
          </a:p>
          <a:p>
            <a:pPr algn="ctr"/>
            <a:r>
              <a:rPr lang="es-CO" b="1" dirty="0" smtClean="0"/>
              <a:t>QUINTANA MORA ESTEFANY</a:t>
            </a:r>
          </a:p>
          <a:p>
            <a:pPr algn="ctr"/>
            <a:r>
              <a:rPr lang="es-CO" b="1" dirty="0" smtClean="0"/>
              <a:t>REDONDO MINDIOLA LARIS JULIANA</a:t>
            </a:r>
          </a:p>
          <a:p>
            <a:pPr algn="ctr"/>
            <a:r>
              <a:rPr lang="es-CO" b="1" dirty="0" smtClean="0"/>
              <a:t>RODELO GUZMAN JOSE GABRIEL</a:t>
            </a:r>
          </a:p>
          <a:p>
            <a:pPr algn="ctr"/>
            <a:r>
              <a:rPr lang="es-CO" b="1" dirty="0" smtClean="0"/>
              <a:t>ROMERO BUELVAS NILSON DAVID</a:t>
            </a:r>
          </a:p>
          <a:p>
            <a:pPr algn="ctr"/>
            <a:r>
              <a:rPr lang="es-CO" b="1" dirty="0" smtClean="0"/>
              <a:t>VERGARA MENDOZA MARIA JOSÉ</a:t>
            </a:r>
            <a:endParaRPr lang="es-CO" b="1" dirty="0"/>
          </a:p>
        </p:txBody>
      </p:sp>
      <p:sp>
        <p:nvSpPr>
          <p:cNvPr id="7" name="6 CuadroTexto"/>
          <p:cNvSpPr txBox="1"/>
          <p:nvPr/>
        </p:nvSpPr>
        <p:spPr>
          <a:xfrm>
            <a:off x="1701924" y="2730780"/>
            <a:ext cx="3168352" cy="400110"/>
          </a:xfrm>
          <a:prstGeom prst="rect">
            <a:avLst/>
          </a:prstGeom>
          <a:noFill/>
        </p:spPr>
        <p:txBody>
          <a:bodyPr wrap="square" rtlCol="0">
            <a:spAutoFit/>
          </a:bodyPr>
          <a:lstStyle/>
          <a:p>
            <a:r>
              <a:rPr lang="es-CO" sz="2000" b="1" dirty="0" smtClean="0"/>
              <a:t>INTEGRANTES:</a:t>
            </a:r>
            <a:endParaRPr lang="es-CO" sz="2000" b="1" dirty="0"/>
          </a:p>
        </p:txBody>
      </p:sp>
      <p:sp>
        <p:nvSpPr>
          <p:cNvPr id="8" name="7 Marcador de número de diapositiva"/>
          <p:cNvSpPr>
            <a:spLocks noGrp="1"/>
          </p:cNvSpPr>
          <p:nvPr>
            <p:ph type="sldNum" sz="quarter" idx="12"/>
          </p:nvPr>
        </p:nvSpPr>
        <p:spPr/>
        <p:txBody>
          <a:bodyPr/>
          <a:lstStyle/>
          <a:p>
            <a:fld id="{E5137D0E-4A4F-4307-8994-C1891D747D59}" type="slidenum">
              <a:rPr lang="es-CO" smtClean="0"/>
              <a:t>1</a:t>
            </a:fld>
            <a:endParaRPr lang="es-CO"/>
          </a:p>
        </p:txBody>
      </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rcRect t="1" b="1144"/>
          <a:stretch/>
        </p:blipFill>
        <p:spPr bwMode="auto">
          <a:xfrm>
            <a:off x="1701924" y="136737"/>
            <a:ext cx="8640960" cy="5611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89756" y="6057325"/>
            <a:ext cx="9073008" cy="646331"/>
          </a:xfrm>
          <a:prstGeom prst="rect">
            <a:avLst/>
          </a:prstGeom>
        </p:spPr>
        <p:txBody>
          <a:bodyPr wrap="square">
            <a:spAutoFit/>
          </a:bodyPr>
          <a:lstStyle/>
          <a:p>
            <a:r>
              <a:rPr lang="es-CO" b="1" dirty="0"/>
              <a:t>Modelo toxico-cinético de excreción: Tomado de toxicología del mercurio. Actuaciones preventivas en sanidad laboral y ambiental</a:t>
            </a:r>
          </a:p>
        </p:txBody>
      </p:sp>
      <p:sp>
        <p:nvSpPr>
          <p:cNvPr id="3" name="2 Marcador de número de diapositiva"/>
          <p:cNvSpPr>
            <a:spLocks noGrp="1"/>
          </p:cNvSpPr>
          <p:nvPr>
            <p:ph type="sldNum" sz="quarter" idx="12"/>
          </p:nvPr>
        </p:nvSpPr>
        <p:spPr/>
        <p:txBody>
          <a:bodyPr/>
          <a:lstStyle/>
          <a:p>
            <a:fld id="{E5137D0E-4A4F-4307-8994-C1891D747D59}" type="slidenum">
              <a:rPr lang="es-CO" smtClean="0"/>
              <a:t>10</a:t>
            </a:fld>
            <a:endParaRPr lang="es-CO"/>
          </a:p>
        </p:txBody>
      </p:sp>
    </p:spTree>
    <p:extLst>
      <p:ext uri="{BB962C8B-B14F-4D97-AF65-F5344CB8AC3E}">
        <p14:creationId xmlns:p14="http://schemas.microsoft.com/office/powerpoint/2010/main" val="145079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876" y="620688"/>
            <a:ext cx="9601200" cy="695672"/>
          </a:xfrm>
        </p:spPr>
        <p:txBody>
          <a:bodyPr>
            <a:noAutofit/>
          </a:bodyPr>
          <a:lstStyle/>
          <a:p>
            <a:r>
              <a:rPr lang="en-US" sz="3500" b="1" dirty="0" smtClean="0"/>
              <a:t>COMPLICACIONES A NIVEL DEL TRACTO GASTROINTESTINAL</a:t>
            </a:r>
            <a:endParaRPr lang="en-US" sz="3500" b="1" dirty="0"/>
          </a:p>
        </p:txBody>
      </p:sp>
      <p:sp>
        <p:nvSpPr>
          <p:cNvPr id="3" name="Pergamino horizontal 2"/>
          <p:cNvSpPr/>
          <p:nvPr/>
        </p:nvSpPr>
        <p:spPr>
          <a:xfrm>
            <a:off x="561864" y="1678702"/>
            <a:ext cx="11017223" cy="936104"/>
          </a:xfrm>
          <a:prstGeom prst="horizontalScroll">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r>
              <a:rPr lang="es-CO" b="1" dirty="0" smtClean="0"/>
              <a:t>INTOXICACIÓN AGUDA</a:t>
            </a:r>
            <a:endParaRPr lang="es-CO" b="1" dirty="0"/>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872" y="3182561"/>
            <a:ext cx="2670547" cy="2838485"/>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6419" y="3182560"/>
            <a:ext cx="2534613" cy="2838485"/>
          </a:xfrm>
          <a:prstGeom prst="rect">
            <a:avLst/>
          </a:prstGeom>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0516" y="3346341"/>
            <a:ext cx="2703289" cy="2629291"/>
          </a:xfrm>
          <a:prstGeom prst="rect">
            <a:avLst/>
          </a:prstGeom>
        </p:spPr>
      </p:pic>
      <p:pic>
        <p:nvPicPr>
          <p:cNvPr id="12" name="Imagen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5421" y="3182560"/>
            <a:ext cx="2413403" cy="2793072"/>
          </a:xfrm>
          <a:prstGeom prst="rect">
            <a:avLst/>
          </a:prstGeom>
        </p:spPr>
      </p:pic>
      <p:pic>
        <p:nvPicPr>
          <p:cNvPr id="13" name="Imagen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80" y="3373479"/>
            <a:ext cx="2451992" cy="2411566"/>
          </a:xfrm>
          <a:prstGeom prst="rect">
            <a:avLst/>
          </a:prstGeom>
        </p:spPr>
      </p:pic>
      <p:sp>
        <p:nvSpPr>
          <p:cNvPr id="14" name="CuadroTexto 13"/>
          <p:cNvSpPr txBox="1"/>
          <p:nvPr/>
        </p:nvSpPr>
        <p:spPr>
          <a:xfrm>
            <a:off x="405780" y="2996952"/>
            <a:ext cx="2090092" cy="369332"/>
          </a:xfrm>
          <a:prstGeom prst="rect">
            <a:avLst/>
          </a:prstGeom>
          <a:noFill/>
        </p:spPr>
        <p:txBody>
          <a:bodyPr wrap="square" rtlCol="0">
            <a:spAutoFit/>
          </a:bodyPr>
          <a:lstStyle/>
          <a:p>
            <a:pPr algn="ctr"/>
            <a:r>
              <a:rPr lang="es-CO" dirty="0" smtClean="0">
                <a:latin typeface="Times New Roman" panose="02020603050405020304" pitchFamily="18" charset="0"/>
                <a:cs typeface="Times New Roman" panose="02020603050405020304" pitchFamily="18" charset="0"/>
              </a:rPr>
              <a:t>Cólicos intensos</a:t>
            </a:r>
            <a:endParaRPr lang="es-CO" dirty="0">
              <a:latin typeface="Times New Roman" panose="02020603050405020304" pitchFamily="18" charset="0"/>
              <a:cs typeface="Times New Roman" panose="02020603050405020304" pitchFamily="18" charset="0"/>
            </a:endParaRPr>
          </a:p>
        </p:txBody>
      </p:sp>
      <p:sp>
        <p:nvSpPr>
          <p:cNvPr id="15" name="CuadroTexto 14"/>
          <p:cNvSpPr txBox="1"/>
          <p:nvPr/>
        </p:nvSpPr>
        <p:spPr>
          <a:xfrm>
            <a:off x="2998068" y="2924944"/>
            <a:ext cx="1872208" cy="369332"/>
          </a:xfrm>
          <a:prstGeom prst="rect">
            <a:avLst/>
          </a:prstGeom>
          <a:noFill/>
        </p:spPr>
        <p:txBody>
          <a:bodyPr wrap="square" rtlCol="0">
            <a:spAutoFit/>
          </a:bodyPr>
          <a:lstStyle/>
          <a:p>
            <a:pPr algn="ctr"/>
            <a:r>
              <a:rPr lang="es-CO" dirty="0" smtClean="0">
                <a:latin typeface="Times New Roman" panose="02020603050405020304" pitchFamily="18" charset="0"/>
                <a:cs typeface="Times New Roman" panose="02020603050405020304" pitchFamily="18" charset="0"/>
              </a:rPr>
              <a:t>Disfagia</a:t>
            </a:r>
            <a:endParaRPr lang="es-CO" dirty="0">
              <a:latin typeface="Times New Roman" panose="02020603050405020304" pitchFamily="18" charset="0"/>
              <a:cs typeface="Times New Roman" panose="02020603050405020304" pitchFamily="18" charset="0"/>
            </a:endParaRPr>
          </a:p>
        </p:txBody>
      </p:sp>
      <p:sp>
        <p:nvSpPr>
          <p:cNvPr id="16" name="CuadroTexto 15"/>
          <p:cNvSpPr txBox="1"/>
          <p:nvPr/>
        </p:nvSpPr>
        <p:spPr>
          <a:xfrm>
            <a:off x="5166419" y="2996952"/>
            <a:ext cx="2296145" cy="376527"/>
          </a:xfrm>
          <a:prstGeom prst="rect">
            <a:avLst/>
          </a:prstGeom>
          <a:noFill/>
        </p:spPr>
        <p:txBody>
          <a:bodyPr wrap="square" rtlCol="0">
            <a:spAutoFit/>
          </a:bodyPr>
          <a:lstStyle/>
          <a:p>
            <a:pPr algn="ctr"/>
            <a:r>
              <a:rPr lang="es-CO" dirty="0" smtClean="0">
                <a:latin typeface="Times New Roman" panose="02020603050405020304" pitchFamily="18" charset="0"/>
                <a:cs typeface="Times New Roman" panose="02020603050405020304" pitchFamily="18" charset="0"/>
              </a:rPr>
              <a:t>Vómitos</a:t>
            </a:r>
            <a:endParaRPr lang="es-CO" dirty="0">
              <a:latin typeface="Times New Roman" panose="02020603050405020304" pitchFamily="18" charset="0"/>
              <a:cs typeface="Times New Roman" panose="02020603050405020304" pitchFamily="18" charset="0"/>
            </a:endParaRPr>
          </a:p>
        </p:txBody>
      </p:sp>
      <p:sp>
        <p:nvSpPr>
          <p:cNvPr id="17" name="CuadroTexto 16"/>
          <p:cNvSpPr txBox="1"/>
          <p:nvPr/>
        </p:nvSpPr>
        <p:spPr>
          <a:xfrm>
            <a:off x="7894612" y="2996952"/>
            <a:ext cx="1839193" cy="369332"/>
          </a:xfrm>
          <a:prstGeom prst="rect">
            <a:avLst/>
          </a:prstGeom>
          <a:noFill/>
        </p:spPr>
        <p:txBody>
          <a:bodyPr wrap="square" rtlCol="0">
            <a:spAutoFit/>
          </a:bodyPr>
          <a:lstStyle/>
          <a:p>
            <a:pPr algn="ctr"/>
            <a:r>
              <a:rPr lang="es-CO" dirty="0" smtClean="0">
                <a:latin typeface="Times New Roman" panose="02020603050405020304" pitchFamily="18" charset="0"/>
                <a:cs typeface="Times New Roman" panose="02020603050405020304" pitchFamily="18" charset="0"/>
              </a:rPr>
              <a:t>Diarrea</a:t>
            </a:r>
            <a:endParaRPr lang="es-CO" dirty="0">
              <a:latin typeface="Times New Roman" panose="02020603050405020304" pitchFamily="18" charset="0"/>
              <a:cs typeface="Times New Roman" panose="02020603050405020304" pitchFamily="18" charset="0"/>
            </a:endParaRPr>
          </a:p>
        </p:txBody>
      </p:sp>
      <p:sp>
        <p:nvSpPr>
          <p:cNvPr id="18" name="CuadroTexto 17"/>
          <p:cNvSpPr txBox="1"/>
          <p:nvPr/>
        </p:nvSpPr>
        <p:spPr>
          <a:xfrm>
            <a:off x="10173527" y="2789500"/>
            <a:ext cx="1617190" cy="369332"/>
          </a:xfrm>
          <a:prstGeom prst="rect">
            <a:avLst/>
          </a:prstGeom>
          <a:noFill/>
        </p:spPr>
        <p:txBody>
          <a:bodyPr wrap="square" rtlCol="0">
            <a:spAutoFit/>
          </a:bodyPr>
          <a:lstStyle/>
          <a:p>
            <a:pPr algn="ctr"/>
            <a:r>
              <a:rPr lang="es-CO" dirty="0" smtClean="0">
                <a:latin typeface="Times New Roman" panose="02020603050405020304" pitchFamily="18" charset="0"/>
                <a:cs typeface="Times New Roman" panose="02020603050405020304" pitchFamily="18" charset="0"/>
              </a:rPr>
              <a:t>Deshidratación</a:t>
            </a:r>
            <a:endParaRPr lang="es-CO" dirty="0">
              <a:latin typeface="Times New Roman" panose="02020603050405020304" pitchFamily="18" charset="0"/>
              <a:cs typeface="Times New Roman" panose="02020603050405020304" pitchFamily="18" charset="0"/>
            </a:endParaRPr>
          </a:p>
        </p:txBody>
      </p:sp>
      <p:sp>
        <p:nvSpPr>
          <p:cNvPr id="19" name="CuadroTexto 18"/>
          <p:cNvSpPr txBox="1"/>
          <p:nvPr/>
        </p:nvSpPr>
        <p:spPr>
          <a:xfrm>
            <a:off x="224830" y="5975632"/>
            <a:ext cx="2090092" cy="430887"/>
          </a:xfrm>
          <a:prstGeom prst="rect">
            <a:avLst/>
          </a:prstGeom>
          <a:noFill/>
        </p:spPr>
        <p:txBody>
          <a:bodyPr wrap="square" rtlCol="0">
            <a:spAutoFit/>
          </a:bodyPr>
          <a:lstStyle/>
          <a:p>
            <a:pPr algn="ctr"/>
            <a:r>
              <a:rPr lang="es-CO" sz="1100" dirty="0">
                <a:latin typeface="Times New Roman" panose="02020603050405020304" pitchFamily="18" charset="0"/>
                <a:cs typeface="Times New Roman" panose="02020603050405020304" pitchFamily="18" charset="0"/>
              </a:rPr>
              <a:t>Imagen tomada de http://</a:t>
            </a:r>
            <a:r>
              <a:rPr lang="es-CO" sz="1100" dirty="0" smtClean="0">
                <a:latin typeface="Times New Roman" panose="02020603050405020304" pitchFamily="18" charset="0"/>
                <a:cs typeface="Times New Roman" panose="02020603050405020304" pitchFamily="18" charset="0"/>
              </a:rPr>
              <a:t>www.vidaysalud.com</a:t>
            </a:r>
            <a:endParaRPr lang="es-CO" sz="1100" dirty="0">
              <a:latin typeface="Times New Roman" panose="02020603050405020304" pitchFamily="18" charset="0"/>
              <a:cs typeface="Times New Roman" panose="02020603050405020304" pitchFamily="18" charset="0"/>
            </a:endParaRPr>
          </a:p>
        </p:txBody>
      </p:sp>
      <p:sp>
        <p:nvSpPr>
          <p:cNvPr id="20" name="CuadroTexto 19"/>
          <p:cNvSpPr txBox="1"/>
          <p:nvPr/>
        </p:nvSpPr>
        <p:spPr>
          <a:xfrm>
            <a:off x="10173527" y="5975631"/>
            <a:ext cx="1800200" cy="430887"/>
          </a:xfrm>
          <a:prstGeom prst="rect">
            <a:avLst/>
          </a:prstGeom>
          <a:noFill/>
        </p:spPr>
        <p:txBody>
          <a:bodyPr wrap="square" rtlCol="0">
            <a:spAutoFit/>
          </a:bodyPr>
          <a:lstStyle/>
          <a:p>
            <a:pPr algn="ctr"/>
            <a:r>
              <a:rPr lang="es-CO" sz="1100" dirty="0">
                <a:latin typeface="Times New Roman" panose="02020603050405020304" pitchFamily="18" charset="0"/>
                <a:cs typeface="Times New Roman" panose="02020603050405020304" pitchFamily="18" charset="0"/>
              </a:rPr>
              <a:t>Imagen tomada de https://gleiva.wordpress.com</a:t>
            </a:r>
          </a:p>
        </p:txBody>
      </p:sp>
      <p:sp>
        <p:nvSpPr>
          <p:cNvPr id="21" name="CuadroTexto 20"/>
          <p:cNvSpPr txBox="1"/>
          <p:nvPr/>
        </p:nvSpPr>
        <p:spPr>
          <a:xfrm>
            <a:off x="7322030" y="6021045"/>
            <a:ext cx="2232248" cy="430887"/>
          </a:xfrm>
          <a:prstGeom prst="rect">
            <a:avLst/>
          </a:prstGeom>
          <a:noFill/>
        </p:spPr>
        <p:txBody>
          <a:bodyPr wrap="square" rtlCol="0">
            <a:spAutoFit/>
          </a:bodyPr>
          <a:lstStyle/>
          <a:p>
            <a:pPr algn="ctr"/>
            <a:r>
              <a:rPr lang="es-CO" sz="1100" dirty="0" smtClean="0">
                <a:latin typeface="Times New Roman" panose="02020603050405020304" pitchFamily="18" charset="0"/>
                <a:cs typeface="Times New Roman" panose="02020603050405020304" pitchFamily="18" charset="0"/>
              </a:rPr>
              <a:t>Imagen tomada de http</a:t>
            </a:r>
            <a:r>
              <a:rPr lang="es-CO" sz="1100" dirty="0">
                <a:latin typeface="Times New Roman" panose="02020603050405020304" pitchFamily="18" charset="0"/>
                <a:cs typeface="Times New Roman" panose="02020603050405020304" pitchFamily="18" charset="0"/>
              </a:rPr>
              <a:t>://</a:t>
            </a:r>
            <a:r>
              <a:rPr lang="es-CO" sz="1100" dirty="0" smtClean="0">
                <a:latin typeface="Times New Roman" panose="02020603050405020304" pitchFamily="18" charset="0"/>
                <a:cs typeface="Times New Roman" panose="02020603050405020304" pitchFamily="18" charset="0"/>
              </a:rPr>
              <a:t>cocupo.com</a:t>
            </a:r>
            <a:endParaRPr lang="es-CO" sz="1100" dirty="0">
              <a:latin typeface="Times New Roman" panose="02020603050405020304" pitchFamily="18" charset="0"/>
              <a:cs typeface="Times New Roman" panose="02020603050405020304" pitchFamily="18" charset="0"/>
            </a:endParaRPr>
          </a:p>
        </p:txBody>
      </p:sp>
      <p:sp>
        <p:nvSpPr>
          <p:cNvPr id="22" name="CuadroTexto 21"/>
          <p:cNvSpPr txBox="1"/>
          <p:nvPr/>
        </p:nvSpPr>
        <p:spPr>
          <a:xfrm>
            <a:off x="5450749" y="5936407"/>
            <a:ext cx="1656184" cy="600164"/>
          </a:xfrm>
          <a:prstGeom prst="rect">
            <a:avLst/>
          </a:prstGeom>
          <a:noFill/>
        </p:spPr>
        <p:txBody>
          <a:bodyPr wrap="square" rtlCol="0">
            <a:spAutoFit/>
          </a:bodyPr>
          <a:lstStyle/>
          <a:p>
            <a:pPr algn="ctr"/>
            <a:r>
              <a:rPr lang="es-CO" sz="1100" dirty="0">
                <a:latin typeface="Times New Roman" panose="02020603050405020304" pitchFamily="18" charset="0"/>
                <a:cs typeface="Times New Roman" panose="02020603050405020304" pitchFamily="18" charset="0"/>
              </a:rPr>
              <a:t>Imagen tomada de http://</a:t>
            </a:r>
            <a:r>
              <a:rPr lang="es-CO" sz="1100" dirty="0" smtClean="0">
                <a:latin typeface="Times New Roman" panose="02020603050405020304" pitchFamily="18" charset="0"/>
                <a:cs typeface="Times New Roman" panose="02020603050405020304" pitchFamily="18" charset="0"/>
              </a:rPr>
              <a:t>www.como-limpiar.com</a:t>
            </a:r>
            <a:endParaRPr lang="es-CO" sz="1100" dirty="0">
              <a:latin typeface="Times New Roman" panose="02020603050405020304" pitchFamily="18" charset="0"/>
              <a:cs typeface="Times New Roman" panose="02020603050405020304" pitchFamily="18" charset="0"/>
            </a:endParaRPr>
          </a:p>
        </p:txBody>
      </p:sp>
      <p:sp>
        <p:nvSpPr>
          <p:cNvPr id="23" name="CuadroTexto 22"/>
          <p:cNvSpPr txBox="1"/>
          <p:nvPr/>
        </p:nvSpPr>
        <p:spPr>
          <a:xfrm>
            <a:off x="2599252" y="6104907"/>
            <a:ext cx="2670547" cy="430887"/>
          </a:xfrm>
          <a:prstGeom prst="rect">
            <a:avLst/>
          </a:prstGeom>
          <a:noFill/>
        </p:spPr>
        <p:txBody>
          <a:bodyPr wrap="square" rtlCol="0">
            <a:spAutoFit/>
          </a:bodyPr>
          <a:lstStyle/>
          <a:p>
            <a:pPr algn="ctr"/>
            <a:r>
              <a:rPr lang="es-CO" sz="1100" dirty="0">
                <a:latin typeface="Times New Roman" panose="02020603050405020304" pitchFamily="18" charset="0"/>
                <a:cs typeface="Times New Roman" panose="02020603050405020304" pitchFamily="18" charset="0"/>
              </a:rPr>
              <a:t>Imagen tomada de http://</a:t>
            </a:r>
            <a:r>
              <a:rPr lang="es-CO" sz="1100" dirty="0" smtClean="0">
                <a:latin typeface="Times New Roman" panose="02020603050405020304" pitchFamily="18" charset="0"/>
                <a:cs typeface="Times New Roman" panose="02020603050405020304" pitchFamily="18" charset="0"/>
              </a:rPr>
              <a:t>www.guiametabolica.org</a:t>
            </a:r>
            <a:endParaRPr lang="es-CO" sz="1100" dirty="0">
              <a:latin typeface="Times New Roman" panose="02020603050405020304" pitchFamily="18" charset="0"/>
              <a:cs typeface="Times New Roman" panose="02020603050405020304" pitchFamily="18" charset="0"/>
            </a:endParaRPr>
          </a:p>
        </p:txBody>
      </p:sp>
      <p:sp>
        <p:nvSpPr>
          <p:cNvPr id="4" name="3 Marcador de número de diapositiva"/>
          <p:cNvSpPr>
            <a:spLocks noGrp="1"/>
          </p:cNvSpPr>
          <p:nvPr>
            <p:ph type="sldNum" sz="quarter" idx="12"/>
          </p:nvPr>
        </p:nvSpPr>
        <p:spPr/>
        <p:txBody>
          <a:bodyPr/>
          <a:lstStyle/>
          <a:p>
            <a:fld id="{E5137D0E-4A4F-4307-8994-C1891D747D59}" type="slidenum">
              <a:rPr lang="es-CO" smtClean="0"/>
              <a:pPr/>
              <a:t>11</a:t>
            </a:fld>
            <a:endParaRPr lang="es-CO"/>
          </a:p>
        </p:txBody>
      </p:sp>
    </p:spTree>
    <p:extLst>
      <p:ext uri="{BB962C8B-B14F-4D97-AF65-F5344CB8AC3E}">
        <p14:creationId xmlns:p14="http://schemas.microsoft.com/office/powerpoint/2010/main" val="404671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33972" y="188640"/>
            <a:ext cx="8352928" cy="1169551"/>
          </a:xfrm>
          <a:prstGeom prst="rect">
            <a:avLst/>
          </a:prstGeom>
          <a:noFill/>
        </p:spPr>
        <p:txBody>
          <a:bodyPr wrap="square" rtlCol="0">
            <a:spAutoFit/>
          </a:bodyPr>
          <a:lstStyle/>
          <a:p>
            <a:pPr algn="ctr"/>
            <a:r>
              <a:rPr lang="en-US" sz="3500" b="1" dirty="0"/>
              <a:t>COMPLICACIONES A NIVEL DEL TRACTO GASTROINTESTINAL</a:t>
            </a:r>
            <a:endParaRPr lang="es-CO" sz="3500" dirty="0"/>
          </a:p>
        </p:txBody>
      </p:sp>
      <p:sp>
        <p:nvSpPr>
          <p:cNvPr id="3" name="Pergamino horizontal 2"/>
          <p:cNvSpPr/>
          <p:nvPr/>
        </p:nvSpPr>
        <p:spPr>
          <a:xfrm>
            <a:off x="693812" y="1556792"/>
            <a:ext cx="11233248" cy="936104"/>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O"/>
          </a:p>
        </p:txBody>
      </p:sp>
      <p:sp>
        <p:nvSpPr>
          <p:cNvPr id="4" name="CuadroTexto 3"/>
          <p:cNvSpPr txBox="1"/>
          <p:nvPr/>
        </p:nvSpPr>
        <p:spPr>
          <a:xfrm>
            <a:off x="2998068" y="1840178"/>
            <a:ext cx="6120680" cy="369332"/>
          </a:xfrm>
          <a:prstGeom prst="rect">
            <a:avLst/>
          </a:prstGeom>
          <a:noFill/>
        </p:spPr>
        <p:txBody>
          <a:bodyPr wrap="square" rtlCol="0">
            <a:spAutoFit/>
          </a:bodyPr>
          <a:lstStyle/>
          <a:p>
            <a:pPr algn="ctr"/>
            <a:r>
              <a:rPr lang="es-CO" b="1" dirty="0" smtClean="0"/>
              <a:t>INTOXICACION SUBAGUDA</a:t>
            </a:r>
            <a:endParaRPr lang="es-CO" b="1"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2" y="3193660"/>
            <a:ext cx="2857500" cy="2344822"/>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568" y="3193659"/>
            <a:ext cx="2745080" cy="2344823"/>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9554" y="3193659"/>
            <a:ext cx="2914650" cy="2344823"/>
          </a:xfrm>
          <a:prstGeom prst="rect">
            <a:avLst/>
          </a:prstGeom>
        </p:spPr>
      </p:pic>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3109" y="3193659"/>
            <a:ext cx="3457967" cy="2344823"/>
          </a:xfrm>
          <a:prstGeom prst="rect">
            <a:avLst/>
          </a:prstGeom>
        </p:spPr>
      </p:pic>
      <p:sp>
        <p:nvSpPr>
          <p:cNvPr id="9" name="CuadroTexto 8"/>
          <p:cNvSpPr txBox="1"/>
          <p:nvPr/>
        </p:nvSpPr>
        <p:spPr>
          <a:xfrm>
            <a:off x="333772" y="2852936"/>
            <a:ext cx="2232248" cy="369332"/>
          </a:xfrm>
          <a:prstGeom prst="rect">
            <a:avLst/>
          </a:prstGeom>
          <a:noFill/>
        </p:spPr>
        <p:txBody>
          <a:bodyPr wrap="square" rtlCol="0">
            <a:spAutoFit/>
          </a:bodyPr>
          <a:lstStyle/>
          <a:p>
            <a:pPr algn="ctr"/>
            <a:r>
              <a:rPr lang="es-CO" dirty="0" smtClean="0">
                <a:latin typeface="Times New Roman" panose="02020603050405020304" pitchFamily="18" charset="0"/>
                <a:cs typeface="Times New Roman" panose="02020603050405020304" pitchFamily="18" charset="0"/>
              </a:rPr>
              <a:t>Tos</a:t>
            </a:r>
            <a:endParaRPr lang="es-CO" dirty="0">
              <a:latin typeface="Times New Roman" panose="02020603050405020304" pitchFamily="18" charset="0"/>
              <a:cs typeface="Times New Roman" panose="02020603050405020304" pitchFamily="18" charset="0"/>
            </a:endParaRPr>
          </a:p>
        </p:txBody>
      </p:sp>
      <p:sp>
        <p:nvSpPr>
          <p:cNvPr id="10" name="CuadroTexto 9"/>
          <p:cNvSpPr txBox="1"/>
          <p:nvPr/>
        </p:nvSpPr>
        <p:spPr>
          <a:xfrm>
            <a:off x="3142084" y="2852936"/>
            <a:ext cx="2232248" cy="369332"/>
          </a:xfrm>
          <a:prstGeom prst="rect">
            <a:avLst/>
          </a:prstGeom>
          <a:noFill/>
        </p:spPr>
        <p:txBody>
          <a:bodyPr wrap="square" rtlCol="0">
            <a:spAutoFit/>
          </a:bodyPr>
          <a:lstStyle/>
          <a:p>
            <a:pPr algn="ctr"/>
            <a:r>
              <a:rPr lang="es-CO" dirty="0" smtClean="0">
                <a:latin typeface="Times New Roman" panose="02020603050405020304" pitchFamily="18" charset="0"/>
                <a:cs typeface="Times New Roman" panose="02020603050405020304" pitchFamily="18" charset="0"/>
              </a:rPr>
              <a:t>Estomatitis</a:t>
            </a:r>
            <a:endParaRPr lang="es-CO" dirty="0">
              <a:latin typeface="Times New Roman" panose="02020603050405020304" pitchFamily="18" charset="0"/>
              <a:cs typeface="Times New Roman" panose="02020603050405020304" pitchFamily="18" charset="0"/>
            </a:endParaRPr>
          </a:p>
        </p:txBody>
      </p:sp>
      <p:sp>
        <p:nvSpPr>
          <p:cNvPr id="11" name="CuadroTexto 10"/>
          <p:cNvSpPr txBox="1"/>
          <p:nvPr/>
        </p:nvSpPr>
        <p:spPr>
          <a:xfrm>
            <a:off x="5887164" y="2852936"/>
            <a:ext cx="2376264" cy="369332"/>
          </a:xfrm>
          <a:prstGeom prst="rect">
            <a:avLst/>
          </a:prstGeom>
          <a:noFill/>
        </p:spPr>
        <p:txBody>
          <a:bodyPr wrap="square" rtlCol="0">
            <a:spAutoFit/>
          </a:bodyPr>
          <a:lstStyle/>
          <a:p>
            <a:pPr algn="ctr"/>
            <a:r>
              <a:rPr lang="es-CO" dirty="0" smtClean="0">
                <a:latin typeface="Times New Roman" panose="02020603050405020304" pitchFamily="18" charset="0"/>
                <a:cs typeface="Times New Roman" panose="02020603050405020304" pitchFamily="18" charset="0"/>
              </a:rPr>
              <a:t>Ulceraciones</a:t>
            </a:r>
            <a:endParaRPr lang="es-CO" dirty="0">
              <a:latin typeface="Times New Roman" panose="02020603050405020304" pitchFamily="18" charset="0"/>
              <a:cs typeface="Times New Roman" panose="02020603050405020304" pitchFamily="18" charset="0"/>
            </a:endParaRPr>
          </a:p>
        </p:txBody>
      </p:sp>
      <p:sp>
        <p:nvSpPr>
          <p:cNvPr id="12" name="CuadroTexto 11"/>
          <p:cNvSpPr txBox="1"/>
          <p:nvPr/>
        </p:nvSpPr>
        <p:spPr>
          <a:xfrm>
            <a:off x="9009944" y="2827737"/>
            <a:ext cx="2664296" cy="369332"/>
          </a:xfrm>
          <a:prstGeom prst="rect">
            <a:avLst/>
          </a:prstGeom>
          <a:noFill/>
        </p:spPr>
        <p:txBody>
          <a:bodyPr wrap="square" rtlCol="0">
            <a:spAutoFit/>
          </a:bodyPr>
          <a:lstStyle/>
          <a:p>
            <a:pPr algn="ctr"/>
            <a:r>
              <a:rPr lang="es-CO" dirty="0" smtClean="0">
                <a:latin typeface="Times New Roman" panose="02020603050405020304" pitchFamily="18" charset="0"/>
                <a:cs typeface="Times New Roman" panose="02020603050405020304" pitchFamily="18" charset="0"/>
              </a:rPr>
              <a:t>Eritrodermia</a:t>
            </a:r>
            <a:endParaRPr lang="es-CO" dirty="0">
              <a:latin typeface="Times New Roman" panose="02020603050405020304" pitchFamily="18" charset="0"/>
              <a:cs typeface="Times New Roman" panose="02020603050405020304" pitchFamily="18" charset="0"/>
            </a:endParaRPr>
          </a:p>
        </p:txBody>
      </p:sp>
      <p:sp>
        <p:nvSpPr>
          <p:cNvPr id="13" name="CuadroTexto 12"/>
          <p:cNvSpPr txBox="1"/>
          <p:nvPr/>
        </p:nvSpPr>
        <p:spPr>
          <a:xfrm>
            <a:off x="9207570" y="5688960"/>
            <a:ext cx="2269044" cy="430887"/>
          </a:xfrm>
          <a:prstGeom prst="rect">
            <a:avLst/>
          </a:prstGeom>
          <a:noFill/>
        </p:spPr>
        <p:txBody>
          <a:bodyPr wrap="square" rtlCol="0">
            <a:spAutoFit/>
          </a:bodyPr>
          <a:lstStyle/>
          <a:p>
            <a:pPr algn="ctr"/>
            <a:r>
              <a:rPr lang="es-CO" sz="1100" dirty="0">
                <a:latin typeface="Times New Roman" panose="02020603050405020304" pitchFamily="18" charset="0"/>
                <a:cs typeface="Times New Roman" panose="02020603050405020304" pitchFamily="18" charset="0"/>
              </a:rPr>
              <a:t>Imagen tomada de http://</a:t>
            </a:r>
            <a:r>
              <a:rPr lang="es-CO" sz="1100" dirty="0" smtClean="0">
                <a:latin typeface="Times New Roman" panose="02020603050405020304" pitchFamily="18" charset="0"/>
                <a:cs typeface="Times New Roman" panose="02020603050405020304" pitchFamily="18" charset="0"/>
              </a:rPr>
              <a:t>www.binipatia.com</a:t>
            </a:r>
            <a:endParaRPr lang="es-CO" sz="1100" dirty="0">
              <a:latin typeface="Times New Roman" panose="02020603050405020304" pitchFamily="18" charset="0"/>
              <a:cs typeface="Times New Roman" panose="02020603050405020304" pitchFamily="18" charset="0"/>
            </a:endParaRPr>
          </a:p>
        </p:txBody>
      </p:sp>
      <p:sp>
        <p:nvSpPr>
          <p:cNvPr id="14" name="CuadroTexto 13"/>
          <p:cNvSpPr txBox="1"/>
          <p:nvPr/>
        </p:nvSpPr>
        <p:spPr>
          <a:xfrm>
            <a:off x="5871127" y="5663761"/>
            <a:ext cx="2511504" cy="430887"/>
          </a:xfrm>
          <a:prstGeom prst="rect">
            <a:avLst/>
          </a:prstGeom>
          <a:noFill/>
        </p:spPr>
        <p:txBody>
          <a:bodyPr wrap="square" rtlCol="0">
            <a:spAutoFit/>
          </a:bodyPr>
          <a:lstStyle/>
          <a:p>
            <a:pPr algn="ctr"/>
            <a:r>
              <a:rPr lang="es-CO" sz="1100" dirty="0">
                <a:latin typeface="Times New Roman" panose="02020603050405020304" pitchFamily="18" charset="0"/>
                <a:cs typeface="Times New Roman" panose="02020603050405020304" pitchFamily="18" charset="0"/>
              </a:rPr>
              <a:t>Imagen tomada de http://</a:t>
            </a:r>
            <a:r>
              <a:rPr lang="es-CO" sz="1100" dirty="0" smtClean="0">
                <a:latin typeface="Times New Roman" panose="02020603050405020304" pitchFamily="18" charset="0"/>
                <a:cs typeface="Times New Roman" panose="02020603050405020304" pitchFamily="18" charset="0"/>
              </a:rPr>
              <a:t>reidhospitalse3.adam.com</a:t>
            </a:r>
            <a:endParaRPr lang="es-CO" sz="1100" dirty="0">
              <a:latin typeface="Times New Roman" panose="02020603050405020304" pitchFamily="18" charset="0"/>
              <a:cs typeface="Times New Roman" panose="02020603050405020304" pitchFamily="18" charset="0"/>
            </a:endParaRPr>
          </a:p>
        </p:txBody>
      </p:sp>
      <p:sp>
        <p:nvSpPr>
          <p:cNvPr id="15" name="CuadroTexto 14"/>
          <p:cNvSpPr txBox="1"/>
          <p:nvPr/>
        </p:nvSpPr>
        <p:spPr>
          <a:xfrm>
            <a:off x="3106080" y="5663760"/>
            <a:ext cx="2304256" cy="430887"/>
          </a:xfrm>
          <a:prstGeom prst="rect">
            <a:avLst/>
          </a:prstGeom>
          <a:noFill/>
        </p:spPr>
        <p:txBody>
          <a:bodyPr wrap="square" rtlCol="0">
            <a:spAutoFit/>
          </a:bodyPr>
          <a:lstStyle/>
          <a:p>
            <a:pPr algn="ctr"/>
            <a:r>
              <a:rPr lang="es-CO" sz="1100" dirty="0">
                <a:latin typeface="Times New Roman" panose="02020603050405020304" pitchFamily="18" charset="0"/>
                <a:cs typeface="Times New Roman" panose="02020603050405020304" pitchFamily="18" charset="0"/>
              </a:rPr>
              <a:t>Imagen tomada de http://</a:t>
            </a:r>
            <a:r>
              <a:rPr lang="es-CO" sz="1100" dirty="0" smtClean="0">
                <a:latin typeface="Times New Roman" panose="02020603050405020304" pitchFamily="18" charset="0"/>
                <a:cs typeface="Times New Roman" panose="02020603050405020304" pitchFamily="18" charset="0"/>
              </a:rPr>
              <a:t>www.eszero.com</a:t>
            </a:r>
            <a:endParaRPr lang="es-CO" sz="1100" dirty="0">
              <a:latin typeface="Times New Roman" panose="02020603050405020304" pitchFamily="18" charset="0"/>
              <a:cs typeface="Times New Roman" panose="02020603050405020304" pitchFamily="18" charset="0"/>
            </a:endParaRPr>
          </a:p>
        </p:txBody>
      </p:sp>
      <p:sp>
        <p:nvSpPr>
          <p:cNvPr id="16" name="CuadroTexto 15"/>
          <p:cNvSpPr txBox="1"/>
          <p:nvPr/>
        </p:nvSpPr>
        <p:spPr>
          <a:xfrm>
            <a:off x="461363" y="5641033"/>
            <a:ext cx="2232248" cy="430887"/>
          </a:xfrm>
          <a:prstGeom prst="rect">
            <a:avLst/>
          </a:prstGeom>
          <a:noFill/>
        </p:spPr>
        <p:txBody>
          <a:bodyPr wrap="square" rtlCol="0">
            <a:spAutoFit/>
          </a:bodyPr>
          <a:lstStyle/>
          <a:p>
            <a:pPr algn="ctr"/>
            <a:r>
              <a:rPr lang="es-CO" sz="1100" dirty="0">
                <a:latin typeface="Times New Roman" panose="02020603050405020304" pitchFamily="18" charset="0"/>
                <a:cs typeface="Times New Roman" panose="02020603050405020304" pitchFamily="18" charset="0"/>
              </a:rPr>
              <a:t>Imagen tomada de http://</a:t>
            </a:r>
            <a:r>
              <a:rPr lang="es-CO" sz="1100" dirty="0" smtClean="0">
                <a:latin typeface="Times New Roman" panose="02020603050405020304" pitchFamily="18" charset="0"/>
                <a:cs typeface="Times New Roman" panose="02020603050405020304" pitchFamily="18" charset="0"/>
              </a:rPr>
              <a:t>biotrucos.com</a:t>
            </a:r>
            <a:endParaRPr lang="es-CO" sz="1100" dirty="0">
              <a:latin typeface="Times New Roman" panose="02020603050405020304" pitchFamily="18" charset="0"/>
              <a:cs typeface="Times New Roman" panose="02020603050405020304" pitchFamily="18" charset="0"/>
            </a:endParaRPr>
          </a:p>
        </p:txBody>
      </p:sp>
      <p:sp>
        <p:nvSpPr>
          <p:cNvPr id="17" name="16 Marcador de número de diapositiva"/>
          <p:cNvSpPr>
            <a:spLocks noGrp="1"/>
          </p:cNvSpPr>
          <p:nvPr>
            <p:ph type="sldNum" sz="quarter" idx="12"/>
          </p:nvPr>
        </p:nvSpPr>
        <p:spPr/>
        <p:txBody>
          <a:bodyPr/>
          <a:lstStyle/>
          <a:p>
            <a:fld id="{E5137D0E-4A4F-4307-8994-C1891D747D59}" type="slidenum">
              <a:rPr lang="es-CO" smtClean="0"/>
              <a:t>12</a:t>
            </a:fld>
            <a:endParaRPr lang="es-CO"/>
          </a:p>
        </p:txBody>
      </p:sp>
    </p:spTree>
    <p:extLst>
      <p:ext uri="{BB962C8B-B14F-4D97-AF65-F5344CB8AC3E}">
        <p14:creationId xmlns:p14="http://schemas.microsoft.com/office/powerpoint/2010/main" val="381550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277988" y="116632"/>
            <a:ext cx="8496944" cy="1169551"/>
          </a:xfrm>
          <a:prstGeom prst="rect">
            <a:avLst/>
          </a:prstGeom>
          <a:noFill/>
        </p:spPr>
        <p:txBody>
          <a:bodyPr wrap="square" rtlCol="0">
            <a:spAutoFit/>
          </a:bodyPr>
          <a:lstStyle/>
          <a:p>
            <a:pPr algn="ctr"/>
            <a:r>
              <a:rPr lang="en-US" sz="3500" b="1" dirty="0"/>
              <a:t>COMPLICACIONES A NIVEL DEL TRACTO GASTROINTESTINAL</a:t>
            </a:r>
            <a:endParaRPr lang="es-CO" sz="3500" dirty="0"/>
          </a:p>
        </p:txBody>
      </p:sp>
      <p:sp>
        <p:nvSpPr>
          <p:cNvPr id="3" name="Pergamino horizontal 2"/>
          <p:cNvSpPr/>
          <p:nvPr/>
        </p:nvSpPr>
        <p:spPr>
          <a:xfrm>
            <a:off x="189756" y="1556792"/>
            <a:ext cx="11809312" cy="10081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CuadroTexto 3"/>
          <p:cNvSpPr txBox="1"/>
          <p:nvPr/>
        </p:nvSpPr>
        <p:spPr>
          <a:xfrm>
            <a:off x="3646140" y="1844824"/>
            <a:ext cx="5184576" cy="369332"/>
          </a:xfrm>
          <a:prstGeom prst="rect">
            <a:avLst/>
          </a:prstGeom>
          <a:noFill/>
        </p:spPr>
        <p:txBody>
          <a:bodyPr wrap="square" rtlCol="0">
            <a:spAutoFit/>
          </a:bodyPr>
          <a:lstStyle/>
          <a:p>
            <a:pPr algn="ctr"/>
            <a:r>
              <a:rPr lang="es-CO" b="1" dirty="0" smtClean="0">
                <a:latin typeface="Times New Roman" panose="02020603050405020304" pitchFamily="18" charset="0"/>
                <a:cs typeface="Times New Roman" panose="02020603050405020304" pitchFamily="18" charset="0"/>
              </a:rPr>
              <a:t>INTOXICACION CRONICA</a:t>
            </a:r>
            <a:endParaRPr lang="es-CO" b="1" dirty="0">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5714" y="3212976"/>
            <a:ext cx="3024336" cy="2160240"/>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5007" y="3212976"/>
            <a:ext cx="2756024" cy="2160240"/>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0596" y="3212976"/>
            <a:ext cx="2864667" cy="2160240"/>
          </a:xfrm>
          <a:prstGeom prst="rect">
            <a:avLst/>
          </a:prstGeom>
        </p:spPr>
      </p:pic>
      <p:sp>
        <p:nvSpPr>
          <p:cNvPr id="8" name="CuadroTexto 7"/>
          <p:cNvSpPr txBox="1"/>
          <p:nvPr/>
        </p:nvSpPr>
        <p:spPr>
          <a:xfrm>
            <a:off x="2191266" y="2821578"/>
            <a:ext cx="2664296" cy="369332"/>
          </a:xfrm>
          <a:prstGeom prst="rect">
            <a:avLst/>
          </a:prstGeom>
          <a:noFill/>
        </p:spPr>
        <p:txBody>
          <a:bodyPr wrap="square" rtlCol="0">
            <a:spAutoFit/>
          </a:bodyPr>
          <a:lstStyle/>
          <a:p>
            <a:pPr algn="ctr"/>
            <a:r>
              <a:rPr lang="es-CO" dirty="0" smtClean="0">
                <a:latin typeface="Times New Roman" panose="02020603050405020304" pitchFamily="18" charset="0"/>
                <a:cs typeface="Times New Roman" panose="02020603050405020304" pitchFamily="18" charset="0"/>
              </a:rPr>
              <a:t>Ulceras</a:t>
            </a:r>
            <a:endParaRPr lang="es-CO" dirty="0">
              <a:latin typeface="Times New Roman" panose="02020603050405020304" pitchFamily="18" charset="0"/>
              <a:cs typeface="Times New Roman" panose="02020603050405020304" pitchFamily="18" charset="0"/>
            </a:endParaRPr>
          </a:p>
        </p:txBody>
      </p:sp>
      <p:sp>
        <p:nvSpPr>
          <p:cNvPr id="9" name="CuadroTexto 8"/>
          <p:cNvSpPr txBox="1"/>
          <p:nvPr/>
        </p:nvSpPr>
        <p:spPr>
          <a:xfrm>
            <a:off x="5228883" y="2835513"/>
            <a:ext cx="2448272" cy="369332"/>
          </a:xfrm>
          <a:prstGeom prst="rect">
            <a:avLst/>
          </a:prstGeom>
          <a:noFill/>
        </p:spPr>
        <p:txBody>
          <a:bodyPr wrap="square" rtlCol="0">
            <a:spAutoFit/>
          </a:bodyPr>
          <a:lstStyle/>
          <a:p>
            <a:pPr algn="ctr"/>
            <a:r>
              <a:rPr lang="es-CO" dirty="0" smtClean="0">
                <a:latin typeface="Times New Roman" panose="02020603050405020304" pitchFamily="18" charset="0"/>
                <a:cs typeface="Times New Roman" panose="02020603050405020304" pitchFamily="18" charset="0"/>
              </a:rPr>
              <a:t>Hiperplasia</a:t>
            </a:r>
            <a:endParaRPr lang="es-CO" dirty="0">
              <a:latin typeface="Times New Roman" panose="02020603050405020304" pitchFamily="18" charset="0"/>
              <a:cs typeface="Times New Roman" panose="02020603050405020304" pitchFamily="18" charset="0"/>
            </a:endParaRPr>
          </a:p>
        </p:txBody>
      </p:sp>
      <p:sp>
        <p:nvSpPr>
          <p:cNvPr id="10" name="CuadroTexto 9"/>
          <p:cNvSpPr txBox="1"/>
          <p:nvPr/>
        </p:nvSpPr>
        <p:spPr>
          <a:xfrm>
            <a:off x="8066805" y="2821578"/>
            <a:ext cx="2232248" cy="369332"/>
          </a:xfrm>
          <a:prstGeom prst="rect">
            <a:avLst/>
          </a:prstGeom>
          <a:noFill/>
        </p:spPr>
        <p:txBody>
          <a:bodyPr wrap="square" rtlCol="0">
            <a:spAutoFit/>
          </a:bodyPr>
          <a:lstStyle/>
          <a:p>
            <a:pPr algn="ctr"/>
            <a:r>
              <a:rPr lang="es-CO" dirty="0" smtClean="0">
                <a:latin typeface="Times New Roman" panose="02020603050405020304" pitchFamily="18" charset="0"/>
                <a:cs typeface="Times New Roman" panose="02020603050405020304" pitchFamily="18" charset="0"/>
              </a:rPr>
              <a:t>Cáncer</a:t>
            </a:r>
            <a:endParaRPr lang="es-CO" dirty="0">
              <a:latin typeface="Times New Roman" panose="02020603050405020304" pitchFamily="18" charset="0"/>
              <a:cs typeface="Times New Roman" panose="02020603050405020304" pitchFamily="18" charset="0"/>
            </a:endParaRPr>
          </a:p>
        </p:txBody>
      </p:sp>
      <p:sp>
        <p:nvSpPr>
          <p:cNvPr id="11" name="CuadroTexto 10"/>
          <p:cNvSpPr txBox="1"/>
          <p:nvPr/>
        </p:nvSpPr>
        <p:spPr>
          <a:xfrm>
            <a:off x="8326660" y="5401368"/>
            <a:ext cx="2116409" cy="600164"/>
          </a:xfrm>
          <a:prstGeom prst="rect">
            <a:avLst/>
          </a:prstGeom>
          <a:noFill/>
        </p:spPr>
        <p:txBody>
          <a:bodyPr wrap="square" rtlCol="0">
            <a:spAutoFit/>
          </a:bodyPr>
          <a:lstStyle/>
          <a:p>
            <a:pPr algn="ctr"/>
            <a:r>
              <a:rPr lang="es-CO" sz="1100" dirty="0">
                <a:latin typeface="Times New Roman" panose="02020603050405020304" pitchFamily="18" charset="0"/>
                <a:cs typeface="Times New Roman" panose="02020603050405020304" pitchFamily="18" charset="0"/>
              </a:rPr>
              <a:t>Imagen tomada de http://</a:t>
            </a:r>
            <a:r>
              <a:rPr lang="es-CO" sz="1100" dirty="0" smtClean="0">
                <a:latin typeface="Times New Roman" panose="02020603050405020304" pitchFamily="18" charset="0"/>
                <a:cs typeface="Times New Roman" panose="02020603050405020304" pitchFamily="18" charset="0"/>
              </a:rPr>
              <a:t>www.gastrointestinalatlas.com</a:t>
            </a:r>
            <a:endParaRPr lang="es-CO" sz="1100" dirty="0">
              <a:latin typeface="Times New Roman" panose="02020603050405020304" pitchFamily="18" charset="0"/>
              <a:cs typeface="Times New Roman" panose="02020603050405020304" pitchFamily="18" charset="0"/>
            </a:endParaRPr>
          </a:p>
        </p:txBody>
      </p:sp>
      <p:sp>
        <p:nvSpPr>
          <p:cNvPr id="12" name="CuadroTexto 11"/>
          <p:cNvSpPr txBox="1"/>
          <p:nvPr/>
        </p:nvSpPr>
        <p:spPr>
          <a:xfrm>
            <a:off x="5228883" y="5395282"/>
            <a:ext cx="2521713" cy="430887"/>
          </a:xfrm>
          <a:prstGeom prst="rect">
            <a:avLst/>
          </a:prstGeom>
          <a:noFill/>
        </p:spPr>
        <p:txBody>
          <a:bodyPr wrap="square" rtlCol="0">
            <a:spAutoFit/>
          </a:bodyPr>
          <a:lstStyle/>
          <a:p>
            <a:pPr algn="ctr"/>
            <a:r>
              <a:rPr lang="es-CO" sz="1100" dirty="0">
                <a:latin typeface="Times New Roman" panose="02020603050405020304" pitchFamily="18" charset="0"/>
                <a:cs typeface="Times New Roman" panose="02020603050405020304" pitchFamily="18" charset="0"/>
              </a:rPr>
              <a:t>Imagen tomada de http://</a:t>
            </a:r>
            <a:r>
              <a:rPr lang="es-CO" sz="1100" dirty="0" smtClean="0">
                <a:latin typeface="Times New Roman" panose="02020603050405020304" pitchFamily="18" charset="0"/>
                <a:cs typeface="Times New Roman" panose="02020603050405020304" pitchFamily="18" charset="0"/>
              </a:rPr>
              <a:t>www.gastrointestinalatlas.com</a:t>
            </a:r>
            <a:endParaRPr lang="es-CO" sz="1100" dirty="0">
              <a:latin typeface="Times New Roman" panose="02020603050405020304" pitchFamily="18" charset="0"/>
              <a:cs typeface="Times New Roman" panose="02020603050405020304" pitchFamily="18" charset="0"/>
            </a:endParaRPr>
          </a:p>
        </p:txBody>
      </p:sp>
      <p:sp>
        <p:nvSpPr>
          <p:cNvPr id="13" name="CuadroTexto 12"/>
          <p:cNvSpPr txBox="1"/>
          <p:nvPr/>
        </p:nvSpPr>
        <p:spPr>
          <a:xfrm>
            <a:off x="1985714" y="5395282"/>
            <a:ext cx="2869848" cy="430887"/>
          </a:xfrm>
          <a:prstGeom prst="rect">
            <a:avLst/>
          </a:prstGeom>
          <a:noFill/>
        </p:spPr>
        <p:txBody>
          <a:bodyPr wrap="square" rtlCol="0">
            <a:spAutoFit/>
          </a:bodyPr>
          <a:lstStyle/>
          <a:p>
            <a:pPr algn="ctr"/>
            <a:r>
              <a:rPr lang="es-CO" sz="1100" dirty="0">
                <a:latin typeface="Times New Roman" panose="02020603050405020304" pitchFamily="18" charset="0"/>
                <a:cs typeface="Times New Roman" panose="02020603050405020304" pitchFamily="18" charset="0"/>
              </a:rPr>
              <a:t>Imagen tomada de http://</a:t>
            </a:r>
            <a:r>
              <a:rPr lang="es-CO" sz="1100" dirty="0" smtClean="0">
                <a:latin typeface="Times New Roman" panose="02020603050405020304" pitchFamily="18" charset="0"/>
                <a:cs typeface="Times New Roman" panose="02020603050405020304" pitchFamily="18" charset="0"/>
              </a:rPr>
              <a:t>www.gastrointestinalatlas.com</a:t>
            </a:r>
            <a:endParaRPr lang="es-CO" sz="1100" dirty="0">
              <a:latin typeface="Times New Roman" panose="02020603050405020304" pitchFamily="18" charset="0"/>
              <a:cs typeface="Times New Roman" panose="02020603050405020304" pitchFamily="18" charset="0"/>
            </a:endParaRPr>
          </a:p>
        </p:txBody>
      </p:sp>
      <p:sp>
        <p:nvSpPr>
          <p:cNvPr id="14" name="13 Marcador de número de diapositiva"/>
          <p:cNvSpPr>
            <a:spLocks noGrp="1"/>
          </p:cNvSpPr>
          <p:nvPr>
            <p:ph type="sldNum" sz="quarter" idx="12"/>
          </p:nvPr>
        </p:nvSpPr>
        <p:spPr/>
        <p:txBody>
          <a:bodyPr/>
          <a:lstStyle/>
          <a:p>
            <a:fld id="{E5137D0E-4A4F-4307-8994-C1891D747D59}" type="slidenum">
              <a:rPr lang="es-CO" smtClean="0"/>
              <a:t>13</a:t>
            </a:fld>
            <a:endParaRPr lang="es-CO"/>
          </a:p>
        </p:txBody>
      </p:sp>
    </p:spTree>
    <p:extLst>
      <p:ext uri="{BB962C8B-B14F-4D97-AF65-F5344CB8AC3E}">
        <p14:creationId xmlns:p14="http://schemas.microsoft.com/office/powerpoint/2010/main" val="94598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269876" y="260648"/>
            <a:ext cx="10153128" cy="1107996"/>
          </a:xfrm>
          <a:prstGeom prst="rect">
            <a:avLst/>
          </a:prstGeom>
          <a:noFill/>
        </p:spPr>
        <p:txBody>
          <a:bodyPr wrap="square" rtlCol="0">
            <a:spAutoFit/>
          </a:bodyPr>
          <a:lstStyle/>
          <a:p>
            <a:pPr algn="ctr"/>
            <a:r>
              <a:rPr lang="es-CO" sz="3300" b="1" dirty="0" smtClean="0"/>
              <a:t>FORMAS PARA REDUCIR EL RIESGO EN LA SALUD HUMANA:</a:t>
            </a:r>
            <a:endParaRPr lang="es-CO" sz="3300" b="1" dirty="0"/>
          </a:p>
        </p:txBody>
      </p:sp>
      <p:graphicFrame>
        <p:nvGraphicFramePr>
          <p:cNvPr id="3" name="2 Diagrama"/>
          <p:cNvGraphicFramePr/>
          <p:nvPr>
            <p:extLst>
              <p:ext uri="{D42A27DB-BD31-4B8C-83A1-F6EECF244321}">
                <p14:modId xmlns:p14="http://schemas.microsoft.com/office/powerpoint/2010/main" val="1601906647"/>
              </p:ext>
            </p:extLst>
          </p:nvPr>
        </p:nvGraphicFramePr>
        <p:xfrm>
          <a:off x="189756" y="1368644"/>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CuadroTexto"/>
          <p:cNvSpPr txBox="1"/>
          <p:nvPr/>
        </p:nvSpPr>
        <p:spPr>
          <a:xfrm>
            <a:off x="8323656" y="2204864"/>
            <a:ext cx="3862165" cy="418576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lvl="0"/>
            <a:r>
              <a:rPr lang="es-CO" sz="2200" dirty="0"/>
              <a:t>El mercurio está presente en muchos productos tales como</a:t>
            </a:r>
            <a:r>
              <a:rPr lang="es-CO" sz="2200" dirty="0" smtClean="0"/>
              <a:t>:</a:t>
            </a:r>
          </a:p>
          <a:p>
            <a:pPr lvl="0"/>
            <a:r>
              <a:rPr lang="es-CO" sz="2200" dirty="0" smtClean="0"/>
              <a:t> </a:t>
            </a:r>
          </a:p>
          <a:p>
            <a:pPr marL="342900" lvl="0" indent="-342900">
              <a:buFont typeface="Arial" pitchFamily="34" charset="0"/>
              <a:buChar char="•"/>
            </a:pPr>
            <a:r>
              <a:rPr lang="es-CO" sz="2000" dirty="0" smtClean="0"/>
              <a:t>Pilas</a:t>
            </a:r>
            <a:endParaRPr lang="es-CO" sz="2000" dirty="0"/>
          </a:p>
          <a:p>
            <a:pPr marL="342900" lvl="0" indent="-342900">
              <a:buFont typeface="Arial" pitchFamily="34" charset="0"/>
              <a:buChar char="•"/>
            </a:pPr>
            <a:r>
              <a:rPr lang="es-CO" sz="2000" dirty="0" smtClean="0"/>
              <a:t>Aparatos </a:t>
            </a:r>
            <a:r>
              <a:rPr lang="es-CO" sz="2000" dirty="0"/>
              <a:t>de medición como termómetros y barómetros</a:t>
            </a:r>
          </a:p>
          <a:p>
            <a:pPr marL="342900" lvl="0" indent="-342900">
              <a:buFont typeface="Arial" pitchFamily="34" charset="0"/>
              <a:buChar char="•"/>
            </a:pPr>
            <a:r>
              <a:rPr lang="es-CO" sz="2000" dirty="0" smtClean="0"/>
              <a:t>Interruptores </a:t>
            </a:r>
            <a:r>
              <a:rPr lang="es-CO" sz="2000" dirty="0"/>
              <a:t>y relés eléctricos</a:t>
            </a:r>
          </a:p>
          <a:p>
            <a:pPr marL="342900" lvl="0" indent="-342900">
              <a:buFont typeface="Arial" pitchFamily="34" charset="0"/>
              <a:buChar char="•"/>
            </a:pPr>
            <a:r>
              <a:rPr lang="es-CO" sz="2000" dirty="0" smtClean="0"/>
              <a:t>Bombillas</a:t>
            </a:r>
            <a:endParaRPr lang="es-CO" sz="2000" dirty="0"/>
          </a:p>
          <a:p>
            <a:pPr marL="342900" lvl="0" indent="-342900">
              <a:buFont typeface="Arial" pitchFamily="34" charset="0"/>
              <a:buChar char="•"/>
            </a:pPr>
            <a:r>
              <a:rPr lang="es-CO" sz="2000" dirty="0" smtClean="0"/>
              <a:t>Amalgama </a:t>
            </a:r>
            <a:r>
              <a:rPr lang="es-CO" sz="2000" dirty="0"/>
              <a:t>dental</a:t>
            </a:r>
          </a:p>
          <a:p>
            <a:pPr marL="342900" lvl="0" indent="-342900">
              <a:buFont typeface="Arial" pitchFamily="34" charset="0"/>
              <a:buChar char="•"/>
            </a:pPr>
            <a:r>
              <a:rPr lang="es-CO" sz="2000" dirty="0" smtClean="0"/>
              <a:t>Blanqueadores </a:t>
            </a:r>
            <a:r>
              <a:rPr lang="es-CO" sz="2000" dirty="0"/>
              <a:t>de la piel y otros cosméticos</a:t>
            </a:r>
          </a:p>
          <a:p>
            <a:pPr marL="342900" lvl="0" indent="-342900">
              <a:buFont typeface="Arial" pitchFamily="34" charset="0"/>
              <a:buChar char="•"/>
            </a:pPr>
            <a:r>
              <a:rPr lang="es-CO" sz="2000" dirty="0" smtClean="0"/>
              <a:t>Productos </a:t>
            </a:r>
            <a:r>
              <a:rPr lang="es-CO" sz="2000" dirty="0"/>
              <a:t>farmacéuticos </a:t>
            </a:r>
          </a:p>
          <a:p>
            <a:endParaRPr lang="es-CO" sz="2000" dirty="0"/>
          </a:p>
        </p:txBody>
      </p:sp>
      <p:sp>
        <p:nvSpPr>
          <p:cNvPr id="5" name="4 Marcador de número de diapositiva"/>
          <p:cNvSpPr>
            <a:spLocks noGrp="1"/>
          </p:cNvSpPr>
          <p:nvPr>
            <p:ph type="sldNum" sz="quarter" idx="12"/>
          </p:nvPr>
        </p:nvSpPr>
        <p:spPr/>
        <p:txBody>
          <a:bodyPr/>
          <a:lstStyle/>
          <a:p>
            <a:fld id="{E5137D0E-4A4F-4307-8994-C1891D747D59}" type="slidenum">
              <a:rPr lang="es-CO" smtClean="0"/>
              <a:t>14</a:t>
            </a:fld>
            <a:endParaRPr lang="es-CO"/>
          </a:p>
        </p:txBody>
      </p:sp>
    </p:spTree>
    <p:extLst>
      <p:ext uri="{BB962C8B-B14F-4D97-AF65-F5344CB8AC3E}">
        <p14:creationId xmlns:p14="http://schemas.microsoft.com/office/powerpoint/2010/main" val="2377618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8144" y="197171"/>
            <a:ext cx="11999068" cy="6832640"/>
          </a:xfrm>
          <a:prstGeom prst="rect">
            <a:avLst/>
          </a:prstGeom>
          <a:noFill/>
        </p:spPr>
        <p:txBody>
          <a:bodyPr wrap="square" rtlCol="0">
            <a:spAutoFit/>
          </a:bodyPr>
          <a:lstStyle/>
          <a:p>
            <a:pPr algn="ctr"/>
            <a:r>
              <a:rPr lang="es-CO" sz="3000" b="1" dirty="0" smtClean="0"/>
              <a:t>CONCLUSIÓN.</a:t>
            </a:r>
          </a:p>
          <a:p>
            <a:pPr algn="just"/>
            <a:endParaRPr lang="es-CO" sz="2400" b="1" dirty="0"/>
          </a:p>
          <a:p>
            <a:pPr algn="just"/>
            <a:r>
              <a:rPr lang="es-CO" sz="2400" dirty="0">
                <a:latin typeface="Arial" pitchFamily="34" charset="0"/>
                <a:cs typeface="Arial" pitchFamily="34" charset="0"/>
              </a:rPr>
              <a:t>Como resultado de la investigación presentada, es posible concluir que existen altas concentraciones mercuriales en los peces, lo cual conllevaría a intoxicaciones por parte de la población, además estas intoxicaciones que presentan como vía de entrada el tracto gastrointestinal, están generando una serie de cambios en este mismo, produciendo así una serie de patologías tales como la estomatitis, ulceras bucales y estomacales, entre otras.</a:t>
            </a:r>
          </a:p>
          <a:p>
            <a:pPr algn="just"/>
            <a:r>
              <a:rPr lang="es-CO" sz="2400" dirty="0">
                <a:latin typeface="Arial" pitchFamily="34" charset="0"/>
                <a:cs typeface="Arial" pitchFamily="34" charset="0"/>
              </a:rPr>
              <a:t>Por otro lado tenemos que existen poblaciones dependientes de la pesca, las cuales se encuentran recibiendo estos altos niveles de contaminación. Por lo tanto se deben seguir una serie de acciones destinadas a la prevención de la intoxicación por Hg, tales como regular la extracción minera del oro, entre otras, ya que estas contribuyen a la contaminación del medio ambiente y así mismo al incremento del Hg, lo cual se manifiesta como hemos venido resaltando en aspectos como la pesca, donde se ha incrementado en mayor numero la concentración de peces contaminados con Hg que posteriormente serán utilizados para el consumo humano y afectaran de igual forma a este. </a:t>
            </a:r>
          </a:p>
          <a:p>
            <a:pPr algn="just"/>
            <a:endParaRPr lang="es-CO" sz="2400" b="1" dirty="0"/>
          </a:p>
        </p:txBody>
      </p:sp>
      <p:sp>
        <p:nvSpPr>
          <p:cNvPr id="3" name="2 Marcador de número de diapositiva"/>
          <p:cNvSpPr>
            <a:spLocks noGrp="1"/>
          </p:cNvSpPr>
          <p:nvPr>
            <p:ph type="sldNum" sz="quarter" idx="12"/>
          </p:nvPr>
        </p:nvSpPr>
        <p:spPr/>
        <p:txBody>
          <a:bodyPr/>
          <a:lstStyle/>
          <a:p>
            <a:fld id="{E5137D0E-4A4F-4307-8994-C1891D747D59}" type="slidenum">
              <a:rPr lang="es-CO" smtClean="0"/>
              <a:t>15</a:t>
            </a:fld>
            <a:endParaRPr lang="es-CO"/>
          </a:p>
        </p:txBody>
      </p:sp>
    </p:spTree>
    <p:extLst>
      <p:ext uri="{BB962C8B-B14F-4D97-AF65-F5344CB8AC3E}">
        <p14:creationId xmlns:p14="http://schemas.microsoft.com/office/powerpoint/2010/main" val="146380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1964" y="3933056"/>
            <a:ext cx="9105917" cy="566738"/>
          </a:xfrm>
        </p:spPr>
        <p:txBody>
          <a:bodyPr>
            <a:noAutofit/>
          </a:bodyPr>
          <a:lstStyle/>
          <a:p>
            <a:r>
              <a:rPr lang="en-US" sz="15000" dirty="0" smtClean="0"/>
              <a:t>GRACIAS.</a:t>
            </a:r>
            <a:endParaRPr lang="en-US" sz="15000" dirty="0"/>
          </a:p>
        </p:txBody>
      </p:sp>
      <p:sp>
        <p:nvSpPr>
          <p:cNvPr id="3" name="2 Marcador de número de diapositiva"/>
          <p:cNvSpPr>
            <a:spLocks noGrp="1"/>
          </p:cNvSpPr>
          <p:nvPr>
            <p:ph type="sldNum" sz="quarter" idx="12"/>
          </p:nvPr>
        </p:nvSpPr>
        <p:spPr/>
        <p:txBody>
          <a:bodyPr/>
          <a:lstStyle/>
          <a:p>
            <a:fld id="{B3F820E6-F8D4-4DB2-9EEE-BA7EAFD1245B}" type="slidenum">
              <a:rPr lang="es-CO" smtClean="0"/>
              <a:t>16</a:t>
            </a:fld>
            <a:endParaRPr lang="es-CO"/>
          </a:p>
        </p:txBody>
      </p:sp>
    </p:spTree>
    <p:extLst>
      <p:ext uri="{BB962C8B-B14F-4D97-AF65-F5344CB8AC3E}">
        <p14:creationId xmlns:p14="http://schemas.microsoft.com/office/powerpoint/2010/main" val="267008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99541" y="116632"/>
            <a:ext cx="6624736" cy="630942"/>
          </a:xfrm>
          <a:prstGeom prst="rect">
            <a:avLst/>
          </a:prstGeom>
          <a:noFill/>
        </p:spPr>
        <p:txBody>
          <a:bodyPr wrap="square" rtlCol="0">
            <a:spAutoFit/>
          </a:bodyPr>
          <a:lstStyle/>
          <a:p>
            <a:r>
              <a:rPr lang="es-CO" sz="3500" b="1" dirty="0" smtClean="0"/>
              <a:t>REFERENCIAS BIBLIOGRAFICAS.</a:t>
            </a:r>
            <a:endParaRPr lang="es-CO" sz="3500" b="1" dirty="0"/>
          </a:p>
        </p:txBody>
      </p:sp>
      <p:sp>
        <p:nvSpPr>
          <p:cNvPr id="3" name="2 CuadroTexto"/>
          <p:cNvSpPr txBox="1"/>
          <p:nvPr/>
        </p:nvSpPr>
        <p:spPr>
          <a:xfrm>
            <a:off x="0" y="1196752"/>
            <a:ext cx="11927060" cy="369332"/>
          </a:xfrm>
          <a:prstGeom prst="rect">
            <a:avLst/>
          </a:prstGeom>
          <a:noFill/>
        </p:spPr>
        <p:txBody>
          <a:bodyPr wrap="square" rtlCol="0">
            <a:spAutoFit/>
          </a:bodyPr>
          <a:lstStyle/>
          <a:p>
            <a:endParaRPr lang="es-CO" dirty="0"/>
          </a:p>
        </p:txBody>
      </p:sp>
      <p:sp>
        <p:nvSpPr>
          <p:cNvPr id="5" name="4 Rectángulo"/>
          <p:cNvSpPr/>
          <p:nvPr/>
        </p:nvSpPr>
        <p:spPr>
          <a:xfrm>
            <a:off x="19473" y="747574"/>
            <a:ext cx="12169352" cy="6247864"/>
          </a:xfrm>
          <a:prstGeom prst="rect">
            <a:avLst/>
          </a:prstGeom>
        </p:spPr>
        <p:txBody>
          <a:bodyPr wrap="square">
            <a:spAutoFit/>
          </a:bodyPr>
          <a:lstStyle/>
          <a:p>
            <a:pPr marL="457200" lvl="0" indent="-457200">
              <a:buFont typeface="+mj-lt"/>
              <a:buAutoNum type="arabicPeriod"/>
            </a:pPr>
            <a:r>
              <a:rPr lang="es-CO" sz="2000" dirty="0"/>
              <a:t>Ximena R/Mercurio en pescados y su importancia en la salud/Rev Med Chile </a:t>
            </a:r>
            <a:r>
              <a:rPr lang="es-CO" sz="2000" dirty="0" smtClean="0"/>
              <a:t>2014.</a:t>
            </a:r>
          </a:p>
          <a:p>
            <a:pPr marL="457200" lvl="0" indent="-457200">
              <a:buFont typeface="+mj-lt"/>
              <a:buAutoNum type="arabicPeriod"/>
            </a:pPr>
            <a:endParaRPr lang="es-CO" sz="2000" dirty="0"/>
          </a:p>
          <a:p>
            <a:pPr marL="457200" lvl="0" indent="-457200">
              <a:buFont typeface="+mj-lt"/>
              <a:buAutoNum type="arabicPeriod"/>
            </a:pPr>
            <a:r>
              <a:rPr lang="es-CO" sz="2000" dirty="0"/>
              <a:t>Luis L/ CIEL La contaminación por mercurio y los derechos </a:t>
            </a:r>
            <a:r>
              <a:rPr lang="es-CO" sz="2000" dirty="0" smtClean="0"/>
              <a:t>humanos/2015</a:t>
            </a:r>
            <a:r>
              <a:rPr lang="es-CO" sz="2000" dirty="0"/>
              <a:t>. </a:t>
            </a:r>
            <a:endParaRPr lang="es-CO" sz="2000" dirty="0" smtClean="0"/>
          </a:p>
          <a:p>
            <a:pPr marL="457200" lvl="0" indent="-457200">
              <a:buFont typeface="+mj-lt"/>
              <a:buAutoNum type="arabicPeriod"/>
            </a:pPr>
            <a:endParaRPr lang="es-CO" sz="2000" dirty="0"/>
          </a:p>
          <a:p>
            <a:pPr marL="457200" lvl="0" indent="-457200">
              <a:buFont typeface="+mj-lt"/>
              <a:buAutoNum type="arabicPeriod"/>
            </a:pPr>
            <a:r>
              <a:rPr lang="es-CO" sz="2000" dirty="0"/>
              <a:t>Monserrat G/ Efectos sobre la salud del metilmercurio en niños y adultos; estudios nacionales e internacionales / Nutr Hosp. 2014</a:t>
            </a:r>
            <a:r>
              <a:rPr lang="es-CO" sz="2000" dirty="0" smtClean="0"/>
              <a:t>.</a:t>
            </a:r>
          </a:p>
          <a:p>
            <a:pPr marL="457200" lvl="0" indent="-457200">
              <a:buFont typeface="+mj-lt"/>
              <a:buAutoNum type="arabicPeriod"/>
            </a:pPr>
            <a:endParaRPr lang="es-CO" sz="2000" dirty="0"/>
          </a:p>
          <a:p>
            <a:pPr marL="457200" lvl="0" indent="-457200">
              <a:buFont typeface="+mj-lt"/>
              <a:buAutoNum type="arabicPeriod"/>
            </a:pPr>
            <a:r>
              <a:rPr lang="es-CO" sz="2000" dirty="0"/>
              <a:t> Pérez M/ 2do Encuentro de estudiantes de Historia de la Química: Descubrimiento e Historia del Mercurio como elemento </a:t>
            </a:r>
            <a:r>
              <a:rPr lang="es-CO" sz="2000" dirty="0" smtClean="0"/>
              <a:t>Químico;2013.</a:t>
            </a:r>
          </a:p>
          <a:p>
            <a:pPr marL="457200" lvl="0" indent="-457200">
              <a:buFont typeface="+mj-lt"/>
              <a:buAutoNum type="arabicPeriod"/>
            </a:pPr>
            <a:endParaRPr lang="es-CO" sz="2000" dirty="0"/>
          </a:p>
          <a:p>
            <a:pPr marL="457200" lvl="0" indent="-457200">
              <a:buFont typeface="+mj-lt"/>
              <a:buAutoNum type="arabicPeriod"/>
            </a:pPr>
            <a:r>
              <a:rPr lang="es-CO" sz="2000" dirty="0"/>
              <a:t>Xavier G/ El mercurio como contaminante global; universidad autónoma de </a:t>
            </a:r>
            <a:r>
              <a:rPr lang="es-CO" sz="2000" dirty="0" smtClean="0"/>
              <a:t>Barcelona/2004.</a:t>
            </a:r>
          </a:p>
          <a:p>
            <a:pPr marL="457200" lvl="0" indent="-457200">
              <a:buFont typeface="+mj-lt"/>
              <a:buAutoNum type="arabicPeriod"/>
            </a:pPr>
            <a:endParaRPr lang="es-CO" sz="2000" dirty="0"/>
          </a:p>
          <a:p>
            <a:pPr marL="457200" lvl="0" indent="-457200">
              <a:buFont typeface="+mj-lt"/>
              <a:buAutoNum type="arabicPeriod"/>
            </a:pPr>
            <a:r>
              <a:rPr lang="es-CO" sz="2000" dirty="0"/>
              <a:t>Figueroa Navarrete.  Mercurio y metilmercurio; Revista salud pública y nutrición 2000</a:t>
            </a:r>
            <a:r>
              <a:rPr lang="es-CO" sz="2000" dirty="0" smtClean="0"/>
              <a:t>.</a:t>
            </a:r>
          </a:p>
          <a:p>
            <a:pPr marL="457200" lvl="0" indent="-457200">
              <a:buFont typeface="+mj-lt"/>
              <a:buAutoNum type="arabicPeriod"/>
            </a:pPr>
            <a:endParaRPr lang="es-CO" sz="2000" dirty="0"/>
          </a:p>
          <a:p>
            <a:pPr marL="457200" lvl="0" indent="-457200">
              <a:buFont typeface="+mj-lt"/>
              <a:buAutoNum type="arabicPeriod"/>
            </a:pPr>
            <a:r>
              <a:rPr lang="es-CO" sz="2000" dirty="0"/>
              <a:t>Informe quincenal epidemiológico nacional. Vigilancia epidemiológica de la de Intoxicación con Mercurio Colombia, 2007 a 2011. Vol. 18, No. 4. Bogotá, D.C. 2013</a:t>
            </a:r>
            <a:r>
              <a:rPr lang="es-CO" sz="2000" dirty="0" smtClean="0"/>
              <a:t>.</a:t>
            </a:r>
          </a:p>
          <a:p>
            <a:pPr marL="457200" lvl="0" indent="-457200">
              <a:buFont typeface="+mj-lt"/>
              <a:buAutoNum type="arabicPeriod"/>
            </a:pPr>
            <a:endParaRPr lang="es-CO" sz="2000" dirty="0"/>
          </a:p>
          <a:p>
            <a:pPr marL="457200" lvl="0" indent="-457200">
              <a:buFont typeface="+mj-lt"/>
              <a:buAutoNum type="arabicPeriod"/>
            </a:pPr>
            <a:r>
              <a:rPr lang="es-CO" sz="2000" dirty="0"/>
              <a:t>Instituto Nacional de Salud, Grupo de Evaluación de Riesgos en Inocuidad de Alimentos. Evaluación de riesgo de mercurio en Peces de aguas continentales en Colombia. Página. Bogotá, D. C., Colombia. 2015. </a:t>
            </a:r>
            <a:endParaRPr lang="es-CO" sz="2000" dirty="0" smtClean="0"/>
          </a:p>
          <a:p>
            <a:pPr lvl="0"/>
            <a:endParaRPr lang="es-CO" sz="2000" dirty="0"/>
          </a:p>
        </p:txBody>
      </p:sp>
      <p:sp>
        <p:nvSpPr>
          <p:cNvPr id="4" name="3 Marcador de número de diapositiva"/>
          <p:cNvSpPr>
            <a:spLocks noGrp="1"/>
          </p:cNvSpPr>
          <p:nvPr>
            <p:ph type="sldNum" sz="quarter" idx="12"/>
          </p:nvPr>
        </p:nvSpPr>
        <p:spPr/>
        <p:txBody>
          <a:bodyPr/>
          <a:lstStyle/>
          <a:p>
            <a:fld id="{E5137D0E-4A4F-4307-8994-C1891D747D59}" type="slidenum">
              <a:rPr lang="es-CO" smtClean="0"/>
              <a:t>17</a:t>
            </a:fld>
            <a:endParaRPr lang="es-CO"/>
          </a:p>
        </p:txBody>
      </p:sp>
    </p:spTree>
    <p:extLst>
      <p:ext uri="{BB962C8B-B14F-4D97-AF65-F5344CB8AC3E}">
        <p14:creationId xmlns:p14="http://schemas.microsoft.com/office/powerpoint/2010/main" val="248729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7534" y="671691"/>
            <a:ext cx="12169352" cy="6186309"/>
          </a:xfrm>
          <a:prstGeom prst="rect">
            <a:avLst/>
          </a:prstGeom>
        </p:spPr>
        <p:txBody>
          <a:bodyPr wrap="square">
            <a:spAutoFit/>
          </a:bodyPr>
          <a:lstStyle/>
          <a:p>
            <a:pPr lvl="0"/>
            <a:r>
              <a:rPr lang="en-US" dirty="0" smtClean="0"/>
              <a:t>9.    Priya </a:t>
            </a:r>
            <a:r>
              <a:rPr lang="en-US" dirty="0"/>
              <a:t>V. Mercury poisoning and management: a systematic review. Journal. 2016; 9: 5</a:t>
            </a:r>
          </a:p>
          <a:p>
            <a:pPr marL="457200" lvl="0" indent="-457200">
              <a:buFont typeface="+mj-lt"/>
              <a:buAutoNum type="arabicPeriod"/>
            </a:pPr>
            <a:endParaRPr lang="en-US" dirty="0"/>
          </a:p>
          <a:p>
            <a:pPr lvl="0"/>
            <a:r>
              <a:rPr lang="es-CO" dirty="0" smtClean="0"/>
              <a:t>10.  Español </a:t>
            </a:r>
            <a:r>
              <a:rPr lang="es-CO" dirty="0"/>
              <a:t>S. toxicología del mercurio. Actuaciones preventivas en sanidad laboral y ambiental. Cyted. 2016; 6: </a:t>
            </a:r>
            <a:r>
              <a:rPr lang="es-CO" dirty="0" smtClean="0"/>
              <a:t>4</a:t>
            </a:r>
          </a:p>
          <a:p>
            <a:pPr lvl="0"/>
            <a:endParaRPr lang="es-CO" dirty="0"/>
          </a:p>
          <a:p>
            <a:pPr lvl="0" algn="just"/>
            <a:r>
              <a:rPr lang="es-CO" dirty="0" smtClean="0"/>
              <a:t>11.  Guía </a:t>
            </a:r>
            <a:r>
              <a:rPr lang="es-CO" dirty="0"/>
              <a:t>de práctica clínica para el diagnóstico y tratamiento de la intoxicación por mercurio 2013/ </a:t>
            </a:r>
            <a:r>
              <a:rPr lang="es-CO" dirty="0" err="1"/>
              <a:t>minsa</a:t>
            </a:r>
            <a:r>
              <a:rPr lang="es-CO" dirty="0"/>
              <a:t>. biblioteca nacional del </a:t>
            </a:r>
            <a:r>
              <a:rPr lang="es-CO" dirty="0" smtClean="0"/>
              <a:t>                    perú </a:t>
            </a:r>
            <a:r>
              <a:rPr lang="es-CO" dirty="0"/>
              <a:t>n° 2015</a:t>
            </a:r>
          </a:p>
          <a:p>
            <a:pPr marL="342900" indent="-342900">
              <a:buFont typeface="+mj-lt"/>
              <a:buAutoNum type="arabicPeriod"/>
            </a:pPr>
            <a:endParaRPr lang="es-CO" dirty="0"/>
          </a:p>
          <a:p>
            <a:pPr lvl="0"/>
            <a:r>
              <a:rPr lang="es-CO" dirty="0" smtClean="0"/>
              <a:t>12.   Ramírez </a:t>
            </a:r>
            <a:r>
              <a:rPr lang="es-CO" dirty="0"/>
              <a:t>V.</a:t>
            </a:r>
            <a:r>
              <a:rPr lang="es-ES" dirty="0"/>
              <a:t>Intoxicación ocupacional por mercurio. </a:t>
            </a:r>
            <a:r>
              <a:rPr lang="es-CO" dirty="0"/>
              <a:t>An </a:t>
            </a:r>
            <a:r>
              <a:rPr lang="es-CO" dirty="0" smtClean="0"/>
              <a:t>Fac. Med. </a:t>
            </a:r>
            <a:r>
              <a:rPr lang="es-CO" dirty="0"/>
              <a:t>2008;69(1):46-51</a:t>
            </a:r>
          </a:p>
          <a:p>
            <a:pPr marL="342900" indent="-342900">
              <a:buFont typeface="+mj-lt"/>
              <a:buAutoNum type="arabicPeriod"/>
            </a:pPr>
            <a:endParaRPr lang="es-CO" dirty="0"/>
          </a:p>
          <a:p>
            <a:pPr lvl="0"/>
            <a:r>
              <a:rPr lang="es-CO" dirty="0" smtClean="0"/>
              <a:t>13.   Santiago</a:t>
            </a:r>
            <a:r>
              <a:rPr lang="es-CO" dirty="0"/>
              <a:t>/ Toxicología del mercurio. Actuaciones preventivas en sanidad laboral y ambiental.  S.A. SERVICIO PREVENCIÓN RIESGOS LABORALES. ESPAÑA; 2008</a:t>
            </a:r>
          </a:p>
          <a:p>
            <a:pPr lvl="0"/>
            <a:endParaRPr lang="es-CO" dirty="0"/>
          </a:p>
          <a:p>
            <a:pPr lvl="0"/>
            <a:r>
              <a:rPr lang="es-CO" dirty="0" smtClean="0"/>
              <a:t>14.  </a:t>
            </a:r>
            <a:r>
              <a:rPr lang="en-US" dirty="0" smtClean="0"/>
              <a:t>Inorganic </a:t>
            </a:r>
            <a:r>
              <a:rPr lang="en-US" dirty="0"/>
              <a:t>mercury/ elemental mercury, toxicological overview, Published: June 2016</a:t>
            </a:r>
            <a:endParaRPr lang="es-CO" dirty="0"/>
          </a:p>
          <a:p>
            <a:pPr marL="342900" indent="-342900">
              <a:buFont typeface="+mj-lt"/>
              <a:buAutoNum type="arabicPeriod"/>
            </a:pPr>
            <a:endParaRPr lang="es-CO" dirty="0"/>
          </a:p>
          <a:p>
            <a:pPr lvl="0"/>
            <a:r>
              <a:rPr lang="en-US" dirty="0" smtClean="0"/>
              <a:t>15.  Sezgin</a:t>
            </a:r>
            <a:r>
              <a:rPr lang="en-US" dirty="0"/>
              <a:t> Sarikaya, Bmc Emergency Medicine 2010: Acute </a:t>
            </a:r>
            <a:r>
              <a:rPr lang="en-US" dirty="0" smtClean="0"/>
              <a:t>Mercury</a:t>
            </a:r>
            <a:r>
              <a:rPr lang="es-CO" dirty="0" smtClean="0"/>
              <a:t>. </a:t>
            </a:r>
            <a:r>
              <a:rPr lang="en-US" dirty="0" smtClean="0"/>
              <a:t>Poisoning</a:t>
            </a:r>
            <a:r>
              <a:rPr lang="en-US" dirty="0"/>
              <a:t>: A Case </a:t>
            </a:r>
            <a:r>
              <a:rPr lang="en-US" dirty="0" smtClean="0"/>
              <a:t>Report</a:t>
            </a:r>
          </a:p>
          <a:p>
            <a:pPr lvl="0"/>
            <a:endParaRPr lang="es-CO" dirty="0"/>
          </a:p>
          <a:p>
            <a:r>
              <a:rPr lang="en-US" dirty="0" smtClean="0"/>
              <a:t>16.  </a:t>
            </a:r>
            <a:r>
              <a:rPr lang="es-CO" dirty="0" smtClean="0"/>
              <a:t>Garavito </a:t>
            </a:r>
            <a:r>
              <a:rPr lang="es-CO" dirty="0"/>
              <a:t>J. Linfoma no hodgkin gástrico asociado a Intoxicación por metales pesados. Rev. Gastroenterol. Perú; 2012; </a:t>
            </a:r>
          </a:p>
          <a:p>
            <a:pPr marL="342900" indent="-342900">
              <a:buFont typeface="+mj-lt"/>
              <a:buAutoNum type="arabicPeriod"/>
            </a:pPr>
            <a:endParaRPr lang="es-CO" dirty="0"/>
          </a:p>
          <a:p>
            <a:pPr lvl="0"/>
            <a:r>
              <a:rPr lang="es-CO" dirty="0" smtClean="0"/>
              <a:t>17.  Preguntas </a:t>
            </a:r>
            <a:r>
              <a:rPr lang="es-CO" dirty="0"/>
              <a:t>frecuentes: el mercurio y la salud. Organización mundial de la salud. Octubre de 2011.</a:t>
            </a:r>
          </a:p>
          <a:p>
            <a:pPr lvl="0"/>
            <a:endParaRPr lang="es-CO" dirty="0"/>
          </a:p>
          <a:p>
            <a:pPr lvl="0"/>
            <a:r>
              <a:rPr lang="es-CO" dirty="0" smtClean="0"/>
              <a:t>18.  El </a:t>
            </a:r>
            <a:r>
              <a:rPr lang="es-CO" dirty="0"/>
              <a:t>mercurio y la salud. Organización mundial de la salud. Nota descriptiva N°361. Enero de 2016.</a:t>
            </a:r>
          </a:p>
          <a:p>
            <a:pPr marL="342900" lvl="0" indent="-342900">
              <a:buFont typeface="+mj-lt"/>
              <a:buAutoNum type="arabicPeriod"/>
            </a:pPr>
            <a:endParaRPr lang="es-CO" dirty="0"/>
          </a:p>
        </p:txBody>
      </p:sp>
      <p:sp>
        <p:nvSpPr>
          <p:cNvPr id="3" name="2 Marcador de número de diapositiva"/>
          <p:cNvSpPr>
            <a:spLocks noGrp="1"/>
          </p:cNvSpPr>
          <p:nvPr>
            <p:ph type="sldNum" sz="quarter" idx="12"/>
          </p:nvPr>
        </p:nvSpPr>
        <p:spPr/>
        <p:txBody>
          <a:bodyPr/>
          <a:lstStyle/>
          <a:p>
            <a:fld id="{E5137D0E-4A4F-4307-8994-C1891D747D59}" type="slidenum">
              <a:rPr lang="es-CO" smtClean="0"/>
              <a:t>18</a:t>
            </a:fld>
            <a:endParaRPr lang="es-CO"/>
          </a:p>
        </p:txBody>
      </p:sp>
    </p:spTree>
    <p:extLst>
      <p:ext uri="{BB962C8B-B14F-4D97-AF65-F5344CB8AC3E}">
        <p14:creationId xmlns:p14="http://schemas.microsoft.com/office/powerpoint/2010/main" val="295234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48" y="2887015"/>
            <a:ext cx="8136904" cy="945585"/>
          </a:xfrm>
        </p:spPr>
        <p:txBody>
          <a:bodyPr>
            <a:normAutofit/>
          </a:bodyPr>
          <a:lstStyle/>
          <a:p>
            <a:r>
              <a:rPr lang="en-US" sz="4000" dirty="0" smtClean="0"/>
              <a:t>OBJETIVO GENERAL</a:t>
            </a:r>
            <a:endParaRPr lang="en-US" sz="4000" dirty="0"/>
          </a:p>
        </p:txBody>
      </p:sp>
      <p:grpSp>
        <p:nvGrpSpPr>
          <p:cNvPr id="7" name="Grupo 6"/>
          <p:cNvGrpSpPr/>
          <p:nvPr/>
        </p:nvGrpSpPr>
        <p:grpSpPr>
          <a:xfrm>
            <a:off x="4822204" y="2463803"/>
            <a:ext cx="6670477" cy="1871093"/>
            <a:chOff x="1891551" y="2666"/>
            <a:chExt cx="6081435" cy="1439045"/>
          </a:xfrm>
        </p:grpSpPr>
        <p:sp>
          <p:nvSpPr>
            <p:cNvPr id="9" name="Pentágono 8"/>
            <p:cNvSpPr/>
            <p:nvPr/>
          </p:nvSpPr>
          <p:spPr>
            <a:xfrm rot="10800000">
              <a:off x="1891551" y="2666"/>
              <a:ext cx="6081435" cy="1439045"/>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Pentágono 4"/>
            <p:cNvSpPr/>
            <p:nvPr/>
          </p:nvSpPr>
          <p:spPr>
            <a:xfrm>
              <a:off x="2416744" y="556475"/>
              <a:ext cx="5556241" cy="8852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4579" tIns="76200" rIns="142240" bIns="76200" numCol="1" spcCol="1270" anchor="ctr" anchorCtr="0">
              <a:noAutofit/>
            </a:bodyPr>
            <a:lstStyle/>
            <a:p>
              <a:pPr lvl="0" algn="just"/>
              <a:r>
                <a:rPr lang="es-CO" sz="2200" dirty="0" smtClean="0">
                  <a:solidFill>
                    <a:schemeClr val="bg1"/>
                  </a:solidFill>
                </a:rPr>
                <a:t>DESCRIBIR LOS PRINCIPALES EFECTOS OCASIONADOS POR SUSTANCIAS MERCURIALES A NIVEL DEL TRACTO GASTROINTESTINAL DEBIDO AL CONSUMO DE PESCADO.</a:t>
              </a:r>
            </a:p>
            <a:p>
              <a:pPr algn="ctr"/>
              <a:endParaRPr lang="en-US" sz="2200" dirty="0" smtClean="0">
                <a:solidFill>
                  <a:schemeClr val="bg1"/>
                </a:solidFill>
              </a:endParaRPr>
            </a:p>
            <a:p>
              <a:pPr lvl="0" algn="ctr" defTabSz="889000">
                <a:lnSpc>
                  <a:spcPct val="90000"/>
                </a:lnSpc>
                <a:spcBef>
                  <a:spcPct val="0"/>
                </a:spcBef>
                <a:spcAft>
                  <a:spcPct val="35000"/>
                </a:spcAft>
              </a:pPr>
              <a:r>
                <a:rPr lang="es-CO" sz="2200" kern="1200" dirty="0" smtClean="0">
                  <a:solidFill>
                    <a:schemeClr val="bg1"/>
                  </a:solidFill>
                </a:rPr>
                <a:t>.</a:t>
              </a:r>
              <a:endParaRPr lang="es-CO" sz="2200" kern="1200" dirty="0">
                <a:solidFill>
                  <a:schemeClr val="bg1"/>
                </a:solidFill>
              </a:endParaRPr>
            </a:p>
          </p:txBody>
        </p:sp>
      </p:grpSp>
      <p:grpSp>
        <p:nvGrpSpPr>
          <p:cNvPr id="13" name="Grupo 12"/>
          <p:cNvGrpSpPr/>
          <p:nvPr/>
        </p:nvGrpSpPr>
        <p:grpSpPr>
          <a:xfrm>
            <a:off x="4510236" y="2679826"/>
            <a:ext cx="1439045" cy="1439045"/>
            <a:chOff x="4436643" y="2895296"/>
            <a:chExt cx="1439045" cy="1439045"/>
          </a:xfrm>
        </p:grpSpPr>
        <p:sp>
          <p:nvSpPr>
            <p:cNvPr id="8" name="Elipse 7"/>
            <p:cNvSpPr/>
            <p:nvPr/>
          </p:nvSpPr>
          <p:spPr>
            <a:xfrm>
              <a:off x="4436643" y="2895296"/>
              <a:ext cx="1439045" cy="1439045"/>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Elipse 11"/>
            <p:cNvSpPr/>
            <p:nvPr/>
          </p:nvSpPr>
          <p:spPr>
            <a:xfrm>
              <a:off x="4799482" y="3146765"/>
              <a:ext cx="713366" cy="93610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3" name="2 Marcador de número de diapositiva"/>
          <p:cNvSpPr>
            <a:spLocks noGrp="1"/>
          </p:cNvSpPr>
          <p:nvPr>
            <p:ph type="sldNum" sz="quarter" idx="12"/>
          </p:nvPr>
        </p:nvSpPr>
        <p:spPr/>
        <p:txBody>
          <a:bodyPr/>
          <a:lstStyle/>
          <a:p>
            <a:fld id="{E5137D0E-4A4F-4307-8994-C1891D747D59}" type="slidenum">
              <a:rPr lang="es-CO" smtClean="0"/>
              <a:pPr/>
              <a:t>2</a:t>
            </a:fld>
            <a:endParaRPr lang="es-CO"/>
          </a:p>
        </p:txBody>
      </p:sp>
    </p:spTree>
    <p:extLst>
      <p:ext uri="{BB962C8B-B14F-4D97-AF65-F5344CB8AC3E}">
        <p14:creationId xmlns:p14="http://schemas.microsoft.com/office/powerpoint/2010/main" val="96530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96752"/>
            <a:ext cx="6061458" cy="2664296"/>
          </a:xfrm>
        </p:spPr>
        <p:txBody>
          <a:bodyPr>
            <a:normAutofit/>
          </a:bodyPr>
          <a:lstStyle/>
          <a:p>
            <a:r>
              <a:rPr lang="en-US" sz="4000" dirty="0" smtClean="0"/>
              <a:t>OBJETIVOS ESPECIFICOS</a:t>
            </a:r>
            <a:endParaRPr lang="en-US" sz="4000"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159836658"/>
              </p:ext>
            </p:extLst>
          </p:nvPr>
        </p:nvGraphicFramePr>
        <p:xfrm>
          <a:off x="4150196" y="836712"/>
          <a:ext cx="9145017"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lstStyle/>
          <a:p>
            <a:fld id="{E5137D0E-4A4F-4307-8994-C1891D747D59}" type="slidenum">
              <a:rPr lang="es-CO" smtClean="0"/>
              <a:pPr/>
              <a:t>3</a:t>
            </a:fld>
            <a:endParaRPr lang="es-CO"/>
          </a:p>
        </p:txBody>
      </p:sp>
    </p:spTree>
    <p:extLst>
      <p:ext uri="{BB962C8B-B14F-4D97-AF65-F5344CB8AC3E}">
        <p14:creationId xmlns:p14="http://schemas.microsoft.com/office/powerpoint/2010/main" val="302493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195174" y="0"/>
            <a:ext cx="9723774" cy="956320"/>
          </a:xfrm>
        </p:spPr>
        <p:txBody>
          <a:bodyPr>
            <a:normAutofit/>
          </a:bodyPr>
          <a:lstStyle/>
          <a:p>
            <a:pPr algn="ctr" defTabSz="914400">
              <a:lnSpc>
                <a:spcPct val="90000"/>
              </a:lnSpc>
              <a:spcBef>
                <a:spcPts val="0"/>
              </a:spcBef>
              <a:buNone/>
            </a:pPr>
            <a:r>
              <a:rPr lang="es-ES" sz="3600" b="1" i="0" noProof="1" smtClean="0">
                <a:ea typeface="+mj-ea"/>
                <a:cs typeface="+mj-cs"/>
              </a:rPr>
              <a:t>PLANTEAMIENTO DEL PROBLEMA</a:t>
            </a:r>
            <a:endParaRPr lang="es-ES" sz="3600" b="1" i="0" noProof="1">
              <a:ea typeface="+mj-ea"/>
              <a:cs typeface="+mj-cs"/>
            </a:endParaRPr>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1286568162"/>
              </p:ext>
            </p:extLst>
          </p:nvPr>
        </p:nvGraphicFramePr>
        <p:xfrm>
          <a:off x="5724144" y="1010933"/>
          <a:ext cx="7611724" cy="3999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echa circular 5"/>
          <p:cNvSpPr/>
          <p:nvPr/>
        </p:nvSpPr>
        <p:spPr>
          <a:xfrm rot="2456219">
            <a:off x="9021243" y="3230966"/>
            <a:ext cx="2017240" cy="2017547"/>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CuadroTexto 3"/>
          <p:cNvSpPr txBox="1"/>
          <p:nvPr/>
        </p:nvSpPr>
        <p:spPr>
          <a:xfrm>
            <a:off x="8346934" y="4609210"/>
            <a:ext cx="1682931" cy="646331"/>
          </a:xfrm>
          <a:prstGeom prst="rect">
            <a:avLst/>
          </a:prstGeom>
          <a:noFill/>
        </p:spPr>
        <p:txBody>
          <a:bodyPr wrap="square" rtlCol="0">
            <a:spAutoFit/>
          </a:bodyPr>
          <a:lstStyle/>
          <a:p>
            <a:r>
              <a:rPr lang="es-CO" dirty="0" smtClean="0"/>
              <a:t>Metil</a:t>
            </a:r>
          </a:p>
          <a:p>
            <a:r>
              <a:rPr lang="es-CO" dirty="0" smtClean="0"/>
              <a:t>mercurio</a:t>
            </a:r>
            <a:endParaRPr lang="es-CO" dirty="0"/>
          </a:p>
        </p:txBody>
      </p:sp>
      <p:grpSp>
        <p:nvGrpSpPr>
          <p:cNvPr id="9" name="Grupo 8"/>
          <p:cNvGrpSpPr/>
          <p:nvPr/>
        </p:nvGrpSpPr>
        <p:grpSpPr>
          <a:xfrm>
            <a:off x="261766" y="2881263"/>
            <a:ext cx="6408711" cy="3635533"/>
            <a:chOff x="-1610444" y="1440452"/>
            <a:chExt cx="7736229" cy="4049104"/>
          </a:xfrm>
        </p:grpSpPr>
        <p:graphicFrame>
          <p:nvGraphicFramePr>
            <p:cNvPr id="5" name="Diagrama 4"/>
            <p:cNvGraphicFramePr/>
            <p:nvPr>
              <p:extLst>
                <p:ext uri="{D42A27DB-BD31-4B8C-83A1-F6EECF244321}">
                  <p14:modId xmlns:p14="http://schemas.microsoft.com/office/powerpoint/2010/main" val="714254394"/>
                </p:ext>
              </p:extLst>
            </p:nvPr>
          </p:nvGraphicFramePr>
          <p:xfrm>
            <a:off x="-1610444" y="1440452"/>
            <a:ext cx="6948771" cy="40491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Cheurón 6"/>
            <p:cNvSpPr/>
            <p:nvPr/>
          </p:nvSpPr>
          <p:spPr>
            <a:xfrm>
              <a:off x="3934172" y="3140968"/>
              <a:ext cx="504056" cy="64807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10" name="Cheurón 9"/>
            <p:cNvSpPr/>
            <p:nvPr/>
          </p:nvSpPr>
          <p:spPr>
            <a:xfrm>
              <a:off x="3934172" y="4077072"/>
              <a:ext cx="504056" cy="64807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8" name="Redondear rectángulo de esquina diagonal 7"/>
            <p:cNvSpPr/>
            <p:nvPr/>
          </p:nvSpPr>
          <p:spPr>
            <a:xfrm>
              <a:off x="4496862" y="3284985"/>
              <a:ext cx="1628923" cy="26783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a:t>50 ng/día </a:t>
              </a:r>
            </a:p>
          </p:txBody>
        </p:sp>
        <p:sp>
          <p:nvSpPr>
            <p:cNvPr id="12" name="Redondear rectángulo de esquina diagonal 11"/>
            <p:cNvSpPr/>
            <p:nvPr/>
          </p:nvSpPr>
          <p:spPr>
            <a:xfrm>
              <a:off x="4496861" y="4111955"/>
              <a:ext cx="1628924" cy="50405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a:t>0.001 y 11.4 mg/kg </a:t>
              </a:r>
            </a:p>
          </p:txBody>
        </p:sp>
      </p:grpSp>
      <p:sp>
        <p:nvSpPr>
          <p:cNvPr id="11" name="Onda 10"/>
          <p:cNvSpPr/>
          <p:nvPr/>
        </p:nvSpPr>
        <p:spPr>
          <a:xfrm>
            <a:off x="1522415" y="1056593"/>
            <a:ext cx="5928246" cy="1760211"/>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600" dirty="0" smtClean="0"/>
              <a:t>       1,5 </a:t>
            </a:r>
            <a:r>
              <a:rPr lang="es-CO" sz="1600" dirty="0"/>
              <a:t>y 7 de cada 1.000 niños de poblaciones seleccionadas en Brasil, Canadá, China, Colombia y Groenlandia tenían deterioros cognitivos </a:t>
            </a:r>
          </a:p>
        </p:txBody>
      </p:sp>
      <p:pic>
        <p:nvPicPr>
          <p:cNvPr id="2050" name="Picture 2" descr="Resultado de imagen para mundo psd"/>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1667" b="99167" l="4167" r="90000"/>
                    </a14:imgEffect>
                  </a14:imgLayer>
                </a14:imgProps>
              </a:ext>
              <a:ext uri="{28A0092B-C50C-407E-A947-70E740481C1C}">
                <a14:useLocalDpi xmlns:a14="http://schemas.microsoft.com/office/drawing/2010/main" val="0"/>
              </a:ext>
            </a:extLst>
          </a:blip>
          <a:srcRect/>
          <a:stretch>
            <a:fillRect/>
          </a:stretch>
        </p:blipFill>
        <p:spPr bwMode="auto">
          <a:xfrm>
            <a:off x="-458315" y="697792"/>
            <a:ext cx="2914651" cy="194310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fld id="{E5137D0E-4A4F-4307-8994-C1891D747D59}" type="slidenum">
              <a:rPr lang="es-CO" smtClean="0"/>
              <a:t>4</a:t>
            </a:fld>
            <a:endParaRPr lang="es-CO"/>
          </a:p>
        </p:txBody>
      </p:sp>
    </p:spTree>
    <p:extLst>
      <p:ext uri="{BB962C8B-B14F-4D97-AF65-F5344CB8AC3E}">
        <p14:creationId xmlns:p14="http://schemas.microsoft.com/office/powerpoint/2010/main" val="412428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812" y="2204864"/>
            <a:ext cx="10224119" cy="2819400"/>
          </a:xfrm>
        </p:spPr>
        <p:txBody>
          <a:bodyPr/>
          <a:lstStyle/>
          <a:p>
            <a:pPr algn="ctr"/>
            <a:r>
              <a:rPr lang="es-CO" sz="3600" dirty="0"/>
              <a:t>¿Cuáles son los efectos ocasionados por sustancias mercuriales a nivel del tracto gastrointestinal debido al consumo de peces contaminados?</a:t>
            </a:r>
            <a:endParaRPr lang="en-US" sz="3600" dirty="0"/>
          </a:p>
        </p:txBody>
      </p:sp>
      <p:sp>
        <p:nvSpPr>
          <p:cNvPr id="3" name="Text Placeholder 2"/>
          <p:cNvSpPr>
            <a:spLocks noGrp="1"/>
          </p:cNvSpPr>
          <p:nvPr>
            <p:ph type="body" idx="1"/>
          </p:nvPr>
        </p:nvSpPr>
        <p:spPr>
          <a:xfrm>
            <a:off x="1522414" y="476672"/>
            <a:ext cx="8229600" cy="1143000"/>
          </a:xfrm>
        </p:spPr>
        <p:txBody>
          <a:bodyPr>
            <a:normAutofit/>
          </a:bodyPr>
          <a:lstStyle/>
          <a:p>
            <a:pPr algn="ctr"/>
            <a:r>
              <a:rPr lang="en-US" sz="4800" b="1" dirty="0" smtClean="0">
                <a:solidFill>
                  <a:schemeClr val="tx1"/>
                </a:solidFill>
              </a:rPr>
              <a:t>PREGUNTA PROBLEMA</a:t>
            </a:r>
            <a:endParaRPr lang="en-US" sz="4800" b="1" dirty="0">
              <a:solidFill>
                <a:schemeClr val="tx1"/>
              </a:solidFill>
            </a:endParaRPr>
          </a:p>
        </p:txBody>
      </p:sp>
      <p:sp>
        <p:nvSpPr>
          <p:cNvPr id="4" name="3 Marcador de número de diapositiva"/>
          <p:cNvSpPr>
            <a:spLocks noGrp="1"/>
          </p:cNvSpPr>
          <p:nvPr>
            <p:ph type="sldNum" sz="quarter" idx="12"/>
          </p:nvPr>
        </p:nvSpPr>
        <p:spPr/>
        <p:txBody>
          <a:bodyPr/>
          <a:lstStyle/>
          <a:p>
            <a:fld id="{E5137D0E-4A4F-4307-8994-C1891D747D59}" type="slidenum">
              <a:rPr lang="es-CO" smtClean="0"/>
              <a:t>5</a:t>
            </a:fld>
            <a:endParaRPr lang="es-CO"/>
          </a:p>
        </p:txBody>
      </p:sp>
    </p:spTree>
    <p:extLst>
      <p:ext uri="{BB962C8B-B14F-4D97-AF65-F5344CB8AC3E}">
        <p14:creationId xmlns:p14="http://schemas.microsoft.com/office/powerpoint/2010/main" val="287311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16632"/>
            <a:ext cx="9828582" cy="954741"/>
          </a:xfrm>
        </p:spPr>
        <p:txBody>
          <a:bodyPr>
            <a:normAutofit/>
          </a:bodyPr>
          <a:lstStyle/>
          <a:p>
            <a:pPr algn="ctr" defTabSz="914400">
              <a:lnSpc>
                <a:spcPct val="90000"/>
              </a:lnSpc>
              <a:spcBef>
                <a:spcPts val="0"/>
              </a:spcBef>
              <a:buNone/>
            </a:pPr>
            <a:r>
              <a:rPr lang="es-ES" sz="3200" b="1" i="0" noProof="1" smtClean="0">
                <a:solidFill>
                  <a:schemeClr val="tx1"/>
                </a:solidFill>
                <a:ea typeface="+mj-ea"/>
                <a:cs typeface="+mj-cs"/>
              </a:rPr>
              <a:t>MARCO TEÓRICO</a:t>
            </a:r>
            <a:endParaRPr lang="es-ES" sz="3200" b="1" i="0" noProof="1">
              <a:solidFill>
                <a:schemeClr val="tx1"/>
              </a:solidFill>
              <a:ea typeface="+mj-ea"/>
              <a:cs typeface="+mj-cs"/>
            </a:endParaRPr>
          </a:p>
        </p:txBody>
      </p:sp>
      <p:sp>
        <p:nvSpPr>
          <p:cNvPr id="3" name="Marcador de contenido 2"/>
          <p:cNvSpPr>
            <a:spLocks noGrp="1"/>
          </p:cNvSpPr>
          <p:nvPr>
            <p:ph idx="1"/>
          </p:nvPr>
        </p:nvSpPr>
        <p:spPr>
          <a:xfrm>
            <a:off x="621805" y="1197496"/>
            <a:ext cx="10501810" cy="4823048"/>
          </a:xfrm>
        </p:spPr>
        <p:txBody>
          <a:bodyPr/>
          <a:lstStyle/>
          <a:p>
            <a:pPr marL="0" indent="0">
              <a:buNone/>
            </a:pPr>
            <a:r>
              <a:rPr lang="es-CO" b="1" dirty="0" smtClean="0"/>
              <a:t>Mercurio: Aspectos generales</a:t>
            </a:r>
          </a:p>
          <a:p>
            <a:pPr marL="0" indent="0">
              <a:buNone/>
            </a:pPr>
            <a:endParaRPr lang="es-CO" b="1" dirty="0"/>
          </a:p>
          <a:p>
            <a:pPr marL="0" indent="0">
              <a:buNone/>
            </a:pPr>
            <a:endParaRPr lang="es-CO" b="1" dirty="0" smtClean="0"/>
          </a:p>
          <a:p>
            <a:pPr marL="0" indent="0">
              <a:buNone/>
            </a:pPr>
            <a:endParaRPr lang="es-CO" b="1" dirty="0" smtClean="0"/>
          </a:p>
          <a:p>
            <a:endParaRPr lang="es-CO" dirty="0"/>
          </a:p>
          <a:p>
            <a:endParaRPr lang="es-CO" dirty="0"/>
          </a:p>
        </p:txBody>
      </p:sp>
      <p:grpSp>
        <p:nvGrpSpPr>
          <p:cNvPr id="18" name="Grupo 17"/>
          <p:cNvGrpSpPr/>
          <p:nvPr/>
        </p:nvGrpSpPr>
        <p:grpSpPr>
          <a:xfrm>
            <a:off x="630306" y="2060848"/>
            <a:ext cx="10211343" cy="3744416"/>
            <a:chOff x="621804" y="1340768"/>
            <a:chExt cx="10211343" cy="3744416"/>
          </a:xfrm>
        </p:grpSpPr>
        <p:grpSp>
          <p:nvGrpSpPr>
            <p:cNvPr id="9" name="Grupo 8"/>
            <p:cNvGrpSpPr/>
            <p:nvPr/>
          </p:nvGrpSpPr>
          <p:grpSpPr>
            <a:xfrm>
              <a:off x="621804" y="1916832"/>
              <a:ext cx="5910508" cy="3168352"/>
              <a:chOff x="543944" y="2348880"/>
              <a:chExt cx="5910508" cy="3168352"/>
            </a:xfrm>
          </p:grpSpPr>
          <p:cxnSp>
            <p:nvCxnSpPr>
              <p:cNvPr id="6" name="Conector angular 5"/>
              <p:cNvCxnSpPr/>
              <p:nvPr/>
            </p:nvCxnSpPr>
            <p:spPr>
              <a:xfrm>
                <a:off x="2061964" y="2636912"/>
                <a:ext cx="1584176" cy="1368152"/>
              </a:xfrm>
              <a:prstGeom prst="bentConnector3">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7" name="Rectángulo 6"/>
              <p:cNvSpPr/>
              <p:nvPr/>
            </p:nvSpPr>
            <p:spPr>
              <a:xfrm>
                <a:off x="543944" y="2348880"/>
                <a:ext cx="1512168"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Fuentes principales</a:t>
                </a:r>
                <a:endParaRPr lang="es-CO" dirty="0"/>
              </a:p>
            </p:txBody>
          </p:sp>
          <p:sp>
            <p:nvSpPr>
              <p:cNvPr id="8" name="Redondear rectángulo de esquina diagonal 7"/>
              <p:cNvSpPr/>
              <p:nvPr/>
            </p:nvSpPr>
            <p:spPr>
              <a:xfrm>
                <a:off x="3790156" y="3573016"/>
                <a:ext cx="2664296" cy="194421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CO" dirty="0" smtClean="0"/>
                  <a:t>Volcanes</a:t>
                </a:r>
                <a:endParaRPr lang="es-CO" dirty="0"/>
              </a:p>
              <a:p>
                <a:pPr marL="285750" indent="-285750">
                  <a:buFont typeface="Arial" panose="020B0604020202020204" pitchFamily="34" charset="0"/>
                  <a:buChar char="•"/>
                </a:pPr>
                <a:r>
                  <a:rPr lang="es-CO" dirty="0" smtClean="0"/>
                  <a:t>Océanos</a:t>
                </a:r>
                <a:endParaRPr lang="es-CO" dirty="0"/>
              </a:p>
              <a:p>
                <a:pPr marL="285750" indent="-285750">
                  <a:buFont typeface="Arial" panose="020B0604020202020204" pitchFamily="34" charset="0"/>
                  <a:buChar char="•"/>
                </a:pPr>
                <a:r>
                  <a:rPr lang="es-CO" dirty="0" smtClean="0"/>
                  <a:t>Incendios forestales</a:t>
                </a:r>
              </a:p>
              <a:p>
                <a:pPr marL="285750" indent="-285750">
                  <a:buFont typeface="Arial" panose="020B0604020202020204" pitchFamily="34" charset="0"/>
                  <a:buChar char="•"/>
                </a:pPr>
                <a:r>
                  <a:rPr lang="es-CO" dirty="0" smtClean="0"/>
                  <a:t>Minería artesanal</a:t>
                </a:r>
              </a:p>
              <a:p>
                <a:pPr marL="285750" indent="-285750">
                  <a:buFont typeface="Arial" panose="020B0604020202020204" pitchFamily="34" charset="0"/>
                  <a:buChar char="•"/>
                </a:pPr>
                <a:r>
                  <a:rPr lang="es-CO" dirty="0" smtClean="0"/>
                  <a:t>Combustión del carbón</a:t>
                </a:r>
                <a:endParaRPr lang="es-CO" dirty="0"/>
              </a:p>
            </p:txBody>
          </p:sp>
        </p:grpSp>
        <p:cxnSp>
          <p:nvCxnSpPr>
            <p:cNvPr id="12" name="Conector recto de flecha 11"/>
            <p:cNvCxnSpPr/>
            <p:nvPr/>
          </p:nvCxnSpPr>
          <p:spPr>
            <a:xfrm>
              <a:off x="2931912" y="2204864"/>
              <a:ext cx="1218284"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3" name="Elipse 12"/>
            <p:cNvSpPr/>
            <p:nvPr/>
          </p:nvSpPr>
          <p:spPr>
            <a:xfrm>
              <a:off x="4280419" y="1585755"/>
              <a:ext cx="1813993"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Liberado en forma de:</a:t>
              </a:r>
              <a:endParaRPr lang="es-CO" dirty="0"/>
            </a:p>
          </p:txBody>
        </p:sp>
        <p:cxnSp>
          <p:nvCxnSpPr>
            <p:cNvPr id="15" name="Conector recto de flecha 14"/>
            <p:cNvCxnSpPr>
              <a:stCxn id="13" idx="6"/>
            </p:cNvCxnSpPr>
            <p:nvPr/>
          </p:nvCxnSpPr>
          <p:spPr>
            <a:xfrm>
              <a:off x="6094412" y="2125815"/>
              <a:ext cx="1512168" cy="704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7" name="Recortar rectángulo de esquina diagonal 16"/>
            <p:cNvSpPr/>
            <p:nvPr/>
          </p:nvSpPr>
          <p:spPr>
            <a:xfrm>
              <a:off x="7808811" y="1340768"/>
              <a:ext cx="3024336" cy="1800200"/>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s-CO" dirty="0" smtClean="0"/>
                <a:t>Mercurio elemental </a:t>
              </a:r>
            </a:p>
            <a:p>
              <a:pPr marL="285750" indent="-285750">
                <a:buFont typeface="Arial" panose="020B0604020202020204" pitchFamily="34" charset="0"/>
                <a:buChar char="•"/>
              </a:pPr>
              <a:r>
                <a:rPr lang="es-CO" dirty="0" smtClean="0"/>
                <a:t>Mercurio orgánico</a:t>
              </a:r>
            </a:p>
            <a:p>
              <a:pPr marL="285750" indent="-285750">
                <a:buFont typeface="Arial" panose="020B0604020202020204" pitchFamily="34" charset="0"/>
                <a:buChar char="•"/>
              </a:pPr>
              <a:r>
                <a:rPr lang="es-CO" dirty="0" smtClean="0"/>
                <a:t>Sal inorgánica de mercurio</a:t>
              </a:r>
              <a:endParaRPr lang="es-CO" dirty="0"/>
            </a:p>
          </p:txBody>
        </p:sp>
      </p:grpSp>
      <p:cxnSp>
        <p:nvCxnSpPr>
          <p:cNvPr id="20" name="Conector recto de flecha 19"/>
          <p:cNvCxnSpPr/>
          <p:nvPr/>
        </p:nvCxnSpPr>
        <p:spPr>
          <a:xfrm>
            <a:off x="1282452" y="1592796"/>
            <a:ext cx="0" cy="93610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4" name="3 Marcador de número de diapositiva"/>
          <p:cNvSpPr>
            <a:spLocks noGrp="1"/>
          </p:cNvSpPr>
          <p:nvPr>
            <p:ph type="sldNum" sz="quarter" idx="12"/>
          </p:nvPr>
        </p:nvSpPr>
        <p:spPr/>
        <p:txBody>
          <a:bodyPr/>
          <a:lstStyle/>
          <a:p>
            <a:fld id="{E5137D0E-4A4F-4307-8994-C1891D747D59}" type="slidenum">
              <a:rPr lang="es-CO" smtClean="0"/>
              <a:t>6</a:t>
            </a:fld>
            <a:endParaRPr lang="es-CO"/>
          </a:p>
        </p:txBody>
      </p:sp>
    </p:spTree>
    <p:extLst>
      <p:ext uri="{BB962C8B-B14F-4D97-AF65-F5344CB8AC3E}">
        <p14:creationId xmlns:p14="http://schemas.microsoft.com/office/powerpoint/2010/main" val="368959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837" y="426484"/>
            <a:ext cx="9601200" cy="677126"/>
          </a:xfrm>
        </p:spPr>
        <p:txBody>
          <a:bodyPr/>
          <a:lstStyle/>
          <a:p>
            <a:pPr defTabSz="914400">
              <a:lnSpc>
                <a:spcPct val="90000"/>
              </a:lnSpc>
              <a:spcBef>
                <a:spcPts val="0"/>
              </a:spcBef>
              <a:buNone/>
            </a:pPr>
            <a:r>
              <a:rPr lang="es-ES" sz="3200" b="1" i="0" noProof="1" smtClean="0">
                <a:solidFill>
                  <a:schemeClr val="tx1"/>
                </a:solidFill>
                <a:ea typeface="+mj-ea"/>
                <a:cs typeface="+mj-cs"/>
              </a:rPr>
              <a:t>CICLO GLOBAL Y LOCAL DEL MERCURIO</a:t>
            </a:r>
            <a:endParaRPr lang="es-ES" sz="3200" b="1" i="0" noProof="1">
              <a:solidFill>
                <a:schemeClr val="tx1"/>
              </a:solidFill>
              <a:ea typeface="+mj-ea"/>
              <a:cs typeface="+mj-cs"/>
            </a:endParaRPr>
          </a:p>
        </p:txBody>
      </p:sp>
      <p:sp>
        <p:nvSpPr>
          <p:cNvPr id="4" name="Marcador de contenido 3"/>
          <p:cNvSpPr>
            <a:spLocks noGrp="1"/>
          </p:cNvSpPr>
          <p:nvPr>
            <p:ph sz="half" idx="2"/>
          </p:nvPr>
        </p:nvSpPr>
        <p:spPr>
          <a:xfrm>
            <a:off x="261764" y="5798716"/>
            <a:ext cx="11305254" cy="1024288"/>
          </a:xfrm>
        </p:spPr>
        <p:txBody>
          <a:bodyPr>
            <a:normAutofit/>
          </a:bodyPr>
          <a:lstStyle/>
          <a:p>
            <a:pPr lvl="0" algn="just"/>
            <a:r>
              <a:rPr lang="es-CO" dirty="0" smtClean="0"/>
              <a:t>Figura tomada de </a:t>
            </a:r>
            <a:r>
              <a:rPr lang="es-CO" dirty="0"/>
              <a:t>Figueroa Navarrete.  Mercurio y metilmercurio; Revista salud pública y nutrición 2000.</a:t>
            </a:r>
          </a:p>
          <a:p>
            <a:pPr algn="just"/>
            <a:endParaRPr lang="es-CO" dirty="0"/>
          </a:p>
        </p:txBody>
      </p:sp>
      <p:pic>
        <p:nvPicPr>
          <p:cNvPr id="7" name="officeArt object"/>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rcRect l="1799" r="3058" b="6753"/>
          <a:stretch/>
        </p:blipFill>
        <p:spPr bwMode="auto">
          <a:xfrm>
            <a:off x="0" y="1340768"/>
            <a:ext cx="6162805" cy="4248472"/>
          </a:xfrm>
          <a:prstGeom prst="rect">
            <a:avLst/>
          </a:prstGeom>
          <a:ln>
            <a:noFill/>
          </a:ln>
          <a:effectLst/>
          <a:extLst>
            <a:ext uri="{53640926-AAD7-44D8-BBD7-CCE9431645EC}">
              <a14:shadowObscured xmlns:a14="http://schemas.microsoft.com/office/drawing/2010/main"/>
            </a:ext>
          </a:extLst>
        </p:spPr>
      </p:pic>
      <p:pic>
        <p:nvPicPr>
          <p:cNvPr id="8" name="officeArt object"/>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rcRect l="3227" r="6594" b="4843"/>
          <a:stretch/>
        </p:blipFill>
        <p:spPr bwMode="auto">
          <a:xfrm>
            <a:off x="6162805" y="1281105"/>
            <a:ext cx="6026020" cy="42274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3" name="2 Marcador de número de diapositiva"/>
          <p:cNvSpPr>
            <a:spLocks noGrp="1"/>
          </p:cNvSpPr>
          <p:nvPr>
            <p:ph type="sldNum" sz="quarter" idx="12"/>
          </p:nvPr>
        </p:nvSpPr>
        <p:spPr/>
        <p:txBody>
          <a:bodyPr/>
          <a:lstStyle/>
          <a:p>
            <a:fld id="{E5137D0E-4A4F-4307-8994-C1891D747D59}" type="slidenum">
              <a:rPr lang="es-CO" smtClean="0"/>
              <a:t>7</a:t>
            </a:fld>
            <a:endParaRPr lang="es-CO"/>
          </a:p>
        </p:txBody>
      </p:sp>
    </p:spTree>
    <p:extLst>
      <p:ext uri="{BB962C8B-B14F-4D97-AF65-F5344CB8AC3E}">
        <p14:creationId xmlns:p14="http://schemas.microsoft.com/office/powerpoint/2010/main" val="11417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843" y="-26243"/>
            <a:ext cx="9601200" cy="1143000"/>
          </a:xfrm>
        </p:spPr>
        <p:txBody>
          <a:bodyPr/>
          <a:lstStyle/>
          <a:p>
            <a:pPr algn="l" defTabSz="914400">
              <a:lnSpc>
                <a:spcPct val="90000"/>
              </a:lnSpc>
              <a:spcBef>
                <a:spcPts val="0"/>
              </a:spcBef>
              <a:buNone/>
            </a:pPr>
            <a:r>
              <a:rPr lang="es-ES" sz="3200" b="1" i="0" noProof="1" smtClean="0">
                <a:ea typeface="+mj-ea"/>
                <a:cs typeface="+mj-cs"/>
              </a:rPr>
              <a:t>VIAS DE ABSORCIÓN Y SU FISIOPATOLOGIA</a:t>
            </a:r>
            <a:endParaRPr lang="es-ES" sz="3200" b="1" i="0" noProof="1">
              <a:ea typeface="+mj-ea"/>
              <a:cs typeface="+mj-cs"/>
            </a:endParaRPr>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4135197254"/>
              </p:ext>
            </p:extLst>
          </p:nvPr>
        </p:nvGraphicFramePr>
        <p:xfrm>
          <a:off x="328091" y="2082051"/>
          <a:ext cx="3852936" cy="3211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Resultado de imagen para MUSCULO PS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9993" y="2414818"/>
            <a:ext cx="2069292" cy="11117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HIGADO PS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11934" y="3823710"/>
            <a:ext cx="1525008" cy="14738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sultado de imagen para RIÑON PS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87425" y="5197269"/>
            <a:ext cx="1201660" cy="123370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sultado de imagen para SANGR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45986" y="3332190"/>
            <a:ext cx="1741439" cy="1230747"/>
          </a:xfrm>
          <a:prstGeom prst="ellipse">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para PIE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70314" y="1229505"/>
            <a:ext cx="2113741" cy="138371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esultado de imagen para CEREBR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60716" y="1508681"/>
            <a:ext cx="1827539" cy="146203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esultado de imagen para INTESTINOS"/>
          <p:cNvPicPr>
            <a:picLocks noChangeAspect="1" noChangeArrowheads="1"/>
          </p:cNvPicPr>
          <p:nvPr/>
        </p:nvPicPr>
        <p:blipFill rotWithShape="1">
          <a:blip r:embed="rId13" cstate="print">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val="0"/>
              </a:ext>
            </a:extLst>
          </a:blip>
          <a:srcRect t="10970" b="13541"/>
          <a:stretch/>
        </p:blipFill>
        <p:spPr bwMode="auto">
          <a:xfrm>
            <a:off x="8161833" y="5126324"/>
            <a:ext cx="1822222" cy="1375593"/>
          </a:xfrm>
          <a:prstGeom prst="rect">
            <a:avLst/>
          </a:prstGeom>
          <a:noFill/>
          <a:extLst>
            <a:ext uri="{909E8E84-426E-40DD-AFC4-6F175D3DCCD1}">
              <a14:hiddenFill xmlns:a14="http://schemas.microsoft.com/office/drawing/2010/main">
                <a:solidFill>
                  <a:srgbClr val="FFFFFF"/>
                </a:solidFill>
              </a14:hiddenFill>
            </a:ext>
          </a:extLst>
        </p:spPr>
      </p:pic>
      <p:sp>
        <p:nvSpPr>
          <p:cNvPr id="5" name="4 Elipse"/>
          <p:cNvSpPr/>
          <p:nvPr/>
        </p:nvSpPr>
        <p:spPr>
          <a:xfrm>
            <a:off x="6657206" y="2613218"/>
            <a:ext cx="3235212" cy="24209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Se estima que el contenido normal de mercurio en el organismo humano oscila entre 1 y 13 miligramos, del cual 10% es metilmercurio</a:t>
            </a:r>
          </a:p>
        </p:txBody>
      </p:sp>
      <p:sp>
        <p:nvSpPr>
          <p:cNvPr id="3" name="2 Marcador de número de diapositiva"/>
          <p:cNvSpPr>
            <a:spLocks noGrp="1"/>
          </p:cNvSpPr>
          <p:nvPr>
            <p:ph type="sldNum" sz="quarter" idx="12"/>
          </p:nvPr>
        </p:nvSpPr>
        <p:spPr/>
        <p:txBody>
          <a:bodyPr/>
          <a:lstStyle/>
          <a:p>
            <a:fld id="{E5137D0E-4A4F-4307-8994-C1891D747D59}" type="slidenum">
              <a:rPr lang="es-CO" smtClean="0"/>
              <a:t>8</a:t>
            </a:fld>
            <a:endParaRPr lang="es-CO"/>
          </a:p>
        </p:txBody>
      </p:sp>
    </p:spTree>
    <p:extLst>
      <p:ext uri="{BB962C8B-B14F-4D97-AF65-F5344CB8AC3E}">
        <p14:creationId xmlns:p14="http://schemas.microsoft.com/office/powerpoint/2010/main" val="331616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7" name="Imagen 6" descr="C:\Users\brayan\Desktop\ddd.png"/>
          <p:cNvPicPr/>
          <p:nvPr/>
        </p:nvPicPr>
        <p:blipFill>
          <a:blip r:embed="rId2">
            <a:extLst>
              <a:ext uri="{28A0092B-C50C-407E-A947-70E740481C1C}">
                <a14:useLocalDpi xmlns:a14="http://schemas.microsoft.com/office/drawing/2010/main" val="0"/>
              </a:ext>
            </a:extLst>
          </a:blip>
          <a:srcRect/>
          <a:stretch>
            <a:fillRect/>
          </a:stretch>
        </p:blipFill>
        <p:spPr bwMode="auto">
          <a:xfrm>
            <a:off x="333771" y="0"/>
            <a:ext cx="11521281" cy="6165304"/>
          </a:xfrm>
          <a:prstGeom prst="rect">
            <a:avLst/>
          </a:prstGeom>
          <a:noFill/>
          <a:ln>
            <a:noFill/>
          </a:ln>
        </p:spPr>
      </p:pic>
      <p:sp>
        <p:nvSpPr>
          <p:cNvPr id="8" name="7 Rectángulo"/>
          <p:cNvSpPr/>
          <p:nvPr/>
        </p:nvSpPr>
        <p:spPr>
          <a:xfrm>
            <a:off x="333771" y="6129655"/>
            <a:ext cx="10801200" cy="954107"/>
          </a:xfrm>
          <a:prstGeom prst="rect">
            <a:avLst/>
          </a:prstGeom>
        </p:spPr>
        <p:txBody>
          <a:bodyPr wrap="square">
            <a:spAutoFit/>
          </a:bodyPr>
          <a:lstStyle/>
          <a:p>
            <a:pPr algn="just"/>
            <a:r>
              <a:rPr lang="es-ES" b="1" dirty="0" smtClean="0"/>
              <a:t> </a:t>
            </a:r>
            <a:r>
              <a:rPr lang="es-ES" sz="1900" b="1" dirty="0" smtClean="0"/>
              <a:t>Absorción, depósito </a:t>
            </a:r>
            <a:r>
              <a:rPr lang="es-ES" sz="1900" b="1" dirty="0"/>
              <a:t>y excreción del mercurio: tomado de </a:t>
            </a:r>
            <a:r>
              <a:rPr lang="es-CO" sz="1900" b="1" dirty="0"/>
              <a:t>Ramírez V.</a:t>
            </a:r>
            <a:r>
              <a:rPr lang="es-ES" sz="1900" b="1" dirty="0"/>
              <a:t>Intoxicación ocupacional por mercurio. </a:t>
            </a:r>
            <a:r>
              <a:rPr lang="es-CO" sz="1900" b="1" dirty="0"/>
              <a:t>An Fac </a:t>
            </a:r>
            <a:r>
              <a:rPr lang="es-CO" sz="1900" b="1" dirty="0" err="1"/>
              <a:t>med</a:t>
            </a:r>
            <a:r>
              <a:rPr lang="es-CO" sz="1900" b="1" dirty="0"/>
              <a:t>. 2008</a:t>
            </a:r>
          </a:p>
          <a:p>
            <a:r>
              <a:rPr lang="es-CO" dirty="0"/>
              <a:t> </a:t>
            </a:r>
          </a:p>
        </p:txBody>
      </p:sp>
      <p:sp>
        <p:nvSpPr>
          <p:cNvPr id="9" name="8 Marcador de número de diapositiva"/>
          <p:cNvSpPr>
            <a:spLocks noGrp="1"/>
          </p:cNvSpPr>
          <p:nvPr>
            <p:ph type="sldNum" sz="quarter" idx="12"/>
          </p:nvPr>
        </p:nvSpPr>
        <p:spPr/>
        <p:txBody>
          <a:bodyPr/>
          <a:lstStyle/>
          <a:p>
            <a:fld id="{E5137D0E-4A4F-4307-8994-C1891D747D59}" type="slidenum">
              <a:rPr lang="es-CO" smtClean="0"/>
              <a:t>9</a:t>
            </a:fld>
            <a:endParaRPr lang="es-CO"/>
          </a:p>
        </p:txBody>
      </p:sp>
    </p:spTree>
    <p:extLst>
      <p:ext uri="{BB962C8B-B14F-4D97-AF65-F5344CB8AC3E}">
        <p14:creationId xmlns:p14="http://schemas.microsoft.com/office/powerpoint/2010/main" val="53397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66FA3CE-A218-4400-AA51-F51C6E85D0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985</Words>
  <Application>Microsoft Office PowerPoint</Application>
  <PresentationFormat>Personalizado</PresentationFormat>
  <Paragraphs>174</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EFECTOS OCASIONADOS POR SUSTANCIAS MERCURIALES A NIVEL DEL TRACTO GASTROINTESTINAL DEBIDO AL CONSUMO DE PECES CONTAMINADOS.</vt:lpstr>
      <vt:lpstr>OBJETIVO GENERAL</vt:lpstr>
      <vt:lpstr>OBJETIVOS ESPECIFICOS</vt:lpstr>
      <vt:lpstr>PLANTEAMIENTO DEL PROBLEMA</vt:lpstr>
      <vt:lpstr>¿Cuáles son los efectos ocasionados por sustancias mercuriales a nivel del tracto gastrointestinal debido al consumo de peces contaminados?</vt:lpstr>
      <vt:lpstr>MARCO TEÓRICO</vt:lpstr>
      <vt:lpstr>CICLO GLOBAL Y LOCAL DEL MERCURIO</vt:lpstr>
      <vt:lpstr>VIAS DE ABSORCIÓN Y SU FISIOPATOLOGIA</vt:lpstr>
      <vt:lpstr>Presentación de PowerPoint</vt:lpstr>
      <vt:lpstr>Presentación de PowerPoint</vt:lpstr>
      <vt:lpstr>COMPLICACIONES A NIVEL DEL TRACTO GASTROINTESTINAL</vt:lpstr>
      <vt:lpstr>Presentación de PowerPoint</vt:lpstr>
      <vt:lpstr>Presentación de PowerPoint</vt:lpstr>
      <vt:lpstr>Presentación de PowerPoint</vt:lpstr>
      <vt:lpstr>Presentación de PowerPoint</vt:lpstr>
      <vt:lpstr>GRACIAS.</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2016-10-02T05:04:23Z</dcterms:created>
  <dcterms:modified xsi:type="dcterms:W3CDTF">2016-10-31T05:52:15Z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TC028866379991</vt:lpwstr>
  </property>
</Properties>
</file>