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8" r:id="rId3"/>
    <p:sldId id="259" r:id="rId4"/>
    <p:sldId id="260" r:id="rId5"/>
    <p:sldId id="261" r:id="rId6"/>
    <p:sldId id="262" r:id="rId7"/>
    <p:sldId id="263" r:id="rId8"/>
    <p:sldId id="275" r:id="rId9"/>
    <p:sldId id="274" r:id="rId10"/>
    <p:sldId id="267" r:id="rId11"/>
    <p:sldId id="265" r:id="rId12"/>
    <p:sldId id="273"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C2C04"/>
    <a:srgbClr val="381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5767" autoAdjust="0"/>
  </p:normalViewPr>
  <p:slideViewPr>
    <p:cSldViewPr>
      <p:cViewPr>
        <p:scale>
          <a:sx n="90" d="100"/>
          <a:sy n="90" d="100"/>
        </p:scale>
        <p:origin x="612"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9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5426F-09AC-4B30-92D7-C561F70B24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CO"/>
        </a:p>
      </dgm:t>
    </dgm:pt>
    <dgm:pt modelId="{5FFE2473-9EAB-4466-AAF6-36765908D106}">
      <dgm:prSet phldrT="[Texto]"/>
      <dgm:spPr>
        <a:solidFill>
          <a:srgbClr val="3D8D93"/>
        </a:solidFill>
      </dgm:spPr>
      <dgm:t>
        <a:bodyPr/>
        <a:lstStyle/>
        <a:p>
          <a:r>
            <a:rPr lang="es-CO" dirty="0" smtClean="0"/>
            <a:t>1</a:t>
          </a:r>
          <a:endParaRPr lang="es-CO" dirty="0"/>
        </a:p>
      </dgm:t>
    </dgm:pt>
    <dgm:pt modelId="{E47CEDD6-7ABA-48BD-9A6B-57FA39DEBDDF}" type="parTrans" cxnId="{F74221E8-D508-431E-BF6C-65E19B86E3BC}">
      <dgm:prSet/>
      <dgm:spPr/>
      <dgm:t>
        <a:bodyPr/>
        <a:lstStyle/>
        <a:p>
          <a:endParaRPr lang="es-CO"/>
        </a:p>
      </dgm:t>
    </dgm:pt>
    <dgm:pt modelId="{B1AD0847-9669-48FF-8F6D-A90F76A2BB7F}" type="sibTrans" cxnId="{F74221E8-D508-431E-BF6C-65E19B86E3BC}">
      <dgm:prSet/>
      <dgm:spPr/>
      <dgm:t>
        <a:bodyPr/>
        <a:lstStyle/>
        <a:p>
          <a:endParaRPr lang="es-CO"/>
        </a:p>
      </dgm:t>
    </dgm:pt>
    <dgm:pt modelId="{36339662-C77F-44D1-8BAD-92EF74D3D147}">
      <dgm:prSet phldrT="[Texto]" custT="1"/>
      <dgm:spPr/>
      <dgm:t>
        <a:bodyPr/>
        <a:lstStyle/>
        <a:p>
          <a:pPr algn="just"/>
          <a:r>
            <a:rPr lang="es-CO" sz="1600" dirty="0" smtClean="0">
              <a:latin typeface="Baskerville Old Face"/>
              <a:cs typeface="Baskerville Old Face"/>
            </a:rPr>
            <a:t>Describir los microorganismos de origen fecal que representan riesgo sanitario por el consumo de agua. </a:t>
          </a:r>
          <a:endParaRPr lang="es-CO" sz="1600" dirty="0">
            <a:latin typeface="Baskerville Old Face"/>
            <a:cs typeface="Baskerville Old Face"/>
          </a:endParaRPr>
        </a:p>
      </dgm:t>
    </dgm:pt>
    <dgm:pt modelId="{6C0F2EFB-2331-4471-83C6-2CA4F902B92B}" type="parTrans" cxnId="{5B791896-03C1-44ED-A0DF-F4AA0416C55C}">
      <dgm:prSet/>
      <dgm:spPr/>
      <dgm:t>
        <a:bodyPr/>
        <a:lstStyle/>
        <a:p>
          <a:endParaRPr lang="es-CO"/>
        </a:p>
      </dgm:t>
    </dgm:pt>
    <dgm:pt modelId="{D882B487-F91E-4C8F-92C6-200E9835387B}" type="sibTrans" cxnId="{5B791896-03C1-44ED-A0DF-F4AA0416C55C}">
      <dgm:prSet/>
      <dgm:spPr/>
      <dgm:t>
        <a:bodyPr/>
        <a:lstStyle/>
        <a:p>
          <a:endParaRPr lang="es-CO"/>
        </a:p>
      </dgm:t>
    </dgm:pt>
    <dgm:pt modelId="{2407C30D-4CF6-4A62-904A-D7639B0F4793}">
      <dgm:prSet phldrT="[Texto]"/>
      <dgm:spPr>
        <a:solidFill>
          <a:srgbClr val="C1D92F"/>
        </a:solidFill>
      </dgm:spPr>
      <dgm:t>
        <a:bodyPr/>
        <a:lstStyle/>
        <a:p>
          <a:r>
            <a:rPr lang="es-CO" dirty="0" smtClean="0"/>
            <a:t>2</a:t>
          </a:r>
          <a:endParaRPr lang="es-CO" dirty="0"/>
        </a:p>
      </dgm:t>
    </dgm:pt>
    <dgm:pt modelId="{5F8622EC-73DF-4EBF-A867-44CF99A20E69}" type="parTrans" cxnId="{7D771D3F-81CE-4656-A04D-D76E2AB3ADB6}">
      <dgm:prSet/>
      <dgm:spPr/>
      <dgm:t>
        <a:bodyPr/>
        <a:lstStyle/>
        <a:p>
          <a:endParaRPr lang="es-CO"/>
        </a:p>
      </dgm:t>
    </dgm:pt>
    <dgm:pt modelId="{1778D54E-3C6B-4D8A-B6E2-D5DD5C1C54AE}" type="sibTrans" cxnId="{7D771D3F-81CE-4656-A04D-D76E2AB3ADB6}">
      <dgm:prSet/>
      <dgm:spPr/>
      <dgm:t>
        <a:bodyPr/>
        <a:lstStyle/>
        <a:p>
          <a:endParaRPr lang="es-CO"/>
        </a:p>
      </dgm:t>
    </dgm:pt>
    <dgm:pt modelId="{4D90EE8A-6271-4FCB-A5AC-02E6A69A38EA}">
      <dgm:prSet phldrT="[Texto]" custT="1"/>
      <dgm:spPr/>
      <dgm:t>
        <a:bodyPr/>
        <a:lstStyle/>
        <a:p>
          <a:pPr algn="just"/>
          <a:r>
            <a:rPr lang="es-CO" sz="1600" dirty="0" smtClean="0">
              <a:latin typeface="Baskerville Old Face"/>
              <a:cs typeface="Baskerville Old Face"/>
            </a:rPr>
            <a:t>Enunciar las enfermedades causadas por los microorganismos de origen fecal transmitidos por el agua. </a:t>
          </a:r>
          <a:endParaRPr lang="es-CO" sz="1600" dirty="0">
            <a:latin typeface="Baskerville Old Face"/>
            <a:cs typeface="Baskerville Old Face"/>
          </a:endParaRPr>
        </a:p>
      </dgm:t>
    </dgm:pt>
    <dgm:pt modelId="{A4296CA8-35D0-46A2-8261-25E0CEA72BDA}" type="parTrans" cxnId="{E0A9D5D6-5A12-4565-8FE7-A810FF552001}">
      <dgm:prSet/>
      <dgm:spPr/>
      <dgm:t>
        <a:bodyPr/>
        <a:lstStyle/>
        <a:p>
          <a:endParaRPr lang="es-CO"/>
        </a:p>
      </dgm:t>
    </dgm:pt>
    <dgm:pt modelId="{AAC6831D-E691-4773-9C7D-F7A47C11F04A}" type="sibTrans" cxnId="{E0A9D5D6-5A12-4565-8FE7-A810FF552001}">
      <dgm:prSet/>
      <dgm:spPr/>
      <dgm:t>
        <a:bodyPr/>
        <a:lstStyle/>
        <a:p>
          <a:endParaRPr lang="es-CO"/>
        </a:p>
      </dgm:t>
    </dgm:pt>
    <dgm:pt modelId="{205BBBF2-4180-46C5-9611-689BC4204CCC}">
      <dgm:prSet phldrT="[Texto]"/>
      <dgm:spPr>
        <a:solidFill>
          <a:srgbClr val="CC66FF"/>
        </a:solidFill>
      </dgm:spPr>
      <dgm:t>
        <a:bodyPr/>
        <a:lstStyle/>
        <a:p>
          <a:r>
            <a:rPr lang="es-CO" dirty="0" smtClean="0"/>
            <a:t>3</a:t>
          </a:r>
          <a:endParaRPr lang="es-CO" dirty="0"/>
        </a:p>
      </dgm:t>
    </dgm:pt>
    <dgm:pt modelId="{20C078AC-9AFD-4C94-B8BD-D954E0AD32DB}" type="parTrans" cxnId="{B8BDCDB9-4AD1-4DA6-B786-31213D0F3000}">
      <dgm:prSet/>
      <dgm:spPr/>
      <dgm:t>
        <a:bodyPr/>
        <a:lstStyle/>
        <a:p>
          <a:endParaRPr lang="es-CO"/>
        </a:p>
      </dgm:t>
    </dgm:pt>
    <dgm:pt modelId="{D7A120EA-05C7-448B-99E4-521AECD9D0B1}" type="sibTrans" cxnId="{B8BDCDB9-4AD1-4DA6-B786-31213D0F3000}">
      <dgm:prSet/>
      <dgm:spPr/>
      <dgm:t>
        <a:bodyPr/>
        <a:lstStyle/>
        <a:p>
          <a:endParaRPr lang="es-CO"/>
        </a:p>
      </dgm:t>
    </dgm:pt>
    <dgm:pt modelId="{700B7138-7A87-422A-A10B-0343A82D98FB}">
      <dgm:prSet phldrT="[Texto]" custT="1"/>
      <dgm:spPr/>
      <dgm:t>
        <a:bodyPr/>
        <a:lstStyle/>
        <a:p>
          <a:pPr algn="just"/>
          <a:r>
            <a:rPr lang="es-CO" sz="1400" dirty="0" smtClean="0">
              <a:latin typeface="Baskerville Old Face"/>
              <a:cs typeface="Baskerville Old Face"/>
            </a:rPr>
            <a:t>Comparar la aceptabilidad de las características microbiológicas a nivel nacional entre los meses del año 2016 de acuerdo a lo reportado por el Sistema de Información de Vigilancia de la Calidad del Agua para Consumo Humano-SIVICAP.</a:t>
          </a:r>
          <a:endParaRPr lang="es-CO" sz="1400" dirty="0">
            <a:latin typeface="Baskerville Old Face"/>
            <a:cs typeface="Baskerville Old Face"/>
          </a:endParaRPr>
        </a:p>
      </dgm:t>
    </dgm:pt>
    <dgm:pt modelId="{4C006DEB-50B2-4D8B-90C4-92FAB5B671AA}" type="parTrans" cxnId="{B7F9187A-0284-41EC-AADE-DA00BCD6EA90}">
      <dgm:prSet/>
      <dgm:spPr/>
      <dgm:t>
        <a:bodyPr/>
        <a:lstStyle/>
        <a:p>
          <a:endParaRPr lang="es-CO"/>
        </a:p>
      </dgm:t>
    </dgm:pt>
    <dgm:pt modelId="{9EF2A8AF-2C8C-4E44-964C-9B90611EE8D7}" type="sibTrans" cxnId="{B7F9187A-0284-41EC-AADE-DA00BCD6EA90}">
      <dgm:prSet/>
      <dgm:spPr/>
      <dgm:t>
        <a:bodyPr/>
        <a:lstStyle/>
        <a:p>
          <a:endParaRPr lang="es-CO"/>
        </a:p>
      </dgm:t>
    </dgm:pt>
    <dgm:pt modelId="{08EC8F8C-8FA7-47D9-9747-77A3219606B7}">
      <dgm:prSet phldrT="[Texto]"/>
      <dgm:spPr/>
      <dgm:t>
        <a:bodyPr/>
        <a:lstStyle/>
        <a:p>
          <a:pPr algn="l"/>
          <a:endParaRPr lang="es-CO" sz="1200" dirty="0"/>
        </a:p>
      </dgm:t>
    </dgm:pt>
    <dgm:pt modelId="{608866A2-EC3D-47DB-A663-1237D840A94A}" type="parTrans" cxnId="{279D3411-1877-4514-A619-31F5365CBCFF}">
      <dgm:prSet/>
      <dgm:spPr/>
      <dgm:t>
        <a:bodyPr/>
        <a:lstStyle/>
        <a:p>
          <a:endParaRPr lang="es-CO"/>
        </a:p>
      </dgm:t>
    </dgm:pt>
    <dgm:pt modelId="{7A201434-9F81-4E47-B4D8-F48215CE6F89}" type="sibTrans" cxnId="{279D3411-1877-4514-A619-31F5365CBCFF}">
      <dgm:prSet/>
      <dgm:spPr/>
      <dgm:t>
        <a:bodyPr/>
        <a:lstStyle/>
        <a:p>
          <a:endParaRPr lang="es-CO"/>
        </a:p>
      </dgm:t>
    </dgm:pt>
    <dgm:pt modelId="{AC9FEB57-71FB-4D7F-AF8C-695C0AC97998}">
      <dgm:prSet phldrT="[Texto]"/>
      <dgm:spPr>
        <a:solidFill>
          <a:schemeClr val="accent6">
            <a:lumMod val="60000"/>
            <a:lumOff val="40000"/>
          </a:schemeClr>
        </a:solidFill>
      </dgm:spPr>
      <dgm:t>
        <a:bodyPr/>
        <a:lstStyle/>
        <a:p>
          <a:r>
            <a:rPr lang="es-CO" dirty="0" smtClean="0"/>
            <a:t>4</a:t>
          </a:r>
          <a:endParaRPr lang="es-CO" dirty="0"/>
        </a:p>
      </dgm:t>
    </dgm:pt>
    <dgm:pt modelId="{F13833B9-75A1-4B04-B5B4-E785B28910CA}" type="parTrans" cxnId="{CD756622-734D-4C13-952A-117CF6B8025A}">
      <dgm:prSet/>
      <dgm:spPr/>
      <dgm:t>
        <a:bodyPr/>
        <a:lstStyle/>
        <a:p>
          <a:endParaRPr lang="es-CO"/>
        </a:p>
      </dgm:t>
    </dgm:pt>
    <dgm:pt modelId="{B6894A32-1AF5-422B-B1B3-438A2D468B6C}" type="sibTrans" cxnId="{CD756622-734D-4C13-952A-117CF6B8025A}">
      <dgm:prSet/>
      <dgm:spPr/>
      <dgm:t>
        <a:bodyPr/>
        <a:lstStyle/>
        <a:p>
          <a:endParaRPr lang="es-CO"/>
        </a:p>
      </dgm:t>
    </dgm:pt>
    <dgm:pt modelId="{A90426A8-2266-41DD-B80D-72884C6FEBFB}">
      <dgm:prSet custT="1"/>
      <dgm:spPr/>
      <dgm:t>
        <a:bodyPr/>
        <a:lstStyle/>
        <a:p>
          <a:pPr algn="just"/>
          <a:r>
            <a:rPr lang="es-CO" sz="1600" dirty="0" smtClean="0">
              <a:latin typeface="Baskerville Old Face"/>
              <a:cs typeface="Baskerville Old Face"/>
            </a:rPr>
            <a:t>Definir los indicadores microbiológicos establecidos en las normas de  calidad del agua para consumo humano vigentes en Colombia.</a:t>
          </a:r>
          <a:endParaRPr lang="es-CO" sz="1600" dirty="0">
            <a:latin typeface="Baskerville Old Face"/>
            <a:cs typeface="Baskerville Old Face"/>
          </a:endParaRPr>
        </a:p>
      </dgm:t>
    </dgm:pt>
    <dgm:pt modelId="{58CCE148-66E0-4463-BECE-1BEBEE4A5B08}" type="parTrans" cxnId="{F18AD5D3-C9C2-4944-8FD9-B4C4613D031A}">
      <dgm:prSet/>
      <dgm:spPr/>
      <dgm:t>
        <a:bodyPr/>
        <a:lstStyle/>
        <a:p>
          <a:endParaRPr lang="es-CO"/>
        </a:p>
      </dgm:t>
    </dgm:pt>
    <dgm:pt modelId="{490C8BF5-D0B9-4A61-848B-861D83DBD1A7}" type="sibTrans" cxnId="{F18AD5D3-C9C2-4944-8FD9-B4C4613D031A}">
      <dgm:prSet/>
      <dgm:spPr/>
      <dgm:t>
        <a:bodyPr/>
        <a:lstStyle/>
        <a:p>
          <a:endParaRPr lang="es-CO"/>
        </a:p>
      </dgm:t>
    </dgm:pt>
    <dgm:pt modelId="{825AAE6A-7656-404B-8F7B-C04EE3330E02}" type="pres">
      <dgm:prSet presAssocID="{3D75426F-09AC-4B30-92D7-C561F70B2481}" presName="linearFlow" presStyleCnt="0">
        <dgm:presLayoutVars>
          <dgm:dir/>
          <dgm:animLvl val="lvl"/>
          <dgm:resizeHandles val="exact"/>
        </dgm:presLayoutVars>
      </dgm:prSet>
      <dgm:spPr/>
      <dgm:t>
        <a:bodyPr/>
        <a:lstStyle/>
        <a:p>
          <a:endParaRPr lang="es-CO"/>
        </a:p>
      </dgm:t>
    </dgm:pt>
    <dgm:pt modelId="{FD901B9F-137C-4FE1-AC56-C0BA00AD2E56}" type="pres">
      <dgm:prSet presAssocID="{5FFE2473-9EAB-4466-AAF6-36765908D106}" presName="composite" presStyleCnt="0"/>
      <dgm:spPr/>
    </dgm:pt>
    <dgm:pt modelId="{33DC8994-EF17-4AEB-85FD-8ADFCE6144A1}" type="pres">
      <dgm:prSet presAssocID="{5FFE2473-9EAB-4466-AAF6-36765908D106}" presName="parentText" presStyleLbl="alignNode1" presStyleIdx="0" presStyleCnt="4">
        <dgm:presLayoutVars>
          <dgm:chMax val="1"/>
          <dgm:bulletEnabled val="1"/>
        </dgm:presLayoutVars>
      </dgm:prSet>
      <dgm:spPr/>
      <dgm:t>
        <a:bodyPr/>
        <a:lstStyle/>
        <a:p>
          <a:endParaRPr lang="es-CO"/>
        </a:p>
      </dgm:t>
    </dgm:pt>
    <dgm:pt modelId="{759EA0C7-8CE2-4336-9025-7858381CA8D1}" type="pres">
      <dgm:prSet presAssocID="{5FFE2473-9EAB-4466-AAF6-36765908D106}" presName="descendantText" presStyleLbl="alignAcc1" presStyleIdx="0" presStyleCnt="4">
        <dgm:presLayoutVars>
          <dgm:bulletEnabled val="1"/>
        </dgm:presLayoutVars>
      </dgm:prSet>
      <dgm:spPr/>
      <dgm:t>
        <a:bodyPr/>
        <a:lstStyle/>
        <a:p>
          <a:endParaRPr lang="es-CO"/>
        </a:p>
      </dgm:t>
    </dgm:pt>
    <dgm:pt modelId="{11D78A5D-8264-47AF-A5F4-414B2DC59555}" type="pres">
      <dgm:prSet presAssocID="{B1AD0847-9669-48FF-8F6D-A90F76A2BB7F}" presName="sp" presStyleCnt="0"/>
      <dgm:spPr/>
    </dgm:pt>
    <dgm:pt modelId="{1F37CB0C-9477-4B7A-871E-821A46D27F32}" type="pres">
      <dgm:prSet presAssocID="{2407C30D-4CF6-4A62-904A-D7639B0F4793}" presName="composite" presStyleCnt="0"/>
      <dgm:spPr/>
    </dgm:pt>
    <dgm:pt modelId="{64EDDE27-C5F4-40BF-95F5-34CE9E432E1B}" type="pres">
      <dgm:prSet presAssocID="{2407C30D-4CF6-4A62-904A-D7639B0F4793}" presName="parentText" presStyleLbl="alignNode1" presStyleIdx="1" presStyleCnt="4">
        <dgm:presLayoutVars>
          <dgm:chMax val="1"/>
          <dgm:bulletEnabled val="1"/>
        </dgm:presLayoutVars>
      </dgm:prSet>
      <dgm:spPr/>
      <dgm:t>
        <a:bodyPr/>
        <a:lstStyle/>
        <a:p>
          <a:endParaRPr lang="es-CO"/>
        </a:p>
      </dgm:t>
    </dgm:pt>
    <dgm:pt modelId="{7F5D97D9-16F9-4E4D-9C1E-018BA1185B76}" type="pres">
      <dgm:prSet presAssocID="{2407C30D-4CF6-4A62-904A-D7639B0F4793}" presName="descendantText" presStyleLbl="alignAcc1" presStyleIdx="1" presStyleCnt="4">
        <dgm:presLayoutVars>
          <dgm:bulletEnabled val="1"/>
        </dgm:presLayoutVars>
      </dgm:prSet>
      <dgm:spPr/>
      <dgm:t>
        <a:bodyPr/>
        <a:lstStyle/>
        <a:p>
          <a:endParaRPr lang="es-CO"/>
        </a:p>
      </dgm:t>
    </dgm:pt>
    <dgm:pt modelId="{70EBF8BC-044A-4436-BFB8-4A1719A38497}" type="pres">
      <dgm:prSet presAssocID="{1778D54E-3C6B-4D8A-B6E2-D5DD5C1C54AE}" presName="sp" presStyleCnt="0"/>
      <dgm:spPr/>
    </dgm:pt>
    <dgm:pt modelId="{784FF7CE-5CF3-4CE5-9090-19051E137A21}" type="pres">
      <dgm:prSet presAssocID="{205BBBF2-4180-46C5-9611-689BC4204CCC}" presName="composite" presStyleCnt="0"/>
      <dgm:spPr/>
    </dgm:pt>
    <dgm:pt modelId="{DA8D7448-DC98-42EE-97E0-16E9640C7D5D}" type="pres">
      <dgm:prSet presAssocID="{205BBBF2-4180-46C5-9611-689BC4204CCC}" presName="parentText" presStyleLbl="alignNode1" presStyleIdx="2" presStyleCnt="4">
        <dgm:presLayoutVars>
          <dgm:chMax val="1"/>
          <dgm:bulletEnabled val="1"/>
        </dgm:presLayoutVars>
      </dgm:prSet>
      <dgm:spPr/>
      <dgm:t>
        <a:bodyPr/>
        <a:lstStyle/>
        <a:p>
          <a:endParaRPr lang="es-CO"/>
        </a:p>
      </dgm:t>
    </dgm:pt>
    <dgm:pt modelId="{0F4C9121-221C-4905-A317-A28C36B9DC6A}" type="pres">
      <dgm:prSet presAssocID="{205BBBF2-4180-46C5-9611-689BC4204CCC}" presName="descendantText" presStyleLbl="alignAcc1" presStyleIdx="2" presStyleCnt="4" custLinFactNeighborY="0">
        <dgm:presLayoutVars>
          <dgm:bulletEnabled val="1"/>
        </dgm:presLayoutVars>
      </dgm:prSet>
      <dgm:spPr/>
      <dgm:t>
        <a:bodyPr/>
        <a:lstStyle/>
        <a:p>
          <a:endParaRPr lang="es-CO"/>
        </a:p>
      </dgm:t>
    </dgm:pt>
    <dgm:pt modelId="{44C0CDA5-9ACF-4A7F-B2A3-B73B132B37F8}" type="pres">
      <dgm:prSet presAssocID="{D7A120EA-05C7-448B-99E4-521AECD9D0B1}" presName="sp" presStyleCnt="0"/>
      <dgm:spPr/>
    </dgm:pt>
    <dgm:pt modelId="{05C694A3-88C5-4383-8C69-A3CAD706E9D4}" type="pres">
      <dgm:prSet presAssocID="{AC9FEB57-71FB-4D7F-AF8C-695C0AC97998}" presName="composite" presStyleCnt="0"/>
      <dgm:spPr/>
    </dgm:pt>
    <dgm:pt modelId="{F2BB58FD-F783-47B5-8179-3A8CB47EE98D}" type="pres">
      <dgm:prSet presAssocID="{AC9FEB57-71FB-4D7F-AF8C-695C0AC97998}" presName="parentText" presStyleLbl="alignNode1" presStyleIdx="3" presStyleCnt="4">
        <dgm:presLayoutVars>
          <dgm:chMax val="1"/>
          <dgm:bulletEnabled val="1"/>
        </dgm:presLayoutVars>
      </dgm:prSet>
      <dgm:spPr/>
      <dgm:t>
        <a:bodyPr/>
        <a:lstStyle/>
        <a:p>
          <a:endParaRPr lang="es-CO"/>
        </a:p>
      </dgm:t>
    </dgm:pt>
    <dgm:pt modelId="{1B3CD02E-9F47-4FF2-9E39-2FC756C43E49}" type="pres">
      <dgm:prSet presAssocID="{AC9FEB57-71FB-4D7F-AF8C-695C0AC97998}" presName="descendantText" presStyleLbl="alignAcc1" presStyleIdx="3" presStyleCnt="4">
        <dgm:presLayoutVars>
          <dgm:bulletEnabled val="1"/>
        </dgm:presLayoutVars>
      </dgm:prSet>
      <dgm:spPr/>
      <dgm:t>
        <a:bodyPr/>
        <a:lstStyle/>
        <a:p>
          <a:endParaRPr lang="es-CO"/>
        </a:p>
      </dgm:t>
    </dgm:pt>
  </dgm:ptLst>
  <dgm:cxnLst>
    <dgm:cxn modelId="{F18AD5D3-C9C2-4944-8FD9-B4C4613D031A}" srcId="{205BBBF2-4180-46C5-9611-689BC4204CCC}" destId="{A90426A8-2266-41DD-B80D-72884C6FEBFB}" srcOrd="0" destOrd="0" parTransId="{58CCE148-66E0-4463-BECE-1BEBEE4A5B08}" sibTransId="{490C8BF5-D0B9-4A61-848B-861D83DBD1A7}"/>
    <dgm:cxn modelId="{F74221E8-D508-431E-BF6C-65E19B86E3BC}" srcId="{3D75426F-09AC-4B30-92D7-C561F70B2481}" destId="{5FFE2473-9EAB-4466-AAF6-36765908D106}" srcOrd="0" destOrd="0" parTransId="{E47CEDD6-7ABA-48BD-9A6B-57FA39DEBDDF}" sibTransId="{B1AD0847-9669-48FF-8F6D-A90F76A2BB7F}"/>
    <dgm:cxn modelId="{E0A9D5D6-5A12-4565-8FE7-A810FF552001}" srcId="{2407C30D-4CF6-4A62-904A-D7639B0F4793}" destId="{4D90EE8A-6271-4FCB-A5AC-02E6A69A38EA}" srcOrd="0" destOrd="0" parTransId="{A4296CA8-35D0-46A2-8261-25E0CEA72BDA}" sibTransId="{AAC6831D-E691-4773-9C7D-F7A47C11F04A}"/>
    <dgm:cxn modelId="{B8BDCDB9-4AD1-4DA6-B786-31213D0F3000}" srcId="{3D75426F-09AC-4B30-92D7-C561F70B2481}" destId="{205BBBF2-4180-46C5-9611-689BC4204CCC}" srcOrd="2" destOrd="0" parTransId="{20C078AC-9AFD-4C94-B8BD-D954E0AD32DB}" sibTransId="{D7A120EA-05C7-448B-99E4-521AECD9D0B1}"/>
    <dgm:cxn modelId="{10DE6CC1-BDC3-264F-8830-AC560A3DD3ED}" type="presOf" srcId="{2407C30D-4CF6-4A62-904A-D7639B0F4793}" destId="{64EDDE27-C5F4-40BF-95F5-34CE9E432E1B}" srcOrd="0" destOrd="0" presId="urn:microsoft.com/office/officeart/2005/8/layout/chevron2"/>
    <dgm:cxn modelId="{6D78A2CF-149E-1E47-AD3B-708EEFA685DB}" type="presOf" srcId="{A90426A8-2266-41DD-B80D-72884C6FEBFB}" destId="{0F4C9121-221C-4905-A317-A28C36B9DC6A}" srcOrd="0" destOrd="0" presId="urn:microsoft.com/office/officeart/2005/8/layout/chevron2"/>
    <dgm:cxn modelId="{E87FDE50-89BB-2C4E-A7B8-F47242436153}" type="presOf" srcId="{3D75426F-09AC-4B30-92D7-C561F70B2481}" destId="{825AAE6A-7656-404B-8F7B-C04EE3330E02}" srcOrd="0" destOrd="0" presId="urn:microsoft.com/office/officeart/2005/8/layout/chevron2"/>
    <dgm:cxn modelId="{BAD4708E-9625-A34C-A344-63A7FEE09446}" type="presOf" srcId="{700B7138-7A87-422A-A10B-0343A82D98FB}" destId="{1B3CD02E-9F47-4FF2-9E39-2FC756C43E49}" srcOrd="0" destOrd="0" presId="urn:microsoft.com/office/officeart/2005/8/layout/chevron2"/>
    <dgm:cxn modelId="{21730049-AE4C-F74D-AF05-44334E57C45C}" type="presOf" srcId="{4D90EE8A-6271-4FCB-A5AC-02E6A69A38EA}" destId="{7F5D97D9-16F9-4E4D-9C1E-018BA1185B76}" srcOrd="0" destOrd="0" presId="urn:microsoft.com/office/officeart/2005/8/layout/chevron2"/>
    <dgm:cxn modelId="{279D3411-1877-4514-A619-31F5365CBCFF}" srcId="{AC9FEB57-71FB-4D7F-AF8C-695C0AC97998}" destId="{08EC8F8C-8FA7-47D9-9747-77A3219606B7}" srcOrd="1" destOrd="0" parTransId="{608866A2-EC3D-47DB-A663-1237D840A94A}" sibTransId="{7A201434-9F81-4E47-B4D8-F48215CE6F89}"/>
    <dgm:cxn modelId="{86BE1550-3DDE-DA4F-BE4E-01F59AC76429}" type="presOf" srcId="{5FFE2473-9EAB-4466-AAF6-36765908D106}" destId="{33DC8994-EF17-4AEB-85FD-8ADFCE6144A1}" srcOrd="0" destOrd="0" presId="urn:microsoft.com/office/officeart/2005/8/layout/chevron2"/>
    <dgm:cxn modelId="{75994AC6-6185-E142-ACB2-D06674B0C711}" type="presOf" srcId="{08EC8F8C-8FA7-47D9-9747-77A3219606B7}" destId="{1B3CD02E-9F47-4FF2-9E39-2FC756C43E49}" srcOrd="0" destOrd="1" presId="urn:microsoft.com/office/officeart/2005/8/layout/chevron2"/>
    <dgm:cxn modelId="{5B791896-03C1-44ED-A0DF-F4AA0416C55C}" srcId="{5FFE2473-9EAB-4466-AAF6-36765908D106}" destId="{36339662-C77F-44D1-8BAD-92EF74D3D147}" srcOrd="0" destOrd="0" parTransId="{6C0F2EFB-2331-4471-83C6-2CA4F902B92B}" sibTransId="{D882B487-F91E-4C8F-92C6-200E9835387B}"/>
    <dgm:cxn modelId="{1F9DED53-B212-284A-930F-B496EB6E4C6C}" type="presOf" srcId="{AC9FEB57-71FB-4D7F-AF8C-695C0AC97998}" destId="{F2BB58FD-F783-47B5-8179-3A8CB47EE98D}" srcOrd="0" destOrd="0" presId="urn:microsoft.com/office/officeart/2005/8/layout/chevron2"/>
    <dgm:cxn modelId="{CD756622-734D-4C13-952A-117CF6B8025A}" srcId="{3D75426F-09AC-4B30-92D7-C561F70B2481}" destId="{AC9FEB57-71FB-4D7F-AF8C-695C0AC97998}" srcOrd="3" destOrd="0" parTransId="{F13833B9-75A1-4B04-B5B4-E785B28910CA}" sibTransId="{B6894A32-1AF5-422B-B1B3-438A2D468B6C}"/>
    <dgm:cxn modelId="{B7F9187A-0284-41EC-AADE-DA00BCD6EA90}" srcId="{AC9FEB57-71FB-4D7F-AF8C-695C0AC97998}" destId="{700B7138-7A87-422A-A10B-0343A82D98FB}" srcOrd="0" destOrd="0" parTransId="{4C006DEB-50B2-4D8B-90C4-92FAB5B671AA}" sibTransId="{9EF2A8AF-2C8C-4E44-964C-9B90611EE8D7}"/>
    <dgm:cxn modelId="{7BD7AD22-A32B-E54F-939B-5BBB05658ABC}" type="presOf" srcId="{36339662-C77F-44D1-8BAD-92EF74D3D147}" destId="{759EA0C7-8CE2-4336-9025-7858381CA8D1}" srcOrd="0" destOrd="0" presId="urn:microsoft.com/office/officeart/2005/8/layout/chevron2"/>
    <dgm:cxn modelId="{47D8ECAB-2AA4-1D4A-B312-3822CD3B62B2}" type="presOf" srcId="{205BBBF2-4180-46C5-9611-689BC4204CCC}" destId="{DA8D7448-DC98-42EE-97E0-16E9640C7D5D}" srcOrd="0" destOrd="0" presId="urn:microsoft.com/office/officeart/2005/8/layout/chevron2"/>
    <dgm:cxn modelId="{7D771D3F-81CE-4656-A04D-D76E2AB3ADB6}" srcId="{3D75426F-09AC-4B30-92D7-C561F70B2481}" destId="{2407C30D-4CF6-4A62-904A-D7639B0F4793}" srcOrd="1" destOrd="0" parTransId="{5F8622EC-73DF-4EBF-A867-44CF99A20E69}" sibTransId="{1778D54E-3C6B-4D8A-B6E2-D5DD5C1C54AE}"/>
    <dgm:cxn modelId="{A716E06E-4804-4C4B-B464-6F804F91A685}" type="presParOf" srcId="{825AAE6A-7656-404B-8F7B-C04EE3330E02}" destId="{FD901B9F-137C-4FE1-AC56-C0BA00AD2E56}" srcOrd="0" destOrd="0" presId="urn:microsoft.com/office/officeart/2005/8/layout/chevron2"/>
    <dgm:cxn modelId="{80BC2B9C-DE5D-6747-8F4F-80E11EBA2117}" type="presParOf" srcId="{FD901B9F-137C-4FE1-AC56-C0BA00AD2E56}" destId="{33DC8994-EF17-4AEB-85FD-8ADFCE6144A1}" srcOrd="0" destOrd="0" presId="urn:microsoft.com/office/officeart/2005/8/layout/chevron2"/>
    <dgm:cxn modelId="{CF9C45AC-D8BE-2144-923D-5CC9B6C81D89}" type="presParOf" srcId="{FD901B9F-137C-4FE1-AC56-C0BA00AD2E56}" destId="{759EA0C7-8CE2-4336-9025-7858381CA8D1}" srcOrd="1" destOrd="0" presId="urn:microsoft.com/office/officeart/2005/8/layout/chevron2"/>
    <dgm:cxn modelId="{4D72B3CF-4CF1-104B-9B65-84D70FC4F877}" type="presParOf" srcId="{825AAE6A-7656-404B-8F7B-C04EE3330E02}" destId="{11D78A5D-8264-47AF-A5F4-414B2DC59555}" srcOrd="1" destOrd="0" presId="urn:microsoft.com/office/officeart/2005/8/layout/chevron2"/>
    <dgm:cxn modelId="{44847F27-23C7-A64F-9E27-4D82FF8E28C5}" type="presParOf" srcId="{825AAE6A-7656-404B-8F7B-C04EE3330E02}" destId="{1F37CB0C-9477-4B7A-871E-821A46D27F32}" srcOrd="2" destOrd="0" presId="urn:microsoft.com/office/officeart/2005/8/layout/chevron2"/>
    <dgm:cxn modelId="{495DAD10-2544-0A4B-A9C8-9C2DCE5B2F2A}" type="presParOf" srcId="{1F37CB0C-9477-4B7A-871E-821A46D27F32}" destId="{64EDDE27-C5F4-40BF-95F5-34CE9E432E1B}" srcOrd="0" destOrd="0" presId="urn:microsoft.com/office/officeart/2005/8/layout/chevron2"/>
    <dgm:cxn modelId="{2E22F754-3924-704E-A529-762FE791FB05}" type="presParOf" srcId="{1F37CB0C-9477-4B7A-871E-821A46D27F32}" destId="{7F5D97D9-16F9-4E4D-9C1E-018BA1185B76}" srcOrd="1" destOrd="0" presId="urn:microsoft.com/office/officeart/2005/8/layout/chevron2"/>
    <dgm:cxn modelId="{FFEC3DE9-2ED8-A24E-84BF-2316EB78E08E}" type="presParOf" srcId="{825AAE6A-7656-404B-8F7B-C04EE3330E02}" destId="{70EBF8BC-044A-4436-BFB8-4A1719A38497}" srcOrd="3" destOrd="0" presId="urn:microsoft.com/office/officeart/2005/8/layout/chevron2"/>
    <dgm:cxn modelId="{F146045E-9C94-CE49-B382-F93CF10651C2}" type="presParOf" srcId="{825AAE6A-7656-404B-8F7B-C04EE3330E02}" destId="{784FF7CE-5CF3-4CE5-9090-19051E137A21}" srcOrd="4" destOrd="0" presId="urn:microsoft.com/office/officeart/2005/8/layout/chevron2"/>
    <dgm:cxn modelId="{14810D83-7E13-2045-8D21-89608F236A08}" type="presParOf" srcId="{784FF7CE-5CF3-4CE5-9090-19051E137A21}" destId="{DA8D7448-DC98-42EE-97E0-16E9640C7D5D}" srcOrd="0" destOrd="0" presId="urn:microsoft.com/office/officeart/2005/8/layout/chevron2"/>
    <dgm:cxn modelId="{267A6C7C-46E7-7848-ADAC-11AB27E1B518}" type="presParOf" srcId="{784FF7CE-5CF3-4CE5-9090-19051E137A21}" destId="{0F4C9121-221C-4905-A317-A28C36B9DC6A}" srcOrd="1" destOrd="0" presId="urn:microsoft.com/office/officeart/2005/8/layout/chevron2"/>
    <dgm:cxn modelId="{1D62C02B-8565-FF45-9A5E-2995497E07FB}" type="presParOf" srcId="{825AAE6A-7656-404B-8F7B-C04EE3330E02}" destId="{44C0CDA5-9ACF-4A7F-B2A3-B73B132B37F8}" srcOrd="5" destOrd="0" presId="urn:microsoft.com/office/officeart/2005/8/layout/chevron2"/>
    <dgm:cxn modelId="{6D9A5982-6935-D241-AB7A-59CF60009705}" type="presParOf" srcId="{825AAE6A-7656-404B-8F7B-C04EE3330E02}" destId="{05C694A3-88C5-4383-8C69-A3CAD706E9D4}" srcOrd="6" destOrd="0" presId="urn:microsoft.com/office/officeart/2005/8/layout/chevron2"/>
    <dgm:cxn modelId="{F871F24A-C281-D64B-A2A2-FD2F018F7526}" type="presParOf" srcId="{05C694A3-88C5-4383-8C69-A3CAD706E9D4}" destId="{F2BB58FD-F783-47B5-8179-3A8CB47EE98D}" srcOrd="0" destOrd="0" presId="urn:microsoft.com/office/officeart/2005/8/layout/chevron2"/>
    <dgm:cxn modelId="{0BCF1256-757E-1141-9C4E-85D8811BC8C2}" type="presParOf" srcId="{05C694A3-88C5-4383-8C69-A3CAD706E9D4}" destId="{1B3CD02E-9F47-4FF2-9E39-2FC756C43E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8994-EF17-4AEB-85FD-8ADFCE6144A1}">
      <dsp:nvSpPr>
        <dsp:cNvPr id="0" name=""/>
        <dsp:cNvSpPr/>
      </dsp:nvSpPr>
      <dsp:spPr>
        <a:xfrm rot="5400000">
          <a:off x="-168534" y="171600"/>
          <a:ext cx="1123561" cy="786492"/>
        </a:xfrm>
        <a:prstGeom prst="chevron">
          <a:avLst/>
        </a:prstGeom>
        <a:solidFill>
          <a:srgbClr val="3D8D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rot="-5400000">
        <a:off x="1" y="396311"/>
        <a:ext cx="786492" cy="337069"/>
      </dsp:txXfrm>
    </dsp:sp>
    <dsp:sp modelId="{759EA0C7-8CE2-4336-9025-7858381CA8D1}">
      <dsp:nvSpPr>
        <dsp:cNvPr id="0" name=""/>
        <dsp:cNvSpPr/>
      </dsp:nvSpPr>
      <dsp:spPr>
        <a:xfrm rot="5400000">
          <a:off x="4132545" y="-3342986"/>
          <a:ext cx="730314" cy="74224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Baskerville Old Face"/>
              <a:cs typeface="Baskerville Old Face"/>
            </a:rPr>
            <a:t>Describir los microorganismos de origen fecal que representan riesgo sanitario por el consumo de agua. </a:t>
          </a:r>
          <a:endParaRPr lang="es-CO" sz="1600" kern="1200" dirty="0">
            <a:latin typeface="Baskerville Old Face"/>
            <a:cs typeface="Baskerville Old Face"/>
          </a:endParaRPr>
        </a:p>
      </dsp:txBody>
      <dsp:txXfrm rot="-5400000">
        <a:off x="786493" y="38717"/>
        <a:ext cx="7386769" cy="659012"/>
      </dsp:txXfrm>
    </dsp:sp>
    <dsp:sp modelId="{64EDDE27-C5F4-40BF-95F5-34CE9E432E1B}">
      <dsp:nvSpPr>
        <dsp:cNvPr id="0" name=""/>
        <dsp:cNvSpPr/>
      </dsp:nvSpPr>
      <dsp:spPr>
        <a:xfrm rot="5400000">
          <a:off x="-168534" y="1146739"/>
          <a:ext cx="1123561" cy="786492"/>
        </a:xfrm>
        <a:prstGeom prst="chevron">
          <a:avLst/>
        </a:prstGeom>
        <a:solidFill>
          <a:srgbClr val="C1D92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kern="1200" dirty="0" smtClean="0"/>
            <a:t>2</a:t>
          </a:r>
          <a:endParaRPr lang="es-CO" sz="2200" kern="1200" dirty="0"/>
        </a:p>
      </dsp:txBody>
      <dsp:txXfrm rot="-5400000">
        <a:off x="1" y="1371450"/>
        <a:ext cx="786492" cy="337069"/>
      </dsp:txXfrm>
    </dsp:sp>
    <dsp:sp modelId="{7F5D97D9-16F9-4E4D-9C1E-018BA1185B76}">
      <dsp:nvSpPr>
        <dsp:cNvPr id="0" name=""/>
        <dsp:cNvSpPr/>
      </dsp:nvSpPr>
      <dsp:spPr>
        <a:xfrm rot="5400000">
          <a:off x="4132545" y="-2367847"/>
          <a:ext cx="730314" cy="74224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Baskerville Old Face"/>
              <a:cs typeface="Baskerville Old Face"/>
            </a:rPr>
            <a:t>Enunciar las enfermedades causadas por los microorganismos de origen fecal transmitidos por el agua. </a:t>
          </a:r>
          <a:endParaRPr lang="es-CO" sz="1600" kern="1200" dirty="0">
            <a:latin typeface="Baskerville Old Face"/>
            <a:cs typeface="Baskerville Old Face"/>
          </a:endParaRPr>
        </a:p>
      </dsp:txBody>
      <dsp:txXfrm rot="-5400000">
        <a:off x="786493" y="1013856"/>
        <a:ext cx="7386769" cy="659012"/>
      </dsp:txXfrm>
    </dsp:sp>
    <dsp:sp modelId="{DA8D7448-DC98-42EE-97E0-16E9640C7D5D}">
      <dsp:nvSpPr>
        <dsp:cNvPr id="0" name=""/>
        <dsp:cNvSpPr/>
      </dsp:nvSpPr>
      <dsp:spPr>
        <a:xfrm rot="5400000">
          <a:off x="-168534" y="2121877"/>
          <a:ext cx="1123561" cy="786492"/>
        </a:xfrm>
        <a:prstGeom prst="chevron">
          <a:avLst/>
        </a:prstGeom>
        <a:solidFill>
          <a:srgbClr val="CC66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kern="1200" dirty="0" smtClean="0"/>
            <a:t>3</a:t>
          </a:r>
          <a:endParaRPr lang="es-CO" sz="2200" kern="1200" dirty="0"/>
        </a:p>
      </dsp:txBody>
      <dsp:txXfrm rot="-5400000">
        <a:off x="1" y="2346588"/>
        <a:ext cx="786492" cy="337069"/>
      </dsp:txXfrm>
    </dsp:sp>
    <dsp:sp modelId="{0F4C9121-221C-4905-A317-A28C36B9DC6A}">
      <dsp:nvSpPr>
        <dsp:cNvPr id="0" name=""/>
        <dsp:cNvSpPr/>
      </dsp:nvSpPr>
      <dsp:spPr>
        <a:xfrm rot="5400000">
          <a:off x="4132545" y="-1392708"/>
          <a:ext cx="730314" cy="74224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Baskerville Old Face"/>
              <a:cs typeface="Baskerville Old Face"/>
            </a:rPr>
            <a:t>Definir los indicadores microbiológicos establecidos en las normas de  calidad del agua para consumo humano vigentes en Colombia.</a:t>
          </a:r>
          <a:endParaRPr lang="es-CO" sz="1600" kern="1200" dirty="0">
            <a:latin typeface="Baskerville Old Face"/>
            <a:cs typeface="Baskerville Old Face"/>
          </a:endParaRPr>
        </a:p>
      </dsp:txBody>
      <dsp:txXfrm rot="-5400000">
        <a:off x="786493" y="1988995"/>
        <a:ext cx="7386769" cy="659012"/>
      </dsp:txXfrm>
    </dsp:sp>
    <dsp:sp modelId="{F2BB58FD-F783-47B5-8179-3A8CB47EE98D}">
      <dsp:nvSpPr>
        <dsp:cNvPr id="0" name=""/>
        <dsp:cNvSpPr/>
      </dsp:nvSpPr>
      <dsp:spPr>
        <a:xfrm rot="5400000">
          <a:off x="-168534" y="3097016"/>
          <a:ext cx="1123561" cy="786492"/>
        </a:xfrm>
        <a:prstGeom prst="chevron">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CO" sz="2200" kern="1200" dirty="0" smtClean="0"/>
            <a:t>4</a:t>
          </a:r>
          <a:endParaRPr lang="es-CO" sz="2200" kern="1200" dirty="0"/>
        </a:p>
      </dsp:txBody>
      <dsp:txXfrm rot="-5400000">
        <a:off x="1" y="3321727"/>
        <a:ext cx="786492" cy="337069"/>
      </dsp:txXfrm>
    </dsp:sp>
    <dsp:sp modelId="{1B3CD02E-9F47-4FF2-9E39-2FC756C43E49}">
      <dsp:nvSpPr>
        <dsp:cNvPr id="0" name=""/>
        <dsp:cNvSpPr/>
      </dsp:nvSpPr>
      <dsp:spPr>
        <a:xfrm rot="5400000">
          <a:off x="4132545" y="-417570"/>
          <a:ext cx="730314" cy="74224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smtClean="0">
              <a:latin typeface="Baskerville Old Face"/>
              <a:cs typeface="Baskerville Old Face"/>
            </a:rPr>
            <a:t>Comparar la aceptabilidad de las características microbiológicas a nivel nacional entre los meses del año 2016 de acuerdo a lo reportado por el Sistema de Información de Vigilancia de la Calidad del Agua para Consumo Humano-SIVICAP.</a:t>
          </a:r>
          <a:endParaRPr lang="es-CO" sz="1400" kern="1200" dirty="0">
            <a:latin typeface="Baskerville Old Face"/>
            <a:cs typeface="Baskerville Old Face"/>
          </a:endParaRPr>
        </a:p>
        <a:p>
          <a:pPr marL="114300" lvl="1" indent="-114300" algn="l" defTabSz="533400">
            <a:lnSpc>
              <a:spcPct val="90000"/>
            </a:lnSpc>
            <a:spcBef>
              <a:spcPct val="0"/>
            </a:spcBef>
            <a:spcAft>
              <a:spcPct val="15000"/>
            </a:spcAft>
            <a:buChar char="••"/>
          </a:pPr>
          <a:endParaRPr lang="es-CO" sz="1200" kern="1200" dirty="0"/>
        </a:p>
      </dsp:txBody>
      <dsp:txXfrm rot="-5400000">
        <a:off x="786493" y="2964133"/>
        <a:ext cx="7386769" cy="6590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82B28-A951-4F4D-AABE-39BD9DD4E4A0}" type="datetimeFigureOut">
              <a:rPr lang="es-CO" smtClean="0"/>
              <a:t>30/10/2016</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0203FB-98C8-4CA5-A5AE-1B572FBDD237}" type="slidenum">
              <a:rPr lang="es-CO" smtClean="0"/>
              <a:t>‹Nº›</a:t>
            </a:fld>
            <a:endParaRPr lang="es-CO" dirty="0"/>
          </a:p>
        </p:txBody>
      </p:sp>
    </p:spTree>
    <p:extLst>
      <p:ext uri="{BB962C8B-B14F-4D97-AF65-F5344CB8AC3E}">
        <p14:creationId xmlns:p14="http://schemas.microsoft.com/office/powerpoint/2010/main" val="558700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3558C-A3BD-4BA7-9BC7-A1201823AC02}" type="datetimeFigureOut">
              <a:rPr lang="en-US" smtClean="0"/>
              <a:pPr/>
              <a:t>10/30/2016</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CF576-E698-4402-9524-13D48B621E1A}" type="slidenum">
              <a:rPr lang="en-US" smtClean="0"/>
              <a:pPr/>
              <a:t>‹Nº›</a:t>
            </a:fld>
            <a:endParaRPr lang="en-US" dirty="0"/>
          </a:p>
        </p:txBody>
      </p:sp>
    </p:spTree>
    <p:extLst>
      <p:ext uri="{BB962C8B-B14F-4D97-AF65-F5344CB8AC3E}">
        <p14:creationId xmlns:p14="http://schemas.microsoft.com/office/powerpoint/2010/main" val="23408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1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58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51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43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12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97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48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67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55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7912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5353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6157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2111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0010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1773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4626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0443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08714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92181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CA3160-3CAC-4460-85E9-F91724AD5AED}" type="datetimeFigureOut">
              <a:rPr lang="es-CO">
                <a:solidFill>
                  <a:prstClr val="black">
                    <a:tint val="75000"/>
                  </a:prstClr>
                </a:solidFill>
              </a:rPr>
              <a:pPr/>
              <a:t>30/10/2016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A3EFA4D-1FA3-410B-BE94-D59F75B773A8}" type="slidenum">
              <a:rPr lang="es-CO">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7467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8C4187-7F22-4C6B-A01A-B7E8A2ED5E3D}" type="datetimeFigureOut">
              <a:rPr lang="en-US" smtClean="0"/>
              <a:pPr/>
              <a:t>10/30/2016</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07C49847-F159-48F2-92AE-9795764378DD}"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file:///C:\Users\Miguel\Desktop\Plantilla2014\FuenteSlogan.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46" y="-23750"/>
            <a:ext cx="9133012" cy="6881750"/>
          </a:xfrm>
          <a:prstGeom prst="rect">
            <a:avLst/>
          </a:prstGeom>
        </p:spPr>
      </p:pic>
      <p:sp>
        <p:nvSpPr>
          <p:cNvPr id="2" name="1 Marcador de título"/>
          <p:cNvSpPr>
            <a:spLocks noGrp="1"/>
          </p:cNvSpPr>
          <p:nvPr>
            <p:ph type="title"/>
          </p:nvPr>
        </p:nvSpPr>
        <p:spPr>
          <a:xfrm>
            <a:off x="463452" y="1268760"/>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463452" y="2420888"/>
            <a:ext cx="8229600" cy="381642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C4187-7F22-4C6B-A01A-B7E8A2ED5E3D}" type="datetimeFigureOut">
              <a:rPr lang="en-US" smtClean="0"/>
              <a:pPr/>
              <a:t>10/30/2016</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9847-F159-48F2-92AE-9795764378DD}" type="slidenum">
              <a:rPr lang="en-US" smtClean="0"/>
              <a:pPr/>
              <a:t>‹Nº›</a:t>
            </a:fld>
            <a:endParaRPr lang="en-US" dirty="0"/>
          </a:p>
        </p:txBody>
      </p:sp>
      <p:pic>
        <p:nvPicPr>
          <p:cNvPr id="8" name="Picture 2" descr="C:\Users\Miguel\Desktop\Plantilla2014\Logo CURN Horizontal 2012.CS-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08104" y="512093"/>
            <a:ext cx="30416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userDrawn="1"/>
        </p:nvPicPr>
        <p:blipFill>
          <a:blip r:embed="rId15" r:link="rId16" cstate="print">
            <a:extLst>
              <a:ext uri="{28A0092B-C50C-407E-A947-70E740481C1C}">
                <a14:useLocalDpi xmlns:a14="http://schemas.microsoft.com/office/drawing/2010/main" val="0"/>
              </a:ext>
            </a:extLst>
          </a:blip>
          <a:stretch>
            <a:fillRect/>
          </a:stretch>
        </p:blipFill>
        <p:spPr>
          <a:xfrm>
            <a:off x="22863" y="242716"/>
            <a:ext cx="2353004" cy="3238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A3160-3CAC-4460-85E9-F91724AD5AED}" type="datetimeFigureOut">
              <a:rPr lang="es-CO" smtClean="0">
                <a:solidFill>
                  <a:prstClr val="black">
                    <a:tint val="75000"/>
                  </a:prstClr>
                </a:solidFill>
              </a:rPr>
              <a:pPr/>
              <a:t>30/10/2016</a:t>
            </a:fld>
            <a:endParaRPr lang="es-CO" smtClean="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smtClean="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EFA4D-1FA3-410B-BE94-D59F75B773A8}" type="slidenum">
              <a:rPr lang="es-CO" smtClean="0">
                <a:solidFill>
                  <a:prstClr val="black">
                    <a:tint val="75000"/>
                  </a:prstClr>
                </a:solidFill>
              </a:rPr>
              <a:pPr/>
              <a:t>‹Nº›</a:t>
            </a:fld>
            <a:endParaRPr lang="es-CO" smtClean="0">
              <a:solidFill>
                <a:prstClr val="black">
                  <a:tint val="75000"/>
                </a:prstClr>
              </a:solidFill>
            </a:endParaRPr>
          </a:p>
        </p:txBody>
      </p:sp>
    </p:spTree>
    <p:extLst>
      <p:ext uri="{BB962C8B-B14F-4D97-AF65-F5344CB8AC3E}">
        <p14:creationId xmlns:p14="http://schemas.microsoft.com/office/powerpoint/2010/main" val="274942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pa.gov/safewa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6" name="Imagen 5"/>
          <p:cNvPicPr>
            <a:picLocks noChangeAspect="1"/>
          </p:cNvPicPr>
          <p:nvPr/>
        </p:nvPicPr>
        <p:blipFill>
          <a:blip r:embed="rId3">
            <a:alphaModFix amt="46000"/>
            <a:extLst>
              <a:ext uri="{28A0092B-C50C-407E-A947-70E740481C1C}">
                <a14:useLocalDpi xmlns:a14="http://schemas.microsoft.com/office/drawing/2010/main" val="0"/>
              </a:ext>
            </a:extLst>
          </a:blip>
          <a:stretch>
            <a:fillRect/>
          </a:stretch>
        </p:blipFill>
        <p:spPr>
          <a:xfrm>
            <a:off x="393128" y="1753713"/>
            <a:ext cx="8146106" cy="4223126"/>
          </a:xfrm>
          <a:prstGeom prst="rect">
            <a:avLst/>
          </a:prstGeom>
          <a:ln>
            <a:noFill/>
          </a:ln>
          <a:effectLst>
            <a:softEdge rad="112500"/>
          </a:effectLst>
        </p:spPr>
      </p:pic>
      <p:sp>
        <p:nvSpPr>
          <p:cNvPr id="92" name="Shape 92"/>
          <p:cNvSpPr txBox="1">
            <a:spLocks noGrp="1"/>
          </p:cNvSpPr>
          <p:nvPr>
            <p:ph type="title"/>
          </p:nvPr>
        </p:nvSpPr>
        <p:spPr>
          <a:xfrm>
            <a:off x="971600" y="980728"/>
            <a:ext cx="670718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2800" b="1" u="none" strike="noStrike" cap="none" dirty="0" smtClean="0">
                <a:solidFill>
                  <a:srgbClr val="FF6600"/>
                </a:solidFill>
                <a:latin typeface="Baskerville Old Face"/>
                <a:ea typeface="Balthazar"/>
                <a:cs typeface="Baskerville Old Face"/>
                <a:sym typeface="Balthazar"/>
              </a:rPr>
              <a:t>MEDICINA DE LA </a:t>
            </a:r>
            <a:r>
              <a:rPr lang="es-CO" sz="2800" b="1" u="none" strike="noStrike" cap="none" dirty="0" smtClean="0">
                <a:solidFill>
                  <a:srgbClr val="FF6600"/>
                </a:solidFill>
                <a:latin typeface="Baskerville Old Face"/>
                <a:ea typeface="Balthazar"/>
                <a:cs typeface="Baskerville Old Face"/>
                <a:sym typeface="Balthazar"/>
              </a:rPr>
              <a:t>CONSERVACIÓN</a:t>
            </a:r>
            <a:endParaRPr lang="es-CO" sz="2800" b="1" u="none" strike="noStrike" cap="none" dirty="0">
              <a:solidFill>
                <a:srgbClr val="FF6600"/>
              </a:solidFill>
              <a:latin typeface="Baskerville Old Face"/>
              <a:ea typeface="Balthazar"/>
              <a:cs typeface="Baskerville Old Face"/>
              <a:sym typeface="Balthazar"/>
            </a:endParaRPr>
          </a:p>
        </p:txBody>
      </p:sp>
      <p:sp>
        <p:nvSpPr>
          <p:cNvPr id="93" name="Shape 93"/>
          <p:cNvSpPr txBox="1">
            <a:spLocks noGrp="1"/>
          </p:cNvSpPr>
          <p:nvPr>
            <p:ph type="body" idx="1"/>
          </p:nvPr>
        </p:nvSpPr>
        <p:spPr>
          <a:xfrm>
            <a:off x="483091" y="2469375"/>
            <a:ext cx="8229600" cy="3549294"/>
          </a:xfrm>
          <a:prstGeom prst="rect">
            <a:avLst/>
          </a:prstGeom>
          <a:noFill/>
          <a:ln>
            <a:noFill/>
          </a:ln>
        </p:spPr>
        <p:txBody>
          <a:bodyPr lIns="91425" tIns="45700" rIns="91425" bIns="45700" anchor="t" anchorCtr="0">
            <a:noAutofit/>
          </a:bodyPr>
          <a:lstStyle/>
          <a:p>
            <a:pPr marL="0" lvl="0" indent="0" algn="ctr">
              <a:spcBef>
                <a:spcPts val="0"/>
              </a:spcBef>
              <a:buSzPct val="25000"/>
              <a:buNone/>
            </a:pPr>
            <a:r>
              <a:rPr lang="es-CO" sz="3200" b="0" i="0" u="none" strike="noStrike" cap="none" dirty="0">
                <a:solidFill>
                  <a:schemeClr val="dk1"/>
                </a:solidFill>
                <a:latin typeface="Baskerville Old Face"/>
                <a:ea typeface="Arial"/>
                <a:cs typeface="Baskerville Old Face"/>
                <a:sym typeface="Arial"/>
              </a:rPr>
              <a:t/>
            </a:r>
            <a:br>
              <a:rPr lang="es-CO" sz="3200" b="0" i="0" u="none" strike="noStrike" cap="none" dirty="0">
                <a:solidFill>
                  <a:schemeClr val="dk1"/>
                </a:solidFill>
                <a:latin typeface="Baskerville Old Face"/>
                <a:ea typeface="Arial"/>
                <a:cs typeface="Baskerville Old Face"/>
                <a:sym typeface="Arial"/>
              </a:rPr>
            </a:br>
            <a:r>
              <a:rPr lang="es-CO" sz="2800" b="1" dirty="0">
                <a:latin typeface="Baskerville Old Face"/>
                <a:cs typeface="Baskerville Old Face"/>
              </a:rPr>
              <a:t>CARACTERÍSTICAS MICROBIOLÓGICAS Y ENFERMEDADES CAUSADAS POR AGENTES INFECCIOSOS DE ORIGEN FECAL VEHICULIZADOS POR AGUA DE CONSUMO HUMANO </a:t>
            </a:r>
            <a:r>
              <a:rPr lang="es-CO" sz="3200" b="1" i="0" u="none" strike="noStrike" cap="none" dirty="0">
                <a:solidFill>
                  <a:schemeClr val="dk1"/>
                </a:solidFill>
                <a:latin typeface="Baskerville Old Face"/>
                <a:cs typeface="Baskerville Old Face"/>
                <a:sym typeface="Arial"/>
              </a:rPr>
              <a:t/>
            </a:r>
            <a:br>
              <a:rPr lang="es-CO" sz="3200" b="1" i="0" u="none" strike="noStrike" cap="none" dirty="0">
                <a:solidFill>
                  <a:schemeClr val="dk1"/>
                </a:solidFill>
                <a:latin typeface="Baskerville Old Face"/>
                <a:cs typeface="Baskerville Old Face"/>
                <a:sym typeface="Arial"/>
              </a:rPr>
            </a:br>
            <a:r>
              <a:rPr lang="es-CO" sz="3200" b="1" i="0" u="none" strike="noStrike" cap="none" dirty="0">
                <a:solidFill>
                  <a:schemeClr val="dk1"/>
                </a:solidFill>
                <a:latin typeface="Baskerville Old Face"/>
                <a:ea typeface="Arial"/>
                <a:cs typeface="Baskerville Old Face"/>
                <a:sym typeface="Arial"/>
              </a:rPr>
              <a:t> </a:t>
            </a:r>
            <a:r>
              <a:rPr lang="es-CO" sz="3200" b="0" i="0" u="none" strike="noStrike" cap="none" dirty="0">
                <a:solidFill>
                  <a:schemeClr val="dk1"/>
                </a:solidFill>
                <a:latin typeface="Baskerville Old Face"/>
                <a:ea typeface="Arial"/>
                <a:cs typeface="Baskerville Old Face"/>
                <a:sym typeface="Arial"/>
              </a:rPr>
              <a:t/>
            </a:r>
            <a:br>
              <a:rPr lang="es-CO" sz="3200" b="0" i="0" u="none" strike="noStrike" cap="none" dirty="0">
                <a:solidFill>
                  <a:schemeClr val="dk1"/>
                </a:solidFill>
                <a:latin typeface="Baskerville Old Face"/>
                <a:ea typeface="Arial"/>
                <a:cs typeface="Baskerville Old Face"/>
                <a:sym typeface="Arial"/>
              </a:rPr>
            </a:br>
            <a:endParaRPr lang="es-CO" sz="3200" b="0" i="0" u="none" strike="noStrike" cap="none" dirty="0">
              <a:solidFill>
                <a:schemeClr val="dk1"/>
              </a:solidFill>
              <a:latin typeface="Baskerville Old Face"/>
              <a:ea typeface="Arial"/>
              <a:cs typeface="Baskerville Old Face"/>
              <a:sym typeface="Arial"/>
            </a:endParaRPr>
          </a:p>
        </p:txBody>
      </p:sp>
      <p:sp>
        <p:nvSpPr>
          <p:cNvPr id="2" name="AutoShape 2" descr="Resultado de imagen para imagenes de agua"/>
          <p:cNvSpPr>
            <a:spLocks noChangeAspect="1" noChangeArrowheads="1"/>
          </p:cNvSpPr>
          <p:nvPr/>
        </p:nvSpPr>
        <p:spPr bwMode="auto">
          <a:xfrm>
            <a:off x="1044218" y="11792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3" name="AutoShape 4" descr="Resultado de imagen para imagenes de ag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190006790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140968"/>
            <a:ext cx="3305402" cy="1966038"/>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971600" y="1700808"/>
            <a:ext cx="7128792" cy="1569660"/>
          </a:xfrm>
          <a:prstGeom prst="rect">
            <a:avLst/>
          </a:prstGeom>
        </p:spPr>
        <p:txBody>
          <a:bodyPr wrap="square">
            <a:spAutoFit/>
          </a:bodyPr>
          <a:lstStyle/>
          <a:p>
            <a:pPr algn="just"/>
            <a:r>
              <a:rPr lang="es-CO" sz="2400" dirty="0">
                <a:latin typeface="Baskerville Old Face"/>
                <a:ea typeface="Arial" panose="020B0604020202020204" pitchFamily="34" charset="0"/>
                <a:cs typeface="Baskerville Old Face"/>
              </a:rPr>
              <a:t>T</a:t>
            </a:r>
            <a:r>
              <a:rPr lang="es-CO" sz="2400" dirty="0" smtClean="0">
                <a:latin typeface="Baskerville Old Face"/>
                <a:ea typeface="Arial" panose="020B0604020202020204" pitchFamily="34" charset="0"/>
                <a:cs typeface="Baskerville Old Face"/>
              </a:rPr>
              <a:t>ienen </a:t>
            </a:r>
            <a:r>
              <a:rPr lang="es-CO" sz="2400" dirty="0">
                <a:latin typeface="Baskerville Old Face"/>
                <a:ea typeface="Arial" panose="020B0604020202020204" pitchFamily="34" charset="0"/>
                <a:cs typeface="Baskerville Old Face"/>
              </a:rPr>
              <a:t>un comportamiento similar a los patógenos (concentración y reacción frente a factores ambientales y barreras artificiales), pero son más rápidos, económicos y fáciles de </a:t>
            </a:r>
            <a:r>
              <a:rPr lang="es-CO" sz="2400" dirty="0" smtClean="0">
                <a:latin typeface="Baskerville Old Face"/>
                <a:ea typeface="Arial" panose="020B0604020202020204" pitchFamily="34" charset="0"/>
                <a:cs typeface="Baskerville Old Face"/>
              </a:rPr>
              <a:t>identificar.</a:t>
            </a:r>
            <a:endParaRPr lang="es-CO" sz="2400" dirty="0">
              <a:latin typeface="Baskerville Old Face"/>
              <a:cs typeface="Baskerville Old Face"/>
            </a:endParaRPr>
          </a:p>
        </p:txBody>
      </p:sp>
      <p:sp>
        <p:nvSpPr>
          <p:cNvPr id="2" name="Rectángulo 1"/>
          <p:cNvSpPr/>
          <p:nvPr/>
        </p:nvSpPr>
        <p:spPr>
          <a:xfrm>
            <a:off x="483560" y="4721612"/>
            <a:ext cx="5040560" cy="646331"/>
          </a:xfrm>
          <a:prstGeom prst="rect">
            <a:avLst/>
          </a:prstGeom>
        </p:spPr>
        <p:txBody>
          <a:bodyPr wrap="square">
            <a:spAutoFit/>
          </a:bodyPr>
          <a:lstStyle/>
          <a:p>
            <a:r>
              <a:rPr lang="es-ES" b="1" dirty="0">
                <a:latin typeface="Baskerville Old Face"/>
                <a:cs typeface="Baskerville Old Face"/>
              </a:rPr>
              <a:t>Decreto </a:t>
            </a:r>
            <a:r>
              <a:rPr lang="es-ES" b="1" dirty="0" smtClean="0">
                <a:latin typeface="Baskerville Old Face"/>
                <a:cs typeface="Baskerville Old Face"/>
              </a:rPr>
              <a:t>1575 (2007): </a:t>
            </a:r>
          </a:p>
          <a:p>
            <a:r>
              <a:rPr lang="es-ES" dirty="0" smtClean="0">
                <a:latin typeface="Baskerville Old Face"/>
                <a:cs typeface="Baskerville Old Face"/>
              </a:rPr>
              <a:t>Promover </a:t>
            </a:r>
            <a:r>
              <a:rPr lang="es-ES" dirty="0">
                <a:latin typeface="Baskerville Old Face"/>
                <a:cs typeface="Baskerville Old Face"/>
              </a:rPr>
              <a:t>la calidad del agua en el </a:t>
            </a:r>
            <a:r>
              <a:rPr lang="es-ES" dirty="0" smtClean="0">
                <a:latin typeface="Baskerville Old Face"/>
                <a:cs typeface="Baskerville Old Face"/>
              </a:rPr>
              <a:t>país.</a:t>
            </a:r>
            <a:endParaRPr lang="es-ES" dirty="0">
              <a:latin typeface="Baskerville Old Face"/>
              <a:cs typeface="Baskerville Old Face"/>
            </a:endParaRPr>
          </a:p>
        </p:txBody>
      </p:sp>
      <p:sp>
        <p:nvSpPr>
          <p:cNvPr id="3" name="Rectángulo 2"/>
          <p:cNvSpPr/>
          <p:nvPr/>
        </p:nvSpPr>
        <p:spPr>
          <a:xfrm>
            <a:off x="467576" y="3591992"/>
            <a:ext cx="4572000" cy="923330"/>
          </a:xfrm>
          <a:prstGeom prst="rect">
            <a:avLst/>
          </a:prstGeom>
        </p:spPr>
        <p:txBody>
          <a:bodyPr>
            <a:spAutoFit/>
          </a:bodyPr>
          <a:lstStyle/>
          <a:p>
            <a:r>
              <a:rPr lang="es-ES" b="1" dirty="0">
                <a:latin typeface="Baskerville Old Face"/>
                <a:cs typeface="Baskerville Old Face"/>
              </a:rPr>
              <a:t>Decreto 3518 </a:t>
            </a:r>
            <a:r>
              <a:rPr lang="es-ES" b="1" dirty="0" smtClean="0">
                <a:latin typeface="Baskerville Old Face"/>
                <a:cs typeface="Baskerville Old Face"/>
              </a:rPr>
              <a:t>(2006):</a:t>
            </a:r>
          </a:p>
          <a:p>
            <a:r>
              <a:rPr lang="es-ES" dirty="0">
                <a:latin typeface="Baskerville Old Face"/>
                <a:cs typeface="Baskerville Old Face"/>
              </a:rPr>
              <a:t>R</a:t>
            </a:r>
            <a:r>
              <a:rPr lang="es-ES" dirty="0" smtClean="0">
                <a:latin typeface="Baskerville Old Face"/>
                <a:cs typeface="Baskerville Old Face"/>
              </a:rPr>
              <a:t>eglamentario </a:t>
            </a:r>
            <a:r>
              <a:rPr lang="es-ES" dirty="0">
                <a:latin typeface="Baskerville Old Face"/>
                <a:cs typeface="Baskerville Old Face"/>
              </a:rPr>
              <a:t>del Sistema de Vigilancia en Salud </a:t>
            </a:r>
            <a:r>
              <a:rPr lang="es-ES" dirty="0" err="1" smtClean="0">
                <a:latin typeface="Baskerville Old Face"/>
                <a:cs typeface="Baskerville Old Face"/>
              </a:rPr>
              <a:t>Pública</a:t>
            </a:r>
            <a:r>
              <a:rPr lang="es-ES" dirty="0" err="1" smtClean="0">
                <a:latin typeface="Baskerville Old Face"/>
                <a:cs typeface="Baskerville Old Face"/>
              </a:rPr>
              <a:t>-SIVIGILA</a:t>
            </a:r>
            <a:r>
              <a:rPr lang="es-ES" dirty="0" smtClean="0">
                <a:latin typeface="Baskerville Old Face"/>
                <a:cs typeface="Baskerville Old Face"/>
              </a:rPr>
              <a:t>.</a:t>
            </a:r>
            <a:endParaRPr lang="es-ES" dirty="0">
              <a:latin typeface="Baskerville Old Face"/>
              <a:cs typeface="Baskerville Old Face"/>
            </a:endParaRPr>
          </a:p>
        </p:txBody>
      </p:sp>
      <p:sp>
        <p:nvSpPr>
          <p:cNvPr id="6" name="Rectángulo 5"/>
          <p:cNvSpPr/>
          <p:nvPr/>
        </p:nvSpPr>
        <p:spPr>
          <a:xfrm>
            <a:off x="1043608" y="1340768"/>
            <a:ext cx="4193125" cy="369332"/>
          </a:xfrm>
          <a:prstGeom prst="rect">
            <a:avLst/>
          </a:prstGeom>
        </p:spPr>
        <p:txBody>
          <a:bodyPr wrap="none">
            <a:spAutoFit/>
          </a:bodyPr>
          <a:lstStyle/>
          <a:p>
            <a:r>
              <a:rPr lang="es-CO" b="1" dirty="0" smtClean="0">
                <a:solidFill>
                  <a:srgbClr val="FF0000"/>
                </a:solidFill>
                <a:latin typeface="Baskerville Old Face"/>
                <a:ea typeface="Arial" panose="020B0604020202020204" pitchFamily="34" charset="0"/>
                <a:cs typeface="Baskerville Old Face"/>
              </a:rPr>
              <a:t>MICROORGANISMOS INDICADORES </a:t>
            </a:r>
            <a:endParaRPr lang="es-ES" b="1" dirty="0">
              <a:solidFill>
                <a:srgbClr val="FF0000"/>
              </a:solidFill>
            </a:endParaRPr>
          </a:p>
        </p:txBody>
      </p:sp>
      <p:sp>
        <p:nvSpPr>
          <p:cNvPr id="7" name="Rectángulo 6"/>
          <p:cNvSpPr/>
          <p:nvPr/>
        </p:nvSpPr>
        <p:spPr>
          <a:xfrm>
            <a:off x="323528" y="6021288"/>
            <a:ext cx="8568952" cy="338554"/>
          </a:xfrm>
          <a:prstGeom prst="rect">
            <a:avLst/>
          </a:prstGeom>
        </p:spPr>
        <p:txBody>
          <a:bodyPr wrap="square">
            <a:spAutoFit/>
          </a:bodyPr>
          <a:lstStyle/>
          <a:p>
            <a:pPr algn="just"/>
            <a:r>
              <a:rPr lang="es-ES" sz="800" dirty="0"/>
              <a:t>Colombia. Ministerio de la Protección Social. Decreto 1575, Por el cual se establece el Sistema para la Protección y Control de la Calidad del Agua para Consumo Humano, Bogotá D.C, 9 de mayo de 2007.</a:t>
            </a:r>
          </a:p>
        </p:txBody>
      </p:sp>
      <p:sp>
        <p:nvSpPr>
          <p:cNvPr id="8" name="Rectángulo 7"/>
          <p:cNvSpPr/>
          <p:nvPr/>
        </p:nvSpPr>
        <p:spPr>
          <a:xfrm>
            <a:off x="323528" y="6309320"/>
            <a:ext cx="8424936" cy="338554"/>
          </a:xfrm>
          <a:prstGeom prst="rect">
            <a:avLst/>
          </a:prstGeom>
        </p:spPr>
        <p:txBody>
          <a:bodyPr wrap="square">
            <a:spAutoFit/>
          </a:bodyPr>
          <a:lstStyle/>
          <a:p>
            <a:pPr algn="just"/>
            <a:r>
              <a:rPr lang="es-ES" sz="800" dirty="0"/>
              <a:t>Colombia. Ministerio de la Protección Social Colombia. Decreto 3518. Por el cual se crea y reglamenta el Sistema de Vigilancia en Salud Pública y se dictan otras disposiciones, Bogotá D.C, 9 de octubre del 2006.</a:t>
            </a:r>
          </a:p>
        </p:txBody>
      </p:sp>
    </p:spTree>
    <p:extLst>
      <p:ext uri="{BB962C8B-B14F-4D97-AF65-F5344CB8AC3E}">
        <p14:creationId xmlns:p14="http://schemas.microsoft.com/office/powerpoint/2010/main" val="95064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1628800"/>
            <a:ext cx="8064895" cy="1477328"/>
          </a:xfrm>
          <a:prstGeom prst="rect">
            <a:avLst/>
          </a:prstGeom>
        </p:spPr>
        <p:txBody>
          <a:bodyPr wrap="square">
            <a:spAutoFit/>
          </a:bodyPr>
          <a:lstStyle/>
          <a:p>
            <a:r>
              <a:rPr lang="es-ES" b="1" dirty="0"/>
              <a:t>RESOLUCIÓN NÚMERO </a:t>
            </a:r>
            <a:r>
              <a:rPr lang="es-ES" b="1" dirty="0" smtClean="0"/>
              <a:t>2115 (2007)</a:t>
            </a:r>
          </a:p>
          <a:p>
            <a:endParaRPr lang="es-ES" b="1" dirty="0" smtClean="0"/>
          </a:p>
          <a:p>
            <a:pPr algn="ctr"/>
            <a:r>
              <a:rPr lang="es-ES" dirty="0" smtClean="0"/>
              <a:t>Características, </a:t>
            </a:r>
            <a:r>
              <a:rPr lang="es-ES" dirty="0"/>
              <a:t>instrumentos </a:t>
            </a:r>
            <a:r>
              <a:rPr lang="es-ES" dirty="0" smtClean="0"/>
              <a:t>básicos </a:t>
            </a:r>
            <a:r>
              <a:rPr lang="es-ES" dirty="0"/>
              <a:t>y frecuencias </a:t>
            </a:r>
            <a:r>
              <a:rPr lang="es-ES" dirty="0" smtClean="0"/>
              <a:t>del </a:t>
            </a:r>
            <a:r>
              <a:rPr lang="es-ES" dirty="0"/>
              <a:t>sistema de control y vigilancia para la calidad del agua para consumo humano </a:t>
            </a:r>
          </a:p>
          <a:p>
            <a:endParaRPr lang="es-ES" b="1" dirty="0"/>
          </a:p>
        </p:txBody>
      </p:sp>
      <p:pic>
        <p:nvPicPr>
          <p:cNvPr id="6" name="Imagen 5"/>
          <p:cNvPicPr>
            <a:picLocks noChangeAspect="1"/>
          </p:cNvPicPr>
          <p:nvPr/>
        </p:nvPicPr>
        <p:blipFill rotWithShape="1">
          <a:blip r:embed="rId2"/>
          <a:srcRect t="5461"/>
          <a:stretch/>
        </p:blipFill>
        <p:spPr>
          <a:xfrm>
            <a:off x="467544" y="3212976"/>
            <a:ext cx="8065487" cy="1662996"/>
          </a:xfrm>
          <a:prstGeom prst="rect">
            <a:avLst/>
          </a:prstGeom>
        </p:spPr>
      </p:pic>
      <p:sp>
        <p:nvSpPr>
          <p:cNvPr id="2" name="CuadroTexto 1"/>
          <p:cNvSpPr txBox="1"/>
          <p:nvPr/>
        </p:nvSpPr>
        <p:spPr>
          <a:xfrm>
            <a:off x="298003" y="6093296"/>
            <a:ext cx="8250891" cy="461665"/>
          </a:xfrm>
          <a:prstGeom prst="rect">
            <a:avLst/>
          </a:prstGeom>
          <a:noFill/>
        </p:spPr>
        <p:txBody>
          <a:bodyPr wrap="square" rtlCol="0">
            <a:spAutoFit/>
          </a:bodyPr>
          <a:lstStyle/>
          <a:p>
            <a:r>
              <a:rPr lang="es-CO" sz="1200" dirty="0" smtClean="0"/>
              <a:t>Tomado de: Ministerio de la Protección </a:t>
            </a:r>
            <a:r>
              <a:rPr lang="es-CO" sz="1200" dirty="0"/>
              <a:t>S</a:t>
            </a:r>
            <a:r>
              <a:rPr lang="es-CO" sz="1200" dirty="0" smtClean="0"/>
              <a:t>ocial </a:t>
            </a:r>
            <a:r>
              <a:rPr lang="es-CO" sz="1200" dirty="0"/>
              <a:t>M</a:t>
            </a:r>
            <a:r>
              <a:rPr lang="es-CO" sz="1200" dirty="0" smtClean="0"/>
              <a:t>inisterio de Ambiente, Vivienda y Desarrollo </a:t>
            </a:r>
            <a:r>
              <a:rPr lang="es-CO" sz="1200" dirty="0"/>
              <a:t>T</a:t>
            </a:r>
            <a:r>
              <a:rPr lang="es-CO" sz="1200" dirty="0" smtClean="0"/>
              <a:t>erritorial resolución número 2115 ( 22 jun 2007 )</a:t>
            </a:r>
            <a:endParaRPr lang="es-CO" sz="1200" dirty="0"/>
          </a:p>
        </p:txBody>
      </p:sp>
    </p:spTree>
    <p:extLst>
      <p:ext uri="{BB962C8B-B14F-4D97-AF65-F5344CB8AC3E}">
        <p14:creationId xmlns:p14="http://schemas.microsoft.com/office/powerpoint/2010/main" val="309891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043608" y="908720"/>
            <a:ext cx="670718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2800" b="1" i="0" u="none" strike="noStrike" cap="none" dirty="0" smtClean="0">
                <a:solidFill>
                  <a:schemeClr val="accent6">
                    <a:lumMod val="75000"/>
                  </a:schemeClr>
                </a:solidFill>
                <a:latin typeface="Baskerville Old Face"/>
                <a:ea typeface="Balthazar"/>
                <a:cs typeface="Baskerville Old Face"/>
                <a:sym typeface="Balthazar"/>
              </a:rPr>
              <a:t>EPIDEMIOLOGÍA</a:t>
            </a:r>
            <a:endParaRPr lang="es-CO" sz="2800" b="1" i="0" u="none" strike="noStrike" cap="none" dirty="0">
              <a:solidFill>
                <a:schemeClr val="accent6">
                  <a:lumMod val="75000"/>
                </a:schemeClr>
              </a:solidFill>
              <a:latin typeface="Baskerville Old Face"/>
              <a:ea typeface="Balthazar"/>
              <a:cs typeface="Baskerville Old Face"/>
              <a:sym typeface="Balthazar"/>
            </a:endParaRPr>
          </a:p>
        </p:txBody>
      </p:sp>
      <p:pic>
        <p:nvPicPr>
          <p:cNvPr id="4" name="image03.png"/>
          <p:cNvPicPr/>
          <p:nvPr/>
        </p:nvPicPr>
        <p:blipFill>
          <a:blip r:embed="rId3"/>
          <a:srcRect l="-1594" t="-1594" r="-1594" b="-1594"/>
          <a:stretch>
            <a:fillRect/>
          </a:stretch>
        </p:blipFill>
        <p:spPr>
          <a:xfrm>
            <a:off x="1259632" y="2276872"/>
            <a:ext cx="6408712" cy="4032448"/>
          </a:xfrm>
          <a:prstGeom prst="rect">
            <a:avLst/>
          </a:prstGeom>
          <a:ln/>
        </p:spPr>
      </p:pic>
      <p:sp>
        <p:nvSpPr>
          <p:cNvPr id="3" name="CuadroTexto 2"/>
          <p:cNvSpPr txBox="1"/>
          <p:nvPr/>
        </p:nvSpPr>
        <p:spPr>
          <a:xfrm>
            <a:off x="548640" y="1828800"/>
            <a:ext cx="8229600" cy="338554"/>
          </a:xfrm>
          <a:prstGeom prst="rect">
            <a:avLst/>
          </a:prstGeom>
          <a:noFill/>
        </p:spPr>
        <p:txBody>
          <a:bodyPr wrap="square" rtlCol="0">
            <a:spAutoFit/>
          </a:bodyPr>
          <a:lstStyle/>
          <a:p>
            <a:r>
              <a:rPr lang="es-CO" b="1" dirty="0" smtClean="0"/>
              <a:t> </a:t>
            </a:r>
            <a:r>
              <a:rPr lang="es-CO" sz="1600" b="1" dirty="0"/>
              <a:t>Valores de aceptabilidad de características microbiológicas,</a:t>
            </a:r>
            <a:r>
              <a:rPr lang="es-CO" sz="1600" dirty="0"/>
              <a:t> </a:t>
            </a:r>
            <a:r>
              <a:rPr lang="es-CO" sz="1600" b="1" dirty="0"/>
              <a:t>Colombia </a:t>
            </a:r>
            <a:r>
              <a:rPr lang="es-CO" sz="1600" b="1" dirty="0" smtClean="0"/>
              <a:t>2016</a:t>
            </a:r>
            <a:endParaRPr lang="es-CO" sz="1600" dirty="0"/>
          </a:p>
        </p:txBody>
      </p:sp>
      <p:sp>
        <p:nvSpPr>
          <p:cNvPr id="5" name="CuadroTexto 4"/>
          <p:cNvSpPr txBox="1"/>
          <p:nvPr/>
        </p:nvSpPr>
        <p:spPr>
          <a:xfrm>
            <a:off x="237929" y="6309320"/>
            <a:ext cx="8881110" cy="369332"/>
          </a:xfrm>
          <a:prstGeom prst="rect">
            <a:avLst/>
          </a:prstGeom>
          <a:noFill/>
        </p:spPr>
        <p:txBody>
          <a:bodyPr wrap="square" rtlCol="0">
            <a:spAutoFit/>
          </a:bodyPr>
          <a:lstStyle/>
          <a:p>
            <a:r>
              <a:rPr lang="es-CO" sz="900" dirty="0"/>
              <a:t>. (FUENTE: Tomado y modificado a partir de SIVICAP. Instituto Nacional de Salud 2016)</a:t>
            </a:r>
          </a:p>
          <a:p>
            <a:endParaRPr lang="es-CO" sz="900" dirty="0"/>
          </a:p>
        </p:txBody>
      </p:sp>
      <p:pic>
        <p:nvPicPr>
          <p:cNvPr id="2" name="Imagen 1" descr="Captura de pantalla 2016-10-28 a las 3.49.54 p.m..png"/>
          <p:cNvPicPr>
            <a:picLocks noChangeAspect="1"/>
          </p:cNvPicPr>
          <p:nvPr/>
        </p:nvPicPr>
        <p:blipFill rotWithShape="1">
          <a:blip r:embed="rId4">
            <a:extLst>
              <a:ext uri="{28A0092B-C50C-407E-A947-70E740481C1C}">
                <a14:useLocalDpi xmlns:a14="http://schemas.microsoft.com/office/drawing/2010/main" val="0"/>
              </a:ext>
            </a:extLst>
          </a:blip>
          <a:srcRect l="19552" t="59189" r="60164" b="25207"/>
          <a:stretch/>
        </p:blipFill>
        <p:spPr>
          <a:xfrm>
            <a:off x="179512" y="692696"/>
            <a:ext cx="1854699" cy="802154"/>
          </a:xfrm>
          <a:prstGeom prst="rect">
            <a:avLst/>
          </a:prstGeom>
        </p:spPr>
      </p:pic>
    </p:spTree>
    <p:extLst>
      <p:ext uri="{BB962C8B-B14F-4D97-AF65-F5344CB8AC3E}">
        <p14:creationId xmlns:p14="http://schemas.microsoft.com/office/powerpoint/2010/main" val="231824176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115616" y="764704"/>
            <a:ext cx="670718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2800" b="1" i="0" u="none" strike="noStrike" cap="none" dirty="0" smtClean="0">
                <a:solidFill>
                  <a:srgbClr val="FF6600"/>
                </a:solidFill>
                <a:latin typeface="Baskerville Old Face"/>
                <a:ea typeface="Balthazar"/>
                <a:cs typeface="Baskerville Old Face"/>
                <a:sym typeface="Balthazar"/>
              </a:rPr>
              <a:t>CONCLUSIONES </a:t>
            </a:r>
            <a:endParaRPr lang="es-CO" sz="2800" b="1" i="0" u="none" strike="noStrike" cap="none" dirty="0">
              <a:solidFill>
                <a:srgbClr val="FF6600"/>
              </a:solidFill>
              <a:latin typeface="Baskerville Old Face"/>
              <a:ea typeface="Balthazar"/>
              <a:cs typeface="Baskerville Old Face"/>
              <a:sym typeface="Balthazar"/>
            </a:endParaRPr>
          </a:p>
        </p:txBody>
      </p:sp>
      <p:sp>
        <p:nvSpPr>
          <p:cNvPr id="249" name="Shape 24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r>
              <a:rPr lang="es-CO" sz="1400" dirty="0">
                <a:latin typeface="Arial" panose="020B0604020202020204" pitchFamily="34" charset="0"/>
                <a:cs typeface="Arial" panose="020B0604020202020204" pitchFamily="34" charset="0"/>
              </a:rPr>
              <a:t>Los altos niveles de contaminación de origen fecal hacen necesario un estricto control de la calidad microbiológica del agua</a:t>
            </a:r>
            <a:r>
              <a:rPr lang="es-CO" sz="1400" dirty="0" smtClean="0">
                <a:latin typeface="Arial" panose="020B0604020202020204" pitchFamily="34" charset="0"/>
                <a:cs typeface="Arial" panose="020B0604020202020204" pitchFamily="34" charset="0"/>
              </a:rPr>
              <a:t>.</a:t>
            </a:r>
          </a:p>
          <a:p>
            <a:pPr lvl="0"/>
            <a:endParaRPr lang="es-CO" sz="1400" dirty="0">
              <a:latin typeface="Arial" panose="020B0604020202020204" pitchFamily="34" charset="0"/>
              <a:cs typeface="Arial" panose="020B0604020202020204" pitchFamily="34" charset="0"/>
            </a:endParaRPr>
          </a:p>
          <a:p>
            <a:pPr lvl="0"/>
            <a:r>
              <a:rPr lang="es-CO" sz="1400" dirty="0">
                <a:latin typeface="Arial" panose="020B0604020202020204" pitchFamily="34" charset="0"/>
                <a:cs typeface="Arial" panose="020B0604020202020204" pitchFamily="34" charset="0"/>
              </a:rPr>
              <a:t>Los tuberías rotas, conexiones cruzadas, ausencia de mantenimiento del agua, el nivel de PH, temperatura, tipo de nutrientes entre otros son factores influyentes en la contaminación del agua de consumo humano con microorganismos de origen fecal</a:t>
            </a:r>
            <a:r>
              <a:rPr lang="es-CO" sz="1400" dirty="0" smtClean="0">
                <a:latin typeface="Arial" panose="020B0604020202020204" pitchFamily="34" charset="0"/>
                <a:cs typeface="Arial" panose="020B0604020202020204" pitchFamily="34" charset="0"/>
              </a:rPr>
              <a:t>.</a:t>
            </a:r>
          </a:p>
          <a:p>
            <a:pPr lvl="0"/>
            <a:endParaRPr lang="es-CO" sz="1400" dirty="0">
              <a:latin typeface="Arial" panose="020B0604020202020204" pitchFamily="34" charset="0"/>
              <a:cs typeface="Arial" panose="020B0604020202020204" pitchFamily="34" charset="0"/>
            </a:endParaRPr>
          </a:p>
          <a:p>
            <a:pPr lvl="0"/>
            <a:r>
              <a:rPr lang="es-CO" sz="1400" dirty="0">
                <a:latin typeface="Arial" panose="020B0604020202020204" pitchFamily="34" charset="0"/>
                <a:cs typeface="Arial" panose="020B0604020202020204" pitchFamily="34" charset="0"/>
              </a:rPr>
              <a:t>Las bacterias son microorganismos más destacados a nivel clínico por tener mayor cantidad de  agentes patógenos que causan enfermedades en las personas que consumen agua contaminada</a:t>
            </a:r>
            <a:r>
              <a:rPr lang="es-CO" sz="1400" dirty="0" smtClean="0">
                <a:latin typeface="Arial" panose="020B0604020202020204" pitchFamily="34" charset="0"/>
                <a:cs typeface="Arial" panose="020B0604020202020204" pitchFamily="34" charset="0"/>
              </a:rPr>
              <a:t>.</a:t>
            </a:r>
          </a:p>
          <a:p>
            <a:pPr lvl="0"/>
            <a:endParaRPr lang="es-CO" sz="1400" dirty="0">
              <a:latin typeface="Arial" panose="020B0604020202020204" pitchFamily="34" charset="0"/>
              <a:cs typeface="Arial" panose="020B0604020202020204" pitchFamily="34" charset="0"/>
            </a:endParaRPr>
          </a:p>
          <a:p>
            <a:pPr lvl="0"/>
            <a:r>
              <a:rPr lang="es-CO" sz="1400" dirty="0">
                <a:latin typeface="Arial" panose="020B0604020202020204" pitchFamily="34" charset="0"/>
                <a:cs typeface="Arial" panose="020B0604020202020204" pitchFamily="34" charset="0"/>
              </a:rPr>
              <a:t>Es urgente revisar la legislación existente para el control microbiológico del agua, ya que el uso de indicadores tradicionales como coliformes totales  y </a:t>
            </a:r>
            <a:r>
              <a:rPr lang="es-CO" sz="1400" i="1" dirty="0">
                <a:latin typeface="Arial" panose="020B0604020202020204" pitchFamily="34" charset="0"/>
                <a:cs typeface="Arial" panose="020B0604020202020204" pitchFamily="34" charset="0"/>
              </a:rPr>
              <a:t>E. Coli  </a:t>
            </a:r>
            <a:r>
              <a:rPr lang="es-CO" sz="1400" dirty="0">
                <a:latin typeface="Arial" panose="020B0604020202020204" pitchFamily="34" charset="0"/>
                <a:cs typeface="Arial" panose="020B0604020202020204" pitchFamily="34" charset="0"/>
              </a:rPr>
              <a:t>no garantiza la ausencia de virus y parásitos.</a:t>
            </a:r>
          </a:p>
          <a:p>
            <a:pPr marL="0" indent="0" algn="just">
              <a:buNone/>
            </a:pPr>
            <a:endParaRPr lang="es-CO" sz="1400" dirty="0" smtClean="0">
              <a:latin typeface="Balthazar"/>
            </a:endParaRPr>
          </a:p>
          <a:p>
            <a:pPr marL="0" indent="0">
              <a:buNone/>
            </a:pPr>
            <a:r>
              <a:rPr lang="es-CO" sz="1400" dirty="0" smtClean="0"/>
              <a:t> </a:t>
            </a:r>
          </a:p>
          <a:p>
            <a:pPr algn="just"/>
            <a:endParaRPr lang="es-CO" sz="1400" dirty="0" smtClean="0"/>
          </a:p>
        </p:txBody>
      </p:sp>
    </p:spTree>
    <p:extLst>
      <p:ext uri="{BB962C8B-B14F-4D97-AF65-F5344CB8AC3E}">
        <p14:creationId xmlns:p14="http://schemas.microsoft.com/office/powerpoint/2010/main" val="208665445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55576" y="836712"/>
            <a:ext cx="670718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3200" b="1" i="0" u="none" strike="noStrike" cap="none" dirty="0" smtClean="0">
                <a:solidFill>
                  <a:schemeClr val="accent6">
                    <a:lumMod val="75000"/>
                  </a:schemeClr>
                </a:solidFill>
                <a:latin typeface="Balthazar"/>
                <a:ea typeface="Balthazar"/>
                <a:cs typeface="Balthazar"/>
                <a:sym typeface="Balthazar"/>
              </a:rPr>
              <a:t>BIBLIOGRAFÍA</a:t>
            </a:r>
            <a:endParaRPr lang="es-CO" sz="3200" b="1" i="0" u="none" strike="noStrike" cap="none" dirty="0">
              <a:solidFill>
                <a:schemeClr val="accent6">
                  <a:lumMod val="75000"/>
                </a:schemeClr>
              </a:solidFill>
              <a:latin typeface="Balthazar"/>
              <a:ea typeface="Balthazar"/>
              <a:cs typeface="Balthazar"/>
              <a:sym typeface="Balthazar"/>
            </a:endParaRPr>
          </a:p>
        </p:txBody>
      </p:sp>
      <p:sp>
        <p:nvSpPr>
          <p:cNvPr id="255" name="Shape 255"/>
          <p:cNvSpPr txBox="1">
            <a:spLocks noGrp="1"/>
          </p:cNvSpPr>
          <p:nvPr>
            <p:ph type="body" idx="1"/>
          </p:nvPr>
        </p:nvSpPr>
        <p:spPr>
          <a:xfrm>
            <a:off x="452663" y="1700808"/>
            <a:ext cx="8229600" cy="4813995"/>
          </a:xfrm>
          <a:prstGeom prst="rect">
            <a:avLst/>
          </a:prstGeom>
          <a:noFill/>
          <a:ln>
            <a:noFill/>
          </a:ln>
        </p:spPr>
        <p:txBody>
          <a:bodyPr lIns="91425" tIns="45700" rIns="91425" bIns="45700" anchor="t" anchorCtr="0">
            <a:noAutofit/>
          </a:bodyPr>
          <a:lstStyle/>
          <a:p>
            <a:pPr lvl="0" algn="just"/>
            <a:r>
              <a:rPr lang="es-CO" sz="1400" dirty="0">
                <a:latin typeface="Arial" panose="020B0604020202020204" pitchFamily="34" charset="0"/>
                <a:cs typeface="Arial" panose="020B0604020202020204" pitchFamily="34" charset="0"/>
              </a:rPr>
              <a:t>Vargas C. 1996 Control y vigilancia de la calidad del agua de consumo humano. Textos completos</a:t>
            </a:r>
          </a:p>
          <a:p>
            <a:pPr lvl="0" algn="just"/>
            <a:r>
              <a:rPr lang="es-CO" sz="1400" dirty="0">
                <a:latin typeface="Arial" panose="020B0604020202020204" pitchFamily="34" charset="0"/>
                <a:cs typeface="Arial" panose="020B0604020202020204" pitchFamily="34" charset="0"/>
              </a:rPr>
              <a:t>Pullés M. Microorganismos indicadores de la calidad del agua potable en cuba. Revista CENIC Ciencias Biológicas, Vol. 45, No.1, </a:t>
            </a:r>
            <a:r>
              <a:rPr lang="es-CO" sz="1400" dirty="0" err="1">
                <a:latin typeface="Arial" panose="020B0604020202020204" pitchFamily="34" charset="0"/>
                <a:cs typeface="Arial" panose="020B0604020202020204" pitchFamily="34" charset="0"/>
              </a:rPr>
              <a:t>pp</a:t>
            </a:r>
            <a:r>
              <a:rPr lang="es-CO" sz="1400" dirty="0">
                <a:latin typeface="Arial" panose="020B0604020202020204" pitchFamily="34" charset="0"/>
                <a:cs typeface="Arial" panose="020B0604020202020204" pitchFamily="34" charset="0"/>
              </a:rPr>
              <a:t>, 25-36, 2014.</a:t>
            </a:r>
          </a:p>
          <a:p>
            <a:pPr algn="just"/>
            <a:r>
              <a:rPr lang="es-CO" sz="1400" dirty="0">
                <a:latin typeface="Arial" panose="020B0604020202020204" pitchFamily="34" charset="0"/>
                <a:cs typeface="Arial" panose="020B0604020202020204" pitchFamily="34" charset="0"/>
              </a:rPr>
              <a:t>Instituto Nacional de Salud. Boletín vigilancia del agua. “Sistema de información de la vigilancia de la calidad del agua para consumo humano-SIVICAP”. 2016.</a:t>
            </a:r>
          </a:p>
          <a:p>
            <a:pPr lvl="0" algn="just"/>
            <a:r>
              <a:rPr lang="es-CO" sz="1400" dirty="0" err="1" smtClean="0">
                <a:latin typeface="Arial" panose="020B0604020202020204" pitchFamily="34" charset="0"/>
                <a:cs typeface="Arial" panose="020B0604020202020204" pitchFamily="34" charset="0"/>
              </a:rPr>
              <a:t>Channah</a:t>
            </a:r>
            <a:r>
              <a:rPr lang="es-CO" sz="1400" dirty="0" smtClean="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Rock , </a:t>
            </a:r>
            <a:r>
              <a:rPr lang="es-CO" sz="1400" dirty="0" err="1">
                <a:latin typeface="Arial" panose="020B0604020202020204" pitchFamily="34" charset="0"/>
                <a:cs typeface="Arial" panose="020B0604020202020204" pitchFamily="34" charset="0"/>
              </a:rPr>
              <a:t>Berenise</a:t>
            </a:r>
            <a:r>
              <a:rPr lang="es-CO" sz="1400" dirty="0">
                <a:latin typeface="Arial" panose="020B0604020202020204" pitchFamily="34" charset="0"/>
                <a:cs typeface="Arial" panose="020B0604020202020204" pitchFamily="34" charset="0"/>
              </a:rPr>
              <a:t> Rivera. La Calidad del Agua, E. coli y su Salud. COLLEGE OF AGRICULTURE AND LIFE SCIENCES COOPERATIVE EXTENSION. Marzo 2014</a:t>
            </a:r>
          </a:p>
          <a:p>
            <a:pPr lvl="0" algn="just"/>
            <a:r>
              <a:rPr lang="es-CO" sz="1400" dirty="0">
                <a:latin typeface="Arial" panose="020B0604020202020204" pitchFamily="34" charset="0"/>
                <a:cs typeface="Arial" panose="020B0604020202020204" pitchFamily="34" charset="0"/>
              </a:rPr>
              <a:t>Oscar G. Gómez-Duarte, MD, PhD. Enfermedad Diarreica aguda por E. coli patógenas en Colombia. </a:t>
            </a:r>
            <a:r>
              <a:rPr lang="es-CO" sz="1400" dirty="0" err="1">
                <a:latin typeface="Arial" panose="020B0604020202020204" pitchFamily="34" charset="0"/>
                <a:cs typeface="Arial" panose="020B0604020202020204" pitchFamily="34" charset="0"/>
              </a:rPr>
              <a:t>Rev</a:t>
            </a:r>
            <a:r>
              <a:rPr lang="es-CO" sz="1400" dirty="0">
                <a:latin typeface="Arial" panose="020B0604020202020204" pitchFamily="34" charset="0"/>
                <a:cs typeface="Arial" panose="020B0604020202020204" pitchFamily="34" charset="0"/>
              </a:rPr>
              <a:t> Chilena </a:t>
            </a:r>
            <a:r>
              <a:rPr lang="es-CO" sz="1400" dirty="0" err="1">
                <a:latin typeface="Arial" panose="020B0604020202020204" pitchFamily="34" charset="0"/>
                <a:cs typeface="Arial" panose="020B0604020202020204" pitchFamily="34" charset="0"/>
              </a:rPr>
              <a:t>Infectol</a:t>
            </a:r>
            <a:r>
              <a:rPr lang="es-CO" sz="1400" dirty="0">
                <a:latin typeface="Arial" panose="020B0604020202020204" pitchFamily="34" charset="0"/>
                <a:cs typeface="Arial" panose="020B0604020202020204" pitchFamily="34" charset="0"/>
              </a:rPr>
              <a:t>. 2014 Oct; 31(5): 577–586.</a:t>
            </a:r>
          </a:p>
          <a:p>
            <a:pPr algn="just"/>
            <a:r>
              <a:rPr lang="es-CO" sz="1400" dirty="0" err="1">
                <a:latin typeface="Arial" panose="020B0604020202020204" pitchFamily="34" charset="0"/>
                <a:cs typeface="Arial" panose="020B0604020202020204" pitchFamily="34" charset="0"/>
              </a:rPr>
              <a:t>World</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Health</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Organization</a:t>
            </a:r>
            <a:r>
              <a:rPr lang="es-CO" sz="1400" dirty="0">
                <a:latin typeface="Arial" panose="020B0604020202020204" pitchFamily="34" charset="0"/>
                <a:cs typeface="Arial" panose="020B0604020202020204" pitchFamily="34" charset="0"/>
              </a:rPr>
              <a:t>- WHO. </a:t>
            </a:r>
            <a:r>
              <a:rPr lang="es-CO" sz="1400" dirty="0" err="1">
                <a:latin typeface="Arial" panose="020B0604020202020204" pitchFamily="34" charset="0"/>
                <a:cs typeface="Arial" panose="020B0604020202020204" pitchFamily="34" charset="0"/>
              </a:rPr>
              <a:t>Guidelines</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for</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Drinking-water</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Quality</a:t>
            </a:r>
            <a:r>
              <a:rPr lang="es-CO" sz="1400" dirty="0">
                <a:latin typeface="Arial" panose="020B0604020202020204" pitchFamily="34" charset="0"/>
                <a:cs typeface="Arial" panose="020B0604020202020204" pitchFamily="34" charset="0"/>
              </a:rPr>
              <a:t>, 4th Ed. </a:t>
            </a:r>
            <a:r>
              <a:rPr lang="es-CO" sz="1400" dirty="0" err="1">
                <a:latin typeface="Arial" panose="020B0604020202020204" pitchFamily="34" charset="0"/>
                <a:cs typeface="Arial" panose="020B0604020202020204" pitchFamily="34" charset="0"/>
              </a:rPr>
              <a:t>Vol</a:t>
            </a:r>
            <a:r>
              <a:rPr lang="es-CO" sz="1400" dirty="0">
                <a:latin typeface="Arial" panose="020B0604020202020204" pitchFamily="34" charset="0"/>
                <a:cs typeface="Arial" panose="020B0604020202020204" pitchFamily="34" charset="0"/>
              </a:rPr>
              <a:t> 1,2011</a:t>
            </a:r>
            <a:r>
              <a:rPr lang="es-CO" sz="1400" dirty="0" smtClean="0">
                <a:latin typeface="Arial" panose="020B0604020202020204" pitchFamily="34" charset="0"/>
                <a:cs typeface="Arial" panose="020B0604020202020204" pitchFamily="34" charset="0"/>
              </a:rPr>
              <a:t>.</a:t>
            </a:r>
          </a:p>
          <a:p>
            <a:pPr lvl="0" algn="just"/>
            <a:r>
              <a:rPr lang="es-CO" sz="1400" dirty="0">
                <a:latin typeface="Arial" panose="020B0604020202020204" pitchFamily="34" charset="0"/>
                <a:cs typeface="Arial" panose="020B0604020202020204" pitchFamily="34" charset="0"/>
              </a:rPr>
              <a:t>Indicadores bacterianos no habituales de la calidad de aguas naturales; Sara </a:t>
            </a:r>
            <a:r>
              <a:rPr lang="es-CO" sz="1400" dirty="0" err="1">
                <a:latin typeface="Arial" panose="020B0604020202020204" pitchFamily="34" charset="0"/>
                <a:cs typeface="Arial" panose="020B0604020202020204" pitchFamily="34" charset="0"/>
              </a:rPr>
              <a:t>Avila</a:t>
            </a:r>
            <a:r>
              <a:rPr lang="es-CO" sz="1400" dirty="0">
                <a:latin typeface="Arial" panose="020B0604020202020204" pitchFamily="34" charset="0"/>
                <a:cs typeface="Arial" panose="020B0604020202020204" pitchFamily="34" charset="0"/>
              </a:rPr>
              <a:t> de Navia, Sandra </a:t>
            </a:r>
            <a:r>
              <a:rPr lang="es-CO" sz="1400" dirty="0" err="1">
                <a:latin typeface="Arial" panose="020B0604020202020204" pitchFamily="34" charset="0"/>
                <a:cs typeface="Arial" panose="020B0604020202020204" pitchFamily="34" charset="0"/>
              </a:rPr>
              <a:t>Monica</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Estupiñan</a:t>
            </a:r>
            <a:r>
              <a:rPr lang="es-CO" sz="1400" dirty="0">
                <a:latin typeface="Arial" panose="020B0604020202020204" pitchFamily="34" charset="0"/>
                <a:cs typeface="Arial" panose="020B0604020202020204" pitchFamily="34" charset="0"/>
              </a:rPr>
              <a:t> Torres, Flor Helena </a:t>
            </a:r>
            <a:r>
              <a:rPr lang="es-CO" sz="1400" dirty="0" err="1">
                <a:latin typeface="Arial" panose="020B0604020202020204" pitchFamily="34" charset="0"/>
                <a:cs typeface="Arial" panose="020B0604020202020204" pitchFamily="34" charset="0"/>
              </a:rPr>
              <a:t>Chavarro</a:t>
            </a:r>
            <a:r>
              <a:rPr lang="es-CO" sz="1400" dirty="0">
                <a:latin typeface="Arial" panose="020B0604020202020204" pitchFamily="34" charset="0"/>
                <a:cs typeface="Arial" panose="020B0604020202020204" pitchFamily="34" charset="0"/>
              </a:rPr>
              <a:t> y Diana Alejandra Acero; </a:t>
            </a:r>
            <a:r>
              <a:rPr lang="es-CO" sz="1400" dirty="0" err="1">
                <a:latin typeface="Arial" panose="020B0604020202020204" pitchFamily="34" charset="0"/>
                <a:cs typeface="Arial" panose="020B0604020202020204" pitchFamily="34" charset="0"/>
              </a:rPr>
              <a:t>vol</a:t>
            </a:r>
            <a:r>
              <a:rPr lang="es-CO" sz="1400" dirty="0">
                <a:latin typeface="Arial" panose="020B0604020202020204" pitchFamily="34" charset="0"/>
                <a:cs typeface="Arial" panose="020B0604020202020204" pitchFamily="34" charset="0"/>
              </a:rPr>
              <a:t> 5(2) Bogotá, Colombia, Diciembre 2013</a:t>
            </a:r>
            <a:r>
              <a:rPr lang="es-CO" sz="1400" dirty="0" smtClean="0">
                <a:latin typeface="Arial" panose="020B0604020202020204" pitchFamily="34" charset="0"/>
                <a:cs typeface="Arial" panose="020B0604020202020204" pitchFamily="34" charset="0"/>
              </a:rPr>
              <a:t>.</a:t>
            </a:r>
          </a:p>
          <a:p>
            <a:pPr algn="just"/>
            <a:r>
              <a:rPr lang="es-CO" sz="1400" dirty="0" err="1">
                <a:latin typeface="Arial" panose="020B0604020202020204" pitchFamily="34" charset="0"/>
                <a:cs typeface="Arial" panose="020B0604020202020204" pitchFamily="34" charset="0"/>
              </a:rPr>
              <a:t>Karol</a:t>
            </a:r>
            <a:r>
              <a:rPr lang="es-CO" sz="1400" dirty="0">
                <a:latin typeface="Arial" panose="020B0604020202020204" pitchFamily="34" charset="0"/>
                <a:cs typeface="Arial" panose="020B0604020202020204" pitchFamily="34" charset="0"/>
              </a:rPr>
              <a:t> J, </a:t>
            </a:r>
            <a:r>
              <a:rPr lang="es-CO" sz="1400" dirty="0" err="1">
                <a:latin typeface="Arial" panose="020B0604020202020204" pitchFamily="34" charset="0"/>
                <a:cs typeface="Arial" panose="020B0604020202020204" pitchFamily="34" charset="0"/>
              </a:rPr>
              <a:t>Briñez</a:t>
            </a:r>
            <a:r>
              <a:rPr lang="es-CO" sz="1400" dirty="0">
                <a:latin typeface="Arial" panose="020B0604020202020204" pitchFamily="34" charset="0"/>
                <a:cs typeface="Arial" panose="020B0604020202020204" pitchFamily="34" charset="0"/>
              </a:rPr>
              <a:t> A, Juliana C, </a:t>
            </a:r>
            <a:r>
              <a:rPr lang="es-CO" sz="1400" dirty="0" err="1">
                <a:latin typeface="Arial" panose="020B0604020202020204" pitchFamily="34" charset="0"/>
                <a:cs typeface="Arial" panose="020B0604020202020204" pitchFamily="34" charset="0"/>
              </a:rPr>
              <a:t>Guarnizo</a:t>
            </a:r>
            <a:r>
              <a:rPr lang="es-CO" sz="1400" dirty="0">
                <a:latin typeface="Arial" panose="020B0604020202020204" pitchFamily="34" charset="0"/>
                <a:cs typeface="Arial" panose="020B0604020202020204" pitchFamily="34" charset="0"/>
              </a:rPr>
              <a:t> G, Samuel A, Arias V. Calidad del agua para consumo humano en el departamento del Tolima. Rev. </a:t>
            </a:r>
            <a:r>
              <a:rPr lang="es-CO" sz="1400" dirty="0" err="1">
                <a:latin typeface="Arial" panose="020B0604020202020204" pitchFamily="34" charset="0"/>
                <a:cs typeface="Arial" panose="020B0604020202020204" pitchFamily="34" charset="0"/>
              </a:rPr>
              <a:t>Fac</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Nac</a:t>
            </a:r>
            <a:r>
              <a:rPr lang="es-CO" sz="1400" dirty="0">
                <a:latin typeface="Arial" panose="020B0604020202020204" pitchFamily="34" charset="0"/>
                <a:cs typeface="Arial" panose="020B0604020202020204" pitchFamily="34" charset="0"/>
              </a:rPr>
              <a:t>. Salud Pública 2012; 30(2): 175-182.</a:t>
            </a:r>
          </a:p>
          <a:p>
            <a:pPr algn="just"/>
            <a:r>
              <a:rPr lang="es-CO" sz="1400" dirty="0">
                <a:latin typeface="Arial" panose="020B0604020202020204" pitchFamily="34" charset="0"/>
                <a:cs typeface="Arial" panose="020B0604020202020204" pitchFamily="34" charset="0"/>
              </a:rPr>
              <a:t>EPA </a:t>
            </a:r>
            <a:r>
              <a:rPr lang="es-CO" sz="1400" dirty="0" err="1">
                <a:latin typeface="Arial" panose="020B0604020202020204" pitchFamily="34" charset="0"/>
                <a:cs typeface="Arial" panose="020B0604020202020204" pitchFamily="34" charset="0"/>
              </a:rPr>
              <a:t>United</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States</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Environmental</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Protection</a:t>
            </a:r>
            <a:r>
              <a:rPr lang="es-CO" sz="1400" dirty="0">
                <a:latin typeface="Arial" panose="020B0604020202020204" pitchFamily="34" charset="0"/>
                <a:cs typeface="Arial" panose="020B0604020202020204" pitchFamily="34" charset="0"/>
              </a:rPr>
              <a:t> Agency. </a:t>
            </a:r>
            <a:r>
              <a:rPr lang="es-CO" sz="1400" dirty="0" err="1">
                <a:latin typeface="Arial" panose="020B0604020202020204" pitchFamily="34" charset="0"/>
                <a:cs typeface="Arial" panose="020B0604020202020204" pitchFamily="34" charset="0"/>
              </a:rPr>
              <a:t>National</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primary</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drinking</a:t>
            </a:r>
            <a:r>
              <a:rPr lang="es-CO" sz="1400" dirty="0">
                <a:latin typeface="Arial" panose="020B0604020202020204" pitchFamily="34" charset="0"/>
                <a:cs typeface="Arial" panose="020B0604020202020204" pitchFamily="34" charset="0"/>
              </a:rPr>
              <a:t> wáter </a:t>
            </a:r>
            <a:r>
              <a:rPr lang="es-CO" sz="1400" dirty="0" err="1">
                <a:latin typeface="Arial" panose="020B0604020202020204" pitchFamily="34" charset="0"/>
                <a:cs typeface="Arial" panose="020B0604020202020204" pitchFamily="34" charset="0"/>
              </a:rPr>
              <a:t>regulations</a:t>
            </a:r>
            <a:r>
              <a:rPr lang="es-CO" sz="1400" dirty="0">
                <a:latin typeface="Arial" panose="020B0604020202020204" pitchFamily="34" charset="0"/>
                <a:cs typeface="Arial" panose="020B0604020202020204" pitchFamily="34" charset="0"/>
              </a:rPr>
              <a:t>. 2011 [Consultado 20 de febrero de 2013]. Disponible en: </a:t>
            </a:r>
            <a:r>
              <a:rPr lang="es-CO" sz="1400" dirty="0">
                <a:latin typeface="Arial" panose="020B0604020202020204" pitchFamily="34" charset="0"/>
                <a:cs typeface="Arial" panose="020B0604020202020204" pitchFamily="34" charset="0"/>
                <a:hlinkClick r:id="rId3"/>
              </a:rPr>
              <a:t>http://www.epa.gov/safewater.</a:t>
            </a:r>
            <a:endParaRPr lang="es-CO" sz="1400" dirty="0">
              <a:latin typeface="Arial" panose="020B0604020202020204" pitchFamily="34" charset="0"/>
              <a:cs typeface="Arial" panose="020B0604020202020204" pitchFamily="34" charset="0"/>
            </a:endParaRPr>
          </a:p>
          <a:p>
            <a:pPr lvl="0" algn="just"/>
            <a:endParaRPr lang="es-CO" sz="1400" dirty="0"/>
          </a:p>
          <a:p>
            <a:pPr algn="just"/>
            <a:endParaRPr lang="es-CO" sz="1400" dirty="0"/>
          </a:p>
          <a:p>
            <a:pPr lvl="0" algn="just"/>
            <a:endParaRPr lang="es-CO" sz="1400" dirty="0">
              <a:latin typeface="Balthazar" panose="020B0604020202020204"/>
            </a:endParaRPr>
          </a:p>
        </p:txBody>
      </p:sp>
    </p:spTree>
    <p:extLst>
      <p:ext uri="{BB962C8B-B14F-4D97-AF65-F5344CB8AC3E}">
        <p14:creationId xmlns:p14="http://schemas.microsoft.com/office/powerpoint/2010/main" val="350776197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90872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3200" b="1" i="0" u="none" strike="noStrike" cap="none" dirty="0" smtClean="0">
                <a:solidFill>
                  <a:srgbClr val="FF6600"/>
                </a:solidFill>
                <a:latin typeface="Baskerville Old Face"/>
                <a:ea typeface="Arial"/>
                <a:cs typeface="Baskerville Old Face"/>
                <a:sym typeface="Arial"/>
              </a:rPr>
              <a:t>INTEGRANTES</a:t>
            </a:r>
            <a:r>
              <a:rPr lang="es-CO" sz="4400" b="1" i="0" u="none" strike="noStrike" cap="none" dirty="0" smtClean="0">
                <a:solidFill>
                  <a:srgbClr val="FF7D25"/>
                </a:solidFill>
                <a:latin typeface="Baskerville Old Face"/>
                <a:ea typeface="Arial"/>
                <a:cs typeface="Baskerville Old Face"/>
                <a:sym typeface="Arial"/>
              </a:rPr>
              <a:t> </a:t>
            </a:r>
            <a:endParaRPr lang="es-CO" sz="4400" b="1" i="0" u="none" strike="noStrike" cap="none" dirty="0">
              <a:solidFill>
                <a:srgbClr val="FF7D25"/>
              </a:solidFill>
              <a:latin typeface="Baskerville Old Face"/>
              <a:ea typeface="Arial"/>
              <a:cs typeface="Baskerville Old Face"/>
              <a:sym typeface="Arial"/>
            </a:endParaRPr>
          </a:p>
        </p:txBody>
      </p:sp>
      <p:sp>
        <p:nvSpPr>
          <p:cNvPr id="5" name="Marcador de texto 4"/>
          <p:cNvSpPr>
            <a:spLocks noGrp="1"/>
          </p:cNvSpPr>
          <p:nvPr>
            <p:ph type="body" idx="4"/>
          </p:nvPr>
        </p:nvSpPr>
        <p:spPr>
          <a:xfrm>
            <a:off x="755576" y="1700808"/>
            <a:ext cx="7787208" cy="1398141"/>
          </a:xfrm>
        </p:spPr>
        <p:txBody>
          <a:bodyPr/>
          <a:lstStyle/>
          <a:p>
            <a:pPr marL="152400" indent="0">
              <a:buNone/>
            </a:pPr>
            <a:r>
              <a:rPr lang="es-CO" dirty="0" smtClean="0">
                <a:latin typeface="Baskerville Old Face"/>
                <a:cs typeface="Baskerville Old Face"/>
              </a:rPr>
              <a:t>Docentes: </a:t>
            </a:r>
            <a:endParaRPr lang="pt-BR" dirty="0">
              <a:latin typeface="Baskerville Old Face"/>
              <a:cs typeface="Baskerville Old Face"/>
            </a:endParaRPr>
          </a:p>
          <a:p>
            <a:pPr marL="0" indent="0">
              <a:buNone/>
            </a:pPr>
            <a:r>
              <a:rPr lang="pt-BR" sz="2000" dirty="0">
                <a:latin typeface="Baskerville Old Face"/>
                <a:cs typeface="Baskerville Old Face"/>
              </a:rPr>
              <a:t>DIANA DUARTE </a:t>
            </a:r>
            <a:r>
              <a:rPr lang="pt-BR" sz="2000" dirty="0" smtClean="0">
                <a:latin typeface="Baskerville Old Face"/>
                <a:cs typeface="Baskerville Old Face"/>
              </a:rPr>
              <a:t>AMADOR        DILIA APARICIO </a:t>
            </a:r>
            <a:r>
              <a:rPr lang="pt-BR" sz="2000" dirty="0">
                <a:latin typeface="Baskerville Old Face"/>
                <a:cs typeface="Baskerville Old Face"/>
              </a:rPr>
              <a:t>MARENCO </a:t>
            </a:r>
          </a:p>
        </p:txBody>
      </p:sp>
      <p:sp>
        <p:nvSpPr>
          <p:cNvPr id="6" name="Shape 87"/>
          <p:cNvSpPr txBox="1">
            <a:spLocks/>
          </p:cNvSpPr>
          <p:nvPr/>
        </p:nvSpPr>
        <p:spPr>
          <a:xfrm>
            <a:off x="323528" y="3212976"/>
            <a:ext cx="5184576" cy="158417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rgbClr val="777777"/>
              </a:buClr>
              <a:buSzPct val="100000"/>
              <a:buFont typeface="Arial"/>
              <a:buNone/>
              <a:defRPr sz="3200" b="0" i="0" u="none" strike="noStrike" cap="none">
                <a:solidFill>
                  <a:srgbClr val="777777"/>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285750" indent="-285750" algn="l">
              <a:buFont typeface="Arial" panose="020B0604020202020204" pitchFamily="34" charset="0"/>
              <a:buChar char="•"/>
            </a:pPr>
            <a:r>
              <a:rPr lang="es-CO" sz="2000" dirty="0">
                <a:solidFill>
                  <a:schemeClr val="tx1"/>
                </a:solidFill>
                <a:latin typeface="Arial" panose="020B0604020202020204" pitchFamily="34" charset="0"/>
                <a:cs typeface="Arial" panose="020B0604020202020204" pitchFamily="34" charset="0"/>
              </a:rPr>
              <a:t>BAUTISTA </a:t>
            </a:r>
            <a:r>
              <a:rPr lang="es-CO" sz="2000" dirty="0" smtClean="0">
                <a:solidFill>
                  <a:schemeClr val="tx1"/>
                </a:solidFill>
                <a:latin typeface="Arial" panose="020B0604020202020204" pitchFamily="34" charset="0"/>
                <a:cs typeface="Arial" panose="020B0604020202020204" pitchFamily="34" charset="0"/>
              </a:rPr>
              <a:t>FUENTES ANDRÉS</a:t>
            </a:r>
            <a:endParaRPr lang="es-CO" sz="20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CO" sz="2000" dirty="0">
                <a:solidFill>
                  <a:schemeClr val="tx1"/>
                </a:solidFill>
                <a:latin typeface="Arial" panose="020B0604020202020204" pitchFamily="34" charset="0"/>
                <a:cs typeface="Arial" panose="020B0604020202020204" pitchFamily="34" charset="0"/>
              </a:rPr>
              <a:t>BERMUDEZ GUERRERO JHUSEIRY</a:t>
            </a:r>
          </a:p>
          <a:p>
            <a:pPr marL="285750" indent="-285750" algn="l">
              <a:buFont typeface="Arial" panose="020B0604020202020204" pitchFamily="34" charset="0"/>
              <a:buChar char="•"/>
            </a:pPr>
            <a:r>
              <a:rPr lang="es-CO" sz="2000" dirty="0">
                <a:solidFill>
                  <a:schemeClr val="tx1"/>
                </a:solidFill>
                <a:latin typeface="Arial" panose="020B0604020202020204" pitchFamily="34" charset="0"/>
                <a:cs typeface="Arial" panose="020B0604020202020204" pitchFamily="34" charset="0"/>
              </a:rPr>
              <a:t>FERRER ROBINSON</a:t>
            </a:r>
          </a:p>
          <a:p>
            <a:pPr marL="285750" indent="-285750" algn="l">
              <a:buFont typeface="Arial" panose="020B0604020202020204" pitchFamily="34" charset="0"/>
              <a:buChar char="•"/>
            </a:pPr>
            <a:r>
              <a:rPr lang="es-CO" sz="2000" dirty="0">
                <a:solidFill>
                  <a:schemeClr val="tx1"/>
                </a:solidFill>
                <a:latin typeface="Arial" panose="020B0604020202020204" pitchFamily="34" charset="0"/>
                <a:cs typeface="Arial" panose="020B0604020202020204" pitchFamily="34" charset="0"/>
              </a:rPr>
              <a:t>HERRERA DIAZ SEBASTIAN</a:t>
            </a:r>
          </a:p>
          <a:p>
            <a:pPr marL="285750" indent="-285750" algn="l">
              <a:buFont typeface="Arial" panose="020B0604020202020204" pitchFamily="34" charset="0"/>
              <a:buChar char="•"/>
            </a:pPr>
            <a:endParaRPr lang="es-CO" sz="2000" dirty="0">
              <a:solidFill>
                <a:schemeClr val="bg1">
                  <a:lumMod val="50000"/>
                </a:schemeClr>
              </a:solidFill>
              <a:latin typeface="Baskerville Old Face"/>
              <a:cs typeface="Baskerville Old Face"/>
            </a:endParaRPr>
          </a:p>
        </p:txBody>
      </p:sp>
      <p:sp>
        <p:nvSpPr>
          <p:cNvPr id="2" name="Rectángulo 1"/>
          <p:cNvSpPr/>
          <p:nvPr/>
        </p:nvSpPr>
        <p:spPr>
          <a:xfrm>
            <a:off x="5004048" y="3130745"/>
            <a:ext cx="4581092" cy="1631216"/>
          </a:xfrm>
          <a:prstGeom prst="rect">
            <a:avLst/>
          </a:prstGeom>
        </p:spPr>
        <p:txBody>
          <a:bodyPr wrap="square">
            <a:spAutoFit/>
          </a:bodyPr>
          <a:lstStyle/>
          <a:p>
            <a:pPr marL="285750" indent="-285750">
              <a:buFont typeface="Arial" panose="020B0604020202020204" pitchFamily="34" charset="0"/>
              <a:buChar char="•"/>
            </a:pPr>
            <a:r>
              <a:rPr lang="es-CO" sz="2000" dirty="0">
                <a:latin typeface="Arial" panose="020B0604020202020204" pitchFamily="34" charset="0"/>
                <a:cs typeface="Arial" panose="020B0604020202020204" pitchFamily="34" charset="0"/>
              </a:rPr>
              <a:t>HERNANDEZ ROMAÑA JOSE</a:t>
            </a:r>
          </a:p>
          <a:p>
            <a:pPr marL="285750" indent="-285750">
              <a:buFont typeface="Arial" panose="020B0604020202020204" pitchFamily="34" charset="0"/>
              <a:buChar char="•"/>
            </a:pPr>
            <a:r>
              <a:rPr lang="es-CO" sz="2000" dirty="0">
                <a:latin typeface="Arial" panose="020B0604020202020204" pitchFamily="34" charset="0"/>
                <a:cs typeface="Arial" panose="020B0604020202020204" pitchFamily="34" charset="0"/>
              </a:rPr>
              <a:t>JAIME ARIAS </a:t>
            </a:r>
            <a:r>
              <a:rPr lang="es-CO" sz="2000" dirty="0" smtClean="0">
                <a:latin typeface="Arial" panose="020B0604020202020204" pitchFamily="34" charset="0"/>
                <a:cs typeface="Arial" panose="020B0604020202020204" pitchFamily="34" charset="0"/>
              </a:rPr>
              <a:t>ANY</a:t>
            </a:r>
          </a:p>
          <a:p>
            <a:pPr marL="285750" indent="-285750">
              <a:buFont typeface="Arial" panose="020B0604020202020204" pitchFamily="34" charset="0"/>
              <a:buChar char="•"/>
            </a:pPr>
            <a:r>
              <a:rPr lang="es-CO" sz="2000" dirty="0" smtClean="0">
                <a:latin typeface="Arial" panose="020B0604020202020204" pitchFamily="34" charset="0"/>
                <a:cs typeface="Arial" panose="020B0604020202020204" pitchFamily="34" charset="0"/>
              </a:rPr>
              <a:t>MEZA </a:t>
            </a:r>
            <a:r>
              <a:rPr lang="es-CO" sz="2000" dirty="0">
                <a:latin typeface="Arial" panose="020B0604020202020204" pitchFamily="34" charset="0"/>
                <a:cs typeface="Arial" panose="020B0604020202020204" pitchFamily="34" charset="0"/>
              </a:rPr>
              <a:t>DELGADO </a:t>
            </a:r>
            <a:r>
              <a:rPr lang="es-CO" sz="2000" dirty="0" smtClean="0">
                <a:latin typeface="Arial" panose="020B0604020202020204" pitchFamily="34" charset="0"/>
                <a:cs typeface="Arial" panose="020B0604020202020204" pitchFamily="34" charset="0"/>
              </a:rPr>
              <a:t>MAURICIO</a:t>
            </a:r>
          </a:p>
          <a:p>
            <a:pPr marL="285750" indent="-285750">
              <a:buFont typeface="Arial" panose="020B0604020202020204" pitchFamily="34" charset="0"/>
              <a:buChar char="•"/>
            </a:pPr>
            <a:r>
              <a:rPr lang="es-CO" sz="2000" dirty="0" smtClean="0">
                <a:latin typeface="Arial" panose="020B0604020202020204" pitchFamily="34" charset="0"/>
                <a:cs typeface="Arial" panose="020B0604020202020204" pitchFamily="34" charset="0"/>
              </a:rPr>
              <a:t>MONTALVO </a:t>
            </a:r>
            <a:r>
              <a:rPr lang="es-CO" sz="2000" dirty="0">
                <a:latin typeface="Arial" panose="020B0604020202020204" pitchFamily="34" charset="0"/>
                <a:cs typeface="Arial" panose="020B0604020202020204" pitchFamily="34" charset="0"/>
              </a:rPr>
              <a:t>PEREZ ZORE</a:t>
            </a:r>
          </a:p>
          <a:p>
            <a:pPr marL="285750" indent="-285750">
              <a:buFont typeface="Arial" panose="020B0604020202020204" pitchFamily="34" charset="0"/>
              <a:buChar char="•"/>
            </a:pPr>
            <a:r>
              <a:rPr lang="es-CO" sz="2000" dirty="0">
                <a:latin typeface="Arial" panose="020B0604020202020204" pitchFamily="34" charset="0"/>
                <a:cs typeface="Arial" panose="020B0604020202020204" pitchFamily="34" charset="0"/>
              </a:rPr>
              <a:t>NIETO TAVERA ALBA</a:t>
            </a:r>
          </a:p>
        </p:txBody>
      </p:sp>
    </p:spTree>
    <p:extLst>
      <p:ext uri="{BB962C8B-B14F-4D97-AF65-F5344CB8AC3E}">
        <p14:creationId xmlns:p14="http://schemas.microsoft.com/office/powerpoint/2010/main" val="41022869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3200" b="1" i="0" u="none" strike="noStrike" cap="none" dirty="0" smtClean="0">
                <a:solidFill>
                  <a:srgbClr val="FF6600"/>
                </a:solidFill>
                <a:latin typeface="Baskerville Old Face"/>
                <a:ea typeface="Balthazar"/>
                <a:cs typeface="Baskerville Old Face"/>
                <a:sym typeface="Balthazar"/>
              </a:rPr>
              <a:t>INTRODUCCIÓN </a:t>
            </a:r>
            <a:endParaRPr lang="es-CO" sz="3200" b="1" i="0" u="none" strike="noStrike" cap="none" dirty="0">
              <a:solidFill>
                <a:srgbClr val="FF6600"/>
              </a:solidFill>
              <a:latin typeface="Baskerville Old Face"/>
              <a:ea typeface="Balthazar"/>
              <a:cs typeface="Baskerville Old Face"/>
              <a:sym typeface="Balthazar"/>
            </a:endParaRPr>
          </a:p>
        </p:txBody>
      </p:sp>
      <p:sp>
        <p:nvSpPr>
          <p:cNvPr id="2" name="Marcador de texto 1"/>
          <p:cNvSpPr>
            <a:spLocks noGrp="1"/>
          </p:cNvSpPr>
          <p:nvPr>
            <p:ph type="body" idx="1"/>
          </p:nvPr>
        </p:nvSpPr>
        <p:spPr>
          <a:xfrm>
            <a:off x="323528" y="2348880"/>
            <a:ext cx="8229600" cy="3816424"/>
          </a:xfrm>
        </p:spPr>
        <p:txBody>
          <a:bodyPr/>
          <a:lstStyle/>
          <a:p>
            <a:pPr marL="203200" indent="0">
              <a:buNone/>
            </a:pPr>
            <a:endParaRPr lang="es-CO" sz="1600" dirty="0" smtClean="0">
              <a:latin typeface="Baskerville Old Face"/>
              <a:cs typeface="Baskerville Old Face"/>
            </a:endParaRPr>
          </a:p>
          <a:p>
            <a:pPr marL="203200" indent="0" algn="just">
              <a:buNone/>
            </a:pPr>
            <a:endParaRPr lang="es-CO" sz="1600" i="1" dirty="0" smtClean="0">
              <a:latin typeface="Baskerville Old Face"/>
              <a:cs typeface="Baskerville Old Face"/>
            </a:endParaRPr>
          </a:p>
          <a:p>
            <a:pPr marL="203200" indent="0" algn="just">
              <a:buNone/>
            </a:pPr>
            <a:r>
              <a:rPr lang="es-CO" sz="1800" i="1" dirty="0" smtClean="0">
                <a:latin typeface="Baskerville Old Face"/>
                <a:cs typeface="Baskerville Old Face"/>
              </a:rPr>
              <a:t>El </a:t>
            </a:r>
            <a:r>
              <a:rPr lang="es-CO" sz="1800" i="1" dirty="0">
                <a:latin typeface="Baskerville Old Face"/>
                <a:cs typeface="Baskerville Old Face"/>
              </a:rPr>
              <a:t>agua de consumo no debe presentar ningún tipo de riesgo que pueda causar irritación química, intoxicación o infección microbiológica que sea perjudicial a la salud </a:t>
            </a:r>
            <a:r>
              <a:rPr lang="es-CO" sz="1800" i="1" dirty="0" smtClean="0">
                <a:latin typeface="Baskerville Old Face"/>
                <a:cs typeface="Baskerville Old Face"/>
              </a:rPr>
              <a:t>humana ( OMS </a:t>
            </a:r>
            <a:r>
              <a:rPr lang="es-CO" sz="1800" i="1" dirty="0">
                <a:latin typeface="Baskerville Old Face"/>
                <a:cs typeface="Baskerville Old Face"/>
              </a:rPr>
              <a:t>Para la calidad del agua de bebida volumen 1. </a:t>
            </a:r>
            <a:r>
              <a:rPr lang="es-CO" sz="1800" i="1" dirty="0" smtClean="0">
                <a:latin typeface="Baskerville Old Face"/>
                <a:cs typeface="Baskerville Old Face"/>
              </a:rPr>
              <a:t>1985)</a:t>
            </a:r>
          </a:p>
          <a:p>
            <a:pPr marL="203200" indent="0" algn="just">
              <a:buNone/>
            </a:pPr>
            <a:endParaRPr lang="es-CO" sz="1800" i="1" dirty="0">
              <a:latin typeface="Baskerville Old Face"/>
              <a:cs typeface="Baskerville Old Face"/>
            </a:endParaRPr>
          </a:p>
          <a:p>
            <a:pPr marL="203200" indent="0" algn="just">
              <a:buNone/>
            </a:pPr>
            <a:endParaRPr lang="es-CO" sz="1800" i="1" dirty="0" smtClean="0">
              <a:latin typeface="Baskerville Old Face"/>
              <a:cs typeface="Baskerville Old Face"/>
            </a:endParaRPr>
          </a:p>
          <a:p>
            <a:pPr marL="203200" indent="0" algn="just">
              <a:buNone/>
            </a:pPr>
            <a:endParaRPr lang="es-CO" sz="1800" i="1" dirty="0" smtClean="0">
              <a:latin typeface="Baskerville Old Face"/>
              <a:cs typeface="Baskerville Old Face"/>
            </a:endParaRPr>
          </a:p>
          <a:p>
            <a:pPr marL="203200" indent="0" algn="just">
              <a:buNone/>
            </a:pPr>
            <a:r>
              <a:rPr lang="es-CO" sz="1800" i="1" dirty="0" smtClean="0">
                <a:latin typeface="Baskerville Old Face"/>
                <a:cs typeface="Baskerville Old Face"/>
              </a:rPr>
              <a:t>Debido </a:t>
            </a:r>
            <a:r>
              <a:rPr lang="es-CO" sz="1800" i="1" dirty="0">
                <a:latin typeface="Baskerville Old Face"/>
                <a:cs typeface="Baskerville Old Face"/>
              </a:rPr>
              <a:t>a estas condiciones, en el caso de los microorganismos patógenos no existe un límite inferior tolerable; por lo que el agua destinada al consumo, la preparación de alimentos y bebidas o la higiene personal no debe contener ningún agente patógeno para los seres humanos. (OMS 1995 guías para la calidad de agua potable</a:t>
            </a:r>
            <a:r>
              <a:rPr lang="es-CO" sz="1800" i="1" dirty="0" smtClean="0">
                <a:latin typeface="Baskerville Old Face"/>
                <a:cs typeface="Baskerville Old Face"/>
              </a:rPr>
              <a:t>)</a:t>
            </a:r>
          </a:p>
          <a:p>
            <a:pPr marL="203200" indent="0">
              <a:buNone/>
            </a:pPr>
            <a:endParaRPr lang="es-CO" sz="1600" dirty="0">
              <a:latin typeface="Baskerville Old Face"/>
              <a:cs typeface="Baskerville Old Face"/>
            </a:endParaRPr>
          </a:p>
          <a:p>
            <a:pPr marL="203200" indent="0">
              <a:buNone/>
            </a:pPr>
            <a:endParaRPr lang="es-CO" dirty="0">
              <a:latin typeface="Baskerville Old Face"/>
              <a:cs typeface="Baskerville Old Face"/>
            </a:endParaRPr>
          </a:p>
        </p:txBody>
      </p:sp>
    </p:spTree>
    <p:extLst>
      <p:ext uri="{BB962C8B-B14F-4D97-AF65-F5344CB8AC3E}">
        <p14:creationId xmlns:p14="http://schemas.microsoft.com/office/powerpoint/2010/main" val="1782276679"/>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99592" y="1484784"/>
            <a:ext cx="6707186" cy="72008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3200" b="1" u="none" strike="noStrike" cap="none" dirty="0">
                <a:solidFill>
                  <a:srgbClr val="FF6600"/>
                </a:solidFill>
                <a:latin typeface="Baskerville Old Face"/>
                <a:ea typeface="Balthazar"/>
                <a:cs typeface="Baskerville Old Face"/>
                <a:sym typeface="Balthazar"/>
              </a:rPr>
              <a:t>PREGUNTA</a:t>
            </a:r>
            <a:r>
              <a:rPr lang="es-CO" sz="3200" b="1" i="1" u="none" strike="noStrike" cap="none" dirty="0">
                <a:solidFill>
                  <a:srgbClr val="FF6600"/>
                </a:solidFill>
                <a:latin typeface="Baskerville Old Face"/>
                <a:ea typeface="Balthazar"/>
                <a:cs typeface="Baskerville Old Face"/>
                <a:sym typeface="Balthazar"/>
              </a:rPr>
              <a:t> </a:t>
            </a:r>
            <a:r>
              <a:rPr lang="es-CO" sz="3200" b="1" u="none" strike="noStrike" cap="none" dirty="0">
                <a:solidFill>
                  <a:srgbClr val="FF6600"/>
                </a:solidFill>
                <a:latin typeface="Baskerville Old Face"/>
                <a:ea typeface="Balthazar"/>
                <a:cs typeface="Baskerville Old Face"/>
                <a:sym typeface="Balthazar"/>
              </a:rPr>
              <a:t>PROBLEMA</a:t>
            </a:r>
            <a:r>
              <a:rPr lang="es-CO" sz="3200" b="1" i="0" u="none" strike="noStrike" cap="none" dirty="0">
                <a:solidFill>
                  <a:srgbClr val="FF6600"/>
                </a:solidFill>
                <a:latin typeface="Baskerville Old Face"/>
                <a:ea typeface="Balthazar"/>
                <a:cs typeface="Baskerville Old Face"/>
                <a:sym typeface="Balthazar"/>
              </a:rPr>
              <a:t/>
            </a:r>
            <a:br>
              <a:rPr lang="es-CO" sz="3200" b="1" i="0" u="none" strike="noStrike" cap="none" dirty="0">
                <a:solidFill>
                  <a:srgbClr val="FF6600"/>
                </a:solidFill>
                <a:latin typeface="Baskerville Old Face"/>
                <a:ea typeface="Balthazar"/>
                <a:cs typeface="Baskerville Old Face"/>
                <a:sym typeface="Balthazar"/>
              </a:rPr>
            </a:br>
            <a:endParaRPr lang="es-CO" sz="3200" b="1" i="0" u="none" strike="noStrike" cap="none" dirty="0">
              <a:solidFill>
                <a:srgbClr val="FF6600"/>
              </a:solidFill>
              <a:latin typeface="Baskerville Old Face"/>
              <a:ea typeface="Balthazar"/>
              <a:cs typeface="Baskerville Old Face"/>
              <a:sym typeface="Balthazar"/>
            </a:endParaRPr>
          </a:p>
        </p:txBody>
      </p:sp>
      <p:sp>
        <p:nvSpPr>
          <p:cNvPr id="2" name="Rectángulo 1"/>
          <p:cNvSpPr/>
          <p:nvPr/>
        </p:nvSpPr>
        <p:spPr>
          <a:xfrm>
            <a:off x="719313" y="2651428"/>
            <a:ext cx="7509510" cy="1569660"/>
          </a:xfrm>
          <a:prstGeom prst="rect">
            <a:avLst/>
          </a:prstGeom>
        </p:spPr>
        <p:txBody>
          <a:bodyPr wrap="square">
            <a:spAutoFit/>
          </a:bodyPr>
          <a:lstStyle/>
          <a:p>
            <a:pPr algn="just"/>
            <a:r>
              <a:rPr lang="es-CO" sz="2400" dirty="0" smtClean="0">
                <a:latin typeface="Baskerville Old Face"/>
                <a:cs typeface="Baskerville Old Face"/>
              </a:rPr>
              <a:t>¿Cuáles </a:t>
            </a:r>
            <a:r>
              <a:rPr lang="es-CO" sz="2400" dirty="0">
                <a:latin typeface="Baskerville Old Face"/>
                <a:cs typeface="Baskerville Old Face"/>
              </a:rPr>
              <a:t>son las características microbiológicas  y las enfermedades que son causadas por los agentes infecciosos de origen fecal que son vehiculizados por el agua de consumo humano</a:t>
            </a:r>
            <a:r>
              <a:rPr lang="es-CO" sz="2400" dirty="0" smtClean="0">
                <a:latin typeface="Baskerville Old Face"/>
                <a:cs typeface="Baskerville Old Face"/>
              </a:rPr>
              <a:t>? </a:t>
            </a:r>
            <a:endParaRPr lang="es-CO" sz="2400" dirty="0">
              <a:latin typeface="Baskerville Old Face"/>
              <a:cs typeface="Baskerville Old Face"/>
            </a:endParaRPr>
          </a:p>
        </p:txBody>
      </p:sp>
      <p:sp>
        <p:nvSpPr>
          <p:cNvPr id="5" name="Rectángulo 4"/>
          <p:cNvSpPr/>
          <p:nvPr/>
        </p:nvSpPr>
        <p:spPr>
          <a:xfrm>
            <a:off x="683568" y="6237312"/>
            <a:ext cx="8208912" cy="384721"/>
          </a:xfrm>
          <a:prstGeom prst="rect">
            <a:avLst/>
          </a:prstGeom>
        </p:spPr>
        <p:txBody>
          <a:bodyPr wrap="square">
            <a:spAutoFit/>
          </a:bodyPr>
          <a:lstStyle/>
          <a:p>
            <a:pPr algn="just"/>
            <a:r>
              <a:rPr lang="es-ES" sz="800" dirty="0"/>
              <a:t>Prüss-Üstün A, Bos R, Gore F, Bartram J. Safer water, better health: costs, benefits and sustainability of interventions to protect and promote health. Geneva: World Health Organization; 2008</a:t>
            </a:r>
            <a:r>
              <a:rPr lang="es-ES" sz="1100" dirty="0"/>
              <a:t>.</a:t>
            </a:r>
          </a:p>
        </p:txBody>
      </p:sp>
    </p:spTree>
    <p:extLst>
      <p:ext uri="{BB962C8B-B14F-4D97-AF65-F5344CB8AC3E}">
        <p14:creationId xmlns:p14="http://schemas.microsoft.com/office/powerpoint/2010/main" val="267274818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87624" y="1412776"/>
            <a:ext cx="670718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CO" sz="3200" b="1" u="none" strike="noStrike" cap="none" dirty="0">
                <a:solidFill>
                  <a:srgbClr val="FF6600"/>
                </a:solidFill>
                <a:latin typeface="Baskerville Old Face"/>
                <a:ea typeface="Balthazar"/>
                <a:cs typeface="Baskerville Old Face"/>
                <a:sym typeface="Balthazar"/>
              </a:rPr>
              <a:t>OBJETIVO GENERAL</a:t>
            </a:r>
          </a:p>
        </p:txBody>
      </p:sp>
      <p:sp>
        <p:nvSpPr>
          <p:cNvPr id="105" name="Shape 105"/>
          <p:cNvSpPr txBox="1">
            <a:spLocks noGrp="1"/>
          </p:cNvSpPr>
          <p:nvPr>
            <p:ph type="body" idx="1"/>
          </p:nvPr>
        </p:nvSpPr>
        <p:spPr>
          <a:xfrm>
            <a:off x="611560" y="2636911"/>
            <a:ext cx="7343720" cy="1545035"/>
          </a:xfrm>
          <a:prstGeom prst="rect">
            <a:avLst/>
          </a:prstGeom>
          <a:noFill/>
          <a:ln>
            <a:noFill/>
          </a:ln>
        </p:spPr>
        <p:txBody>
          <a:bodyPr lIns="91425" tIns="45700" rIns="91425" bIns="45700" anchor="t" anchorCtr="0">
            <a:noAutofit/>
          </a:bodyPr>
          <a:lstStyle/>
          <a:p>
            <a:pPr marL="0" lvl="0" indent="0" algn="just">
              <a:spcBef>
                <a:spcPts val="0"/>
              </a:spcBef>
              <a:buSzPct val="25000"/>
              <a:buNone/>
            </a:pPr>
            <a:r>
              <a:rPr lang="es-CO" sz="2400" dirty="0">
                <a:latin typeface="Baskerville Old Face"/>
                <a:cs typeface="Baskerville Old Face"/>
              </a:rPr>
              <a:t>Reconocer las características microbiológicas y las enfermedades causadas por los agentes infecciosos de origen fecal vehiculizados por agua de consumo humano</a:t>
            </a:r>
            <a:r>
              <a:rPr lang="es-CO" dirty="0">
                <a:latin typeface="Baskerville Old Face"/>
                <a:cs typeface="Baskerville Old Face"/>
              </a:rPr>
              <a:t>.</a:t>
            </a:r>
            <a:endParaRPr lang="es-CO" sz="3200" i="0" u="none" strike="noStrike" cap="none" dirty="0">
              <a:solidFill>
                <a:schemeClr val="dk1"/>
              </a:solidFill>
              <a:latin typeface="Baskerville Old Face"/>
              <a:cs typeface="Baskerville Old Face"/>
              <a:sym typeface="Arial"/>
            </a:endParaRPr>
          </a:p>
        </p:txBody>
      </p:sp>
    </p:spTree>
    <p:extLst>
      <p:ext uri="{BB962C8B-B14F-4D97-AF65-F5344CB8AC3E}">
        <p14:creationId xmlns:p14="http://schemas.microsoft.com/office/powerpoint/2010/main" val="42653999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59632" y="1412776"/>
            <a:ext cx="6707186" cy="778098"/>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s-CO" sz="3200" b="1" u="none" strike="noStrike" cap="none" dirty="0">
                <a:solidFill>
                  <a:srgbClr val="FF6600"/>
                </a:solidFill>
                <a:latin typeface="Baskerville Old Face"/>
                <a:ea typeface="Balthazar"/>
                <a:cs typeface="Baskerville Old Face"/>
                <a:sym typeface="Balthazar"/>
              </a:rPr>
              <a:t>OBJETIVOS ESPECÍFICOS</a:t>
            </a:r>
            <a:r>
              <a:rPr lang="es-CO" sz="3200" b="1" i="1" u="none" strike="noStrike" cap="none" dirty="0">
                <a:solidFill>
                  <a:srgbClr val="FF6600"/>
                </a:solidFill>
                <a:latin typeface="Baskerville Old Face"/>
                <a:ea typeface="Balthazar"/>
                <a:cs typeface="Baskerville Old Face"/>
                <a:sym typeface="Balthazar"/>
              </a:rPr>
              <a:t/>
            </a:r>
            <a:br>
              <a:rPr lang="es-CO" sz="3200" b="1" i="1" u="none" strike="noStrike" cap="none" dirty="0">
                <a:solidFill>
                  <a:srgbClr val="FF6600"/>
                </a:solidFill>
                <a:latin typeface="Baskerville Old Face"/>
                <a:ea typeface="Balthazar"/>
                <a:cs typeface="Baskerville Old Face"/>
                <a:sym typeface="Balthazar"/>
              </a:rPr>
            </a:br>
            <a:endParaRPr lang="es-CO" sz="3200" b="1" i="1" u="none" strike="noStrike" cap="none" dirty="0">
              <a:solidFill>
                <a:srgbClr val="FF6600"/>
              </a:solidFill>
              <a:latin typeface="Baskerville Old Face"/>
              <a:ea typeface="Balthazar"/>
              <a:cs typeface="Baskerville Old Face"/>
              <a:sym typeface="Balthazar"/>
            </a:endParaRPr>
          </a:p>
        </p:txBody>
      </p:sp>
      <p:sp>
        <p:nvSpPr>
          <p:cNvPr id="111" name="Shape 111"/>
          <p:cNvSpPr txBox="1">
            <a:spLocks noGrp="1"/>
          </p:cNvSpPr>
          <p:nvPr>
            <p:ph type="body" idx="1"/>
          </p:nvPr>
        </p:nvSpPr>
        <p:spPr>
          <a:xfrm>
            <a:off x="467544" y="1844824"/>
            <a:ext cx="8568952" cy="4320480"/>
          </a:xfrm>
          <a:prstGeom prst="rect">
            <a:avLst/>
          </a:prstGeom>
          <a:noFill/>
          <a:ln>
            <a:noFill/>
          </a:ln>
        </p:spPr>
        <p:txBody>
          <a:bodyPr lIns="91425" tIns="45700" rIns="91425" bIns="45700" anchor="t" anchorCtr="0">
            <a:noAutofit/>
          </a:bodyPr>
          <a:lstStyle/>
          <a:p>
            <a:pPr marL="0" lvl="0" indent="0">
              <a:buSzPct val="25000"/>
              <a:buNone/>
            </a:pPr>
            <a:endParaRPr lang="es-CO" sz="2000" dirty="0"/>
          </a:p>
          <a:p>
            <a:pPr marL="0" marR="0" lvl="0" indent="0" algn="l" rtl="0">
              <a:spcBef>
                <a:spcPts val="640"/>
              </a:spcBef>
              <a:spcAft>
                <a:spcPts val="0"/>
              </a:spcAft>
              <a:buClr>
                <a:schemeClr val="dk1"/>
              </a:buClr>
              <a:buSzPct val="25000"/>
              <a:buFont typeface="Arial"/>
              <a:buNone/>
            </a:pPr>
            <a:endParaRPr sz="3200" b="0" i="1" u="none" strike="noStrike" cap="none" dirty="0">
              <a:solidFill>
                <a:schemeClr val="dk1"/>
              </a:solidFill>
              <a:latin typeface="Baskerville Old Face"/>
              <a:ea typeface="Arial"/>
              <a:cs typeface="Baskerville Old Face"/>
              <a:sym typeface="Arial"/>
            </a:endParaRPr>
          </a:p>
        </p:txBody>
      </p:sp>
      <p:graphicFrame>
        <p:nvGraphicFramePr>
          <p:cNvPr id="3" name="Diagrama 2"/>
          <p:cNvGraphicFramePr/>
          <p:nvPr>
            <p:extLst>
              <p:ext uri="{D42A27DB-BD31-4B8C-83A1-F6EECF244321}">
                <p14:modId xmlns:p14="http://schemas.microsoft.com/office/powerpoint/2010/main" val="3310594778"/>
              </p:ext>
            </p:extLst>
          </p:nvPr>
        </p:nvGraphicFramePr>
        <p:xfrm>
          <a:off x="467542" y="2138346"/>
          <a:ext cx="8208913" cy="4055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0208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1" y="730636"/>
            <a:ext cx="8147248" cy="5395527"/>
          </a:xfrm>
        </p:spPr>
        <p:txBody>
          <a:bodyPr/>
          <a:lstStyle/>
          <a:p>
            <a:pPr marL="0" indent="0">
              <a:buNone/>
            </a:pPr>
            <a:endParaRPr lang="es-CO" dirty="0" smtClean="0"/>
          </a:p>
        </p:txBody>
      </p:sp>
      <p:sp>
        <p:nvSpPr>
          <p:cNvPr id="5" name="4 CuadroTexto"/>
          <p:cNvSpPr txBox="1"/>
          <p:nvPr/>
        </p:nvSpPr>
        <p:spPr>
          <a:xfrm>
            <a:off x="2274213" y="573702"/>
            <a:ext cx="4171830" cy="369332"/>
          </a:xfrm>
          <a:prstGeom prst="rect">
            <a:avLst/>
          </a:prstGeom>
          <a:noFill/>
        </p:spPr>
        <p:txBody>
          <a:bodyPr wrap="square" rtlCol="0">
            <a:spAutoFit/>
          </a:bodyPr>
          <a:lstStyle/>
          <a:p>
            <a:r>
              <a:rPr lang="es-CO" dirty="0" smtClean="0">
                <a:solidFill>
                  <a:prstClr val="black"/>
                </a:solidFill>
              </a:rPr>
              <a:t>MICROORGANISMOS DE ORIGEN FECAL</a:t>
            </a:r>
          </a:p>
        </p:txBody>
      </p:sp>
      <p:cxnSp>
        <p:nvCxnSpPr>
          <p:cNvPr id="7" name="6 Conector recto"/>
          <p:cNvCxnSpPr/>
          <p:nvPr/>
        </p:nvCxnSpPr>
        <p:spPr>
          <a:xfrm>
            <a:off x="4355976" y="915302"/>
            <a:ext cx="0" cy="209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1047760" y="943034"/>
            <a:ext cx="66247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043608" y="980728"/>
            <a:ext cx="0" cy="144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355976" y="11247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668344" y="980729"/>
            <a:ext cx="0" cy="144015"/>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11560" y="1253327"/>
            <a:ext cx="819247" cy="369332"/>
          </a:xfrm>
          <a:prstGeom prst="rect">
            <a:avLst/>
          </a:prstGeom>
          <a:noFill/>
        </p:spPr>
        <p:txBody>
          <a:bodyPr wrap="square" rtlCol="0">
            <a:spAutoFit/>
          </a:bodyPr>
          <a:lstStyle/>
          <a:p>
            <a:r>
              <a:rPr lang="es-CO" dirty="0" smtClean="0">
                <a:solidFill>
                  <a:prstClr val="black"/>
                </a:solidFill>
              </a:rPr>
              <a:t>VIRUS</a:t>
            </a:r>
          </a:p>
        </p:txBody>
      </p:sp>
      <p:sp>
        <p:nvSpPr>
          <p:cNvPr id="18" name="17 CuadroTexto"/>
          <p:cNvSpPr txBox="1"/>
          <p:nvPr/>
        </p:nvSpPr>
        <p:spPr>
          <a:xfrm>
            <a:off x="3671900" y="1253327"/>
            <a:ext cx="1368152" cy="369332"/>
          </a:xfrm>
          <a:prstGeom prst="rect">
            <a:avLst/>
          </a:prstGeom>
          <a:noFill/>
        </p:spPr>
        <p:txBody>
          <a:bodyPr wrap="square" rtlCol="0">
            <a:spAutoFit/>
          </a:bodyPr>
          <a:lstStyle/>
          <a:p>
            <a:r>
              <a:rPr lang="es-CO" dirty="0" smtClean="0">
                <a:solidFill>
                  <a:prstClr val="black"/>
                </a:solidFill>
              </a:rPr>
              <a:t>BACTERIAS</a:t>
            </a:r>
          </a:p>
        </p:txBody>
      </p:sp>
      <p:sp>
        <p:nvSpPr>
          <p:cNvPr id="19" name="18 CuadroTexto"/>
          <p:cNvSpPr txBox="1"/>
          <p:nvPr/>
        </p:nvSpPr>
        <p:spPr>
          <a:xfrm>
            <a:off x="7020272" y="1196752"/>
            <a:ext cx="1296144" cy="369332"/>
          </a:xfrm>
          <a:prstGeom prst="rect">
            <a:avLst/>
          </a:prstGeom>
          <a:noFill/>
        </p:spPr>
        <p:txBody>
          <a:bodyPr wrap="square" rtlCol="0">
            <a:spAutoFit/>
          </a:bodyPr>
          <a:lstStyle/>
          <a:p>
            <a:r>
              <a:rPr lang="es-CO" dirty="0" smtClean="0">
                <a:solidFill>
                  <a:prstClr val="black"/>
                </a:solidFill>
              </a:rPr>
              <a:t>PARASITOS</a:t>
            </a:r>
          </a:p>
        </p:txBody>
      </p:sp>
      <p:cxnSp>
        <p:nvCxnSpPr>
          <p:cNvPr id="21" name="20 Conector recto"/>
          <p:cNvCxnSpPr/>
          <p:nvPr/>
        </p:nvCxnSpPr>
        <p:spPr>
          <a:xfrm>
            <a:off x="7668344" y="1645024"/>
            <a:ext cx="0" cy="19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355976" y="1645024"/>
            <a:ext cx="0" cy="19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17" idx="2"/>
          </p:cNvCxnSpPr>
          <p:nvPr/>
        </p:nvCxnSpPr>
        <p:spPr>
          <a:xfrm flipH="1">
            <a:off x="1021183" y="1622659"/>
            <a:ext cx="1" cy="222165"/>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Usuario\Documents\screenshots\screenshot.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32" y="4433532"/>
            <a:ext cx="1637904" cy="1235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ocuments\screenshots\screenshot.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429" y="3942571"/>
            <a:ext cx="1734269" cy="1345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uario\Documents\screenshots\screenshot.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32" y="3254624"/>
            <a:ext cx="2047469" cy="147505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a:xfrm>
            <a:off x="3275856" y="184482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3275856" y="18448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580112" y="184482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369532" y="1873040"/>
            <a:ext cx="1938783" cy="646331"/>
          </a:xfrm>
          <a:prstGeom prst="rect">
            <a:avLst/>
          </a:prstGeom>
          <a:noFill/>
        </p:spPr>
        <p:txBody>
          <a:bodyPr wrap="square" rtlCol="0">
            <a:spAutoFit/>
          </a:bodyPr>
          <a:lstStyle/>
          <a:p>
            <a:r>
              <a:rPr lang="es-CO" i="1" dirty="0" err="1" smtClean="0"/>
              <a:t>Coliformes</a:t>
            </a:r>
            <a:r>
              <a:rPr lang="es-CO" i="1" dirty="0" smtClean="0"/>
              <a:t> fecales</a:t>
            </a:r>
          </a:p>
          <a:p>
            <a:endParaRPr lang="es-CO" i="1" dirty="0"/>
          </a:p>
        </p:txBody>
      </p:sp>
      <p:sp>
        <p:nvSpPr>
          <p:cNvPr id="22" name="21 CuadroTexto"/>
          <p:cNvSpPr txBox="1"/>
          <p:nvPr/>
        </p:nvSpPr>
        <p:spPr>
          <a:xfrm>
            <a:off x="4445666" y="1873040"/>
            <a:ext cx="2173928" cy="369332"/>
          </a:xfrm>
          <a:prstGeom prst="rect">
            <a:avLst/>
          </a:prstGeom>
          <a:noFill/>
        </p:spPr>
        <p:txBody>
          <a:bodyPr wrap="none" rtlCol="0">
            <a:spAutoFit/>
          </a:bodyPr>
          <a:lstStyle/>
          <a:p>
            <a:r>
              <a:rPr lang="es-CO" i="1" dirty="0" err="1"/>
              <a:t>S</a:t>
            </a:r>
            <a:r>
              <a:rPr lang="es-CO" i="1" dirty="0" err="1" smtClean="0"/>
              <a:t>treptococcus</a:t>
            </a:r>
            <a:r>
              <a:rPr lang="es-CO" i="1" dirty="0" smtClean="0"/>
              <a:t> fecales</a:t>
            </a:r>
            <a:endParaRPr lang="es-CO" i="1" dirty="0"/>
          </a:p>
        </p:txBody>
      </p:sp>
      <p:cxnSp>
        <p:nvCxnSpPr>
          <p:cNvPr id="25" name="24 Conector recto"/>
          <p:cNvCxnSpPr/>
          <p:nvPr/>
        </p:nvCxnSpPr>
        <p:spPr>
          <a:xfrm>
            <a:off x="3275856" y="2242372"/>
            <a:ext cx="0" cy="178516"/>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396024" y="2338502"/>
            <a:ext cx="1728191" cy="646331"/>
          </a:xfrm>
          <a:prstGeom prst="rect">
            <a:avLst/>
          </a:prstGeom>
          <a:noFill/>
        </p:spPr>
        <p:txBody>
          <a:bodyPr wrap="square" rtlCol="0">
            <a:spAutoFit/>
          </a:bodyPr>
          <a:lstStyle/>
          <a:p>
            <a:r>
              <a:rPr lang="es-CO" dirty="0"/>
              <a:t>*</a:t>
            </a:r>
            <a:r>
              <a:rPr lang="es-CO" i="1" dirty="0" err="1" smtClean="0"/>
              <a:t>Escherichia</a:t>
            </a:r>
            <a:r>
              <a:rPr lang="es-CO" i="1" dirty="0" smtClean="0"/>
              <a:t> coli</a:t>
            </a:r>
          </a:p>
          <a:p>
            <a:r>
              <a:rPr lang="es-CO" i="1" dirty="0" smtClean="0"/>
              <a:t>*</a:t>
            </a:r>
            <a:r>
              <a:rPr lang="es-CO" i="1" dirty="0" err="1" smtClean="0"/>
              <a:t>Klebsiella</a:t>
            </a:r>
            <a:endParaRPr lang="es-CO" i="1" dirty="0"/>
          </a:p>
        </p:txBody>
      </p:sp>
      <p:cxnSp>
        <p:nvCxnSpPr>
          <p:cNvPr id="29" name="28 Conector recto"/>
          <p:cNvCxnSpPr/>
          <p:nvPr/>
        </p:nvCxnSpPr>
        <p:spPr>
          <a:xfrm>
            <a:off x="5580112" y="2242372"/>
            <a:ext cx="0" cy="178516"/>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4771332" y="2452144"/>
            <a:ext cx="1617559" cy="923330"/>
          </a:xfrm>
          <a:prstGeom prst="rect">
            <a:avLst/>
          </a:prstGeom>
          <a:noFill/>
        </p:spPr>
        <p:txBody>
          <a:bodyPr wrap="none" rtlCol="0">
            <a:spAutoFit/>
          </a:bodyPr>
          <a:lstStyle/>
          <a:p>
            <a:r>
              <a:rPr lang="es-CO" i="1" dirty="0" smtClean="0"/>
              <a:t>*</a:t>
            </a:r>
            <a:r>
              <a:rPr lang="es-CO" i="1" dirty="0" err="1" smtClean="0"/>
              <a:t>Enterococcus</a:t>
            </a:r>
            <a:endParaRPr lang="es-CO" i="1" dirty="0" smtClean="0"/>
          </a:p>
          <a:p>
            <a:r>
              <a:rPr lang="es-CO" i="1" dirty="0" smtClean="0"/>
              <a:t>*</a:t>
            </a:r>
            <a:r>
              <a:rPr lang="es-CO" i="1" dirty="0" err="1" smtClean="0"/>
              <a:t>Streptococcus</a:t>
            </a:r>
            <a:endParaRPr lang="es-CO" i="1" dirty="0"/>
          </a:p>
          <a:p>
            <a:endParaRPr lang="es-CO" dirty="0"/>
          </a:p>
        </p:txBody>
      </p:sp>
      <p:cxnSp>
        <p:nvCxnSpPr>
          <p:cNvPr id="1029" name="1028 Conector recto"/>
          <p:cNvCxnSpPr/>
          <p:nvPr/>
        </p:nvCxnSpPr>
        <p:spPr>
          <a:xfrm>
            <a:off x="6876256" y="1830716"/>
            <a:ext cx="1728192" cy="1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1032 Conector recto"/>
          <p:cNvCxnSpPr/>
          <p:nvPr/>
        </p:nvCxnSpPr>
        <p:spPr>
          <a:xfrm>
            <a:off x="6876256" y="18448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6" name="1035 Conector recto"/>
          <p:cNvCxnSpPr/>
          <p:nvPr/>
        </p:nvCxnSpPr>
        <p:spPr>
          <a:xfrm>
            <a:off x="8604448" y="184482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037" name="1036 CuadroTexto"/>
          <p:cNvSpPr txBox="1"/>
          <p:nvPr/>
        </p:nvSpPr>
        <p:spPr>
          <a:xfrm>
            <a:off x="6551738" y="1873040"/>
            <a:ext cx="1120758" cy="369332"/>
          </a:xfrm>
          <a:prstGeom prst="rect">
            <a:avLst/>
          </a:prstGeom>
          <a:noFill/>
        </p:spPr>
        <p:txBody>
          <a:bodyPr wrap="square" rtlCol="0">
            <a:spAutoFit/>
          </a:bodyPr>
          <a:lstStyle/>
          <a:p>
            <a:r>
              <a:rPr lang="es-CO" dirty="0" smtClean="0"/>
              <a:t>Protozoos </a:t>
            </a:r>
            <a:endParaRPr lang="es-CO" dirty="0"/>
          </a:p>
        </p:txBody>
      </p:sp>
      <p:sp>
        <p:nvSpPr>
          <p:cNvPr id="1038" name="1037 CuadroTexto"/>
          <p:cNvSpPr txBox="1"/>
          <p:nvPr/>
        </p:nvSpPr>
        <p:spPr>
          <a:xfrm flipH="1">
            <a:off x="7776356" y="1873040"/>
            <a:ext cx="1656184" cy="369332"/>
          </a:xfrm>
          <a:prstGeom prst="rect">
            <a:avLst/>
          </a:prstGeom>
          <a:noFill/>
        </p:spPr>
        <p:txBody>
          <a:bodyPr wrap="square" rtlCol="0">
            <a:spAutoFit/>
          </a:bodyPr>
          <a:lstStyle/>
          <a:p>
            <a:r>
              <a:rPr lang="es-CO" dirty="0" smtClean="0"/>
              <a:t>Helmintos</a:t>
            </a:r>
            <a:endParaRPr lang="es-CO" dirty="0"/>
          </a:p>
        </p:txBody>
      </p:sp>
      <p:sp>
        <p:nvSpPr>
          <p:cNvPr id="1041" name="1040 CuadroTexto"/>
          <p:cNvSpPr txBox="1"/>
          <p:nvPr/>
        </p:nvSpPr>
        <p:spPr>
          <a:xfrm>
            <a:off x="260704" y="1759647"/>
            <a:ext cx="1797656" cy="2308324"/>
          </a:xfrm>
          <a:prstGeom prst="rect">
            <a:avLst/>
          </a:prstGeom>
          <a:noFill/>
        </p:spPr>
        <p:txBody>
          <a:bodyPr wrap="square" rtlCol="0">
            <a:spAutoFit/>
          </a:bodyPr>
          <a:lstStyle/>
          <a:p>
            <a:r>
              <a:rPr lang="es-CO" i="1" dirty="0" smtClean="0"/>
              <a:t>*Enterovirus</a:t>
            </a:r>
          </a:p>
          <a:p>
            <a:r>
              <a:rPr lang="es-CO" i="1" dirty="0" smtClean="0"/>
              <a:t>*</a:t>
            </a:r>
            <a:r>
              <a:rPr lang="es-CO" i="1" dirty="0" err="1"/>
              <a:t>C</a:t>
            </a:r>
            <a:r>
              <a:rPr lang="es-CO" i="1" dirty="0" err="1" smtClean="0"/>
              <a:t>olifagos</a:t>
            </a:r>
            <a:endParaRPr lang="es-CO" i="1" dirty="0" smtClean="0"/>
          </a:p>
          <a:p>
            <a:r>
              <a:rPr lang="es-CO" i="1" dirty="0" smtClean="0"/>
              <a:t>*Adenovirus</a:t>
            </a:r>
          </a:p>
          <a:p>
            <a:r>
              <a:rPr lang="es-CO" i="1" dirty="0" smtClean="0"/>
              <a:t>*Rotavirus</a:t>
            </a:r>
          </a:p>
          <a:p>
            <a:r>
              <a:rPr lang="es-CO" i="1" dirty="0" smtClean="0"/>
              <a:t>*</a:t>
            </a:r>
            <a:r>
              <a:rPr lang="es-CO" i="1" dirty="0"/>
              <a:t>N</a:t>
            </a:r>
            <a:r>
              <a:rPr lang="es-CO" i="1" dirty="0" smtClean="0"/>
              <a:t>orwalk virus</a:t>
            </a:r>
          </a:p>
          <a:p>
            <a:r>
              <a:rPr lang="es-CO" i="1" dirty="0" smtClean="0"/>
              <a:t>*</a:t>
            </a:r>
            <a:r>
              <a:rPr lang="es-CO" i="1" dirty="0" err="1"/>
              <a:t>R</a:t>
            </a:r>
            <a:r>
              <a:rPr lang="es-CO" i="1" dirty="0" err="1" smtClean="0"/>
              <a:t>eovirus</a:t>
            </a:r>
            <a:endParaRPr lang="es-CO" i="1" dirty="0" smtClean="0"/>
          </a:p>
          <a:p>
            <a:r>
              <a:rPr lang="es-CO" i="1" dirty="0" smtClean="0"/>
              <a:t>*Parvovirus</a:t>
            </a:r>
          </a:p>
          <a:p>
            <a:r>
              <a:rPr lang="es-CO" i="1" dirty="0" smtClean="0"/>
              <a:t>*</a:t>
            </a:r>
            <a:r>
              <a:rPr lang="es-CO" i="1" dirty="0" err="1"/>
              <a:t>P</a:t>
            </a:r>
            <a:r>
              <a:rPr lang="es-CO" i="1" dirty="0" err="1" smtClean="0"/>
              <a:t>apovavirus</a:t>
            </a:r>
            <a:endParaRPr lang="es-CO" i="1" dirty="0"/>
          </a:p>
        </p:txBody>
      </p:sp>
      <p:sp>
        <p:nvSpPr>
          <p:cNvPr id="1042" name="1041 CuadroTexto"/>
          <p:cNvSpPr txBox="1"/>
          <p:nvPr/>
        </p:nvSpPr>
        <p:spPr>
          <a:xfrm>
            <a:off x="1597253" y="-139335"/>
            <a:ext cx="5661461" cy="646331"/>
          </a:xfrm>
          <a:prstGeom prst="rect">
            <a:avLst/>
          </a:prstGeom>
          <a:noFill/>
        </p:spPr>
        <p:txBody>
          <a:bodyPr wrap="square" rtlCol="0">
            <a:spAutoFit/>
          </a:bodyPr>
          <a:lstStyle/>
          <a:p>
            <a:pPr algn="ctr"/>
            <a:r>
              <a:rPr lang="es-CO" sz="3600" dirty="0" smtClean="0">
                <a:solidFill>
                  <a:schemeClr val="accent6">
                    <a:lumMod val="75000"/>
                  </a:schemeClr>
                </a:solidFill>
                <a:latin typeface="Aparajita" pitchFamily="34" charset="0"/>
                <a:cs typeface="Aparajita" pitchFamily="34" charset="0"/>
              </a:rPr>
              <a:t>MARCO TEÓRICO</a:t>
            </a:r>
            <a:endParaRPr lang="es-CO" sz="3600" dirty="0">
              <a:solidFill>
                <a:schemeClr val="accent6">
                  <a:lumMod val="75000"/>
                </a:schemeClr>
              </a:solidFill>
              <a:latin typeface="Aparajita" pitchFamily="34" charset="0"/>
              <a:cs typeface="Aparajita" pitchFamily="34" charset="0"/>
            </a:endParaRPr>
          </a:p>
        </p:txBody>
      </p:sp>
    </p:spTree>
    <p:extLst>
      <p:ext uri="{BB962C8B-B14F-4D97-AF65-F5344CB8AC3E}">
        <p14:creationId xmlns:p14="http://schemas.microsoft.com/office/powerpoint/2010/main" val="376559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36" y="1417966"/>
            <a:ext cx="6624736" cy="5089479"/>
          </a:xfrm>
          <a:prstGeom prst="rect">
            <a:avLst/>
          </a:prstGeom>
        </p:spPr>
      </p:pic>
      <p:sp>
        <p:nvSpPr>
          <p:cNvPr id="6" name="CuadroTexto 5"/>
          <p:cNvSpPr txBox="1"/>
          <p:nvPr/>
        </p:nvSpPr>
        <p:spPr>
          <a:xfrm>
            <a:off x="467544" y="6479075"/>
            <a:ext cx="6993743" cy="246221"/>
          </a:xfrm>
          <a:prstGeom prst="rect">
            <a:avLst/>
          </a:prstGeom>
          <a:noFill/>
        </p:spPr>
        <p:txBody>
          <a:bodyPr wrap="square" rtlCol="0">
            <a:spAutoFit/>
          </a:bodyPr>
          <a:lstStyle/>
          <a:p>
            <a:r>
              <a:rPr lang="es-CO" sz="1000" dirty="0" smtClean="0">
                <a:latin typeface="Balthazar"/>
              </a:rPr>
              <a:t>Tomado de: Medicina Y Salud infografiasencastellano</a:t>
            </a:r>
            <a:r>
              <a:rPr lang="es-CO" sz="1000" dirty="0">
                <a:latin typeface="Balthazar"/>
              </a:rPr>
              <a:t> </a:t>
            </a:r>
            <a:r>
              <a:rPr lang="es-CO" sz="1000" dirty="0" smtClean="0">
                <a:latin typeface="Balthazar"/>
              </a:rPr>
              <a:t>14jun2011</a:t>
            </a:r>
            <a:endParaRPr lang="es-CO" sz="1000" dirty="0">
              <a:latin typeface="Balthazar"/>
            </a:endParaRPr>
          </a:p>
        </p:txBody>
      </p:sp>
    </p:spTree>
    <p:extLst>
      <p:ext uri="{BB962C8B-B14F-4D97-AF65-F5344CB8AC3E}">
        <p14:creationId xmlns:p14="http://schemas.microsoft.com/office/powerpoint/2010/main" val="95135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19872" y="1553659"/>
            <a:ext cx="5616624" cy="10830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s-CO" dirty="0" smtClean="0"/>
              <a:t>Hepatitis(</a:t>
            </a:r>
            <a:r>
              <a:rPr lang="es-CO" dirty="0"/>
              <a:t>adenovirus y </a:t>
            </a:r>
            <a:r>
              <a:rPr lang="es-CO" dirty="0" smtClean="0"/>
              <a:t>rotavirus)</a:t>
            </a:r>
            <a:endParaRPr lang="es-CO" dirty="0"/>
          </a:p>
        </p:txBody>
      </p:sp>
      <p:sp>
        <p:nvSpPr>
          <p:cNvPr id="7" name="Flecha derecha 6"/>
          <p:cNvSpPr/>
          <p:nvPr/>
        </p:nvSpPr>
        <p:spPr>
          <a:xfrm>
            <a:off x="323528" y="1337879"/>
            <a:ext cx="2304256" cy="115501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8" name="CuadroTexto 7"/>
          <p:cNvSpPr txBox="1"/>
          <p:nvPr/>
        </p:nvSpPr>
        <p:spPr>
          <a:xfrm>
            <a:off x="721270" y="1726029"/>
            <a:ext cx="1656184" cy="369332"/>
          </a:xfrm>
          <a:prstGeom prst="rect">
            <a:avLst/>
          </a:prstGeom>
          <a:noFill/>
        </p:spPr>
        <p:txBody>
          <a:bodyPr wrap="square" rtlCol="0">
            <a:spAutoFit/>
          </a:bodyPr>
          <a:lstStyle/>
          <a:p>
            <a:r>
              <a:rPr lang="es-CO" dirty="0" smtClean="0"/>
              <a:t>VIRUS</a:t>
            </a:r>
            <a:endParaRPr lang="es-CO" dirty="0"/>
          </a:p>
        </p:txBody>
      </p:sp>
      <p:sp>
        <p:nvSpPr>
          <p:cNvPr id="9" name="Flecha derecha 8"/>
          <p:cNvSpPr/>
          <p:nvPr/>
        </p:nvSpPr>
        <p:spPr>
          <a:xfrm>
            <a:off x="323528" y="3264660"/>
            <a:ext cx="2304256" cy="105643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0" name="Flecha derecha 9"/>
          <p:cNvSpPr/>
          <p:nvPr/>
        </p:nvSpPr>
        <p:spPr>
          <a:xfrm>
            <a:off x="323528" y="5078875"/>
            <a:ext cx="2305954" cy="101993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1" name="Rectángulo 10"/>
          <p:cNvSpPr/>
          <p:nvPr/>
        </p:nvSpPr>
        <p:spPr>
          <a:xfrm>
            <a:off x="3419872" y="2912856"/>
            <a:ext cx="5616624" cy="16643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s-CO" dirty="0" smtClean="0"/>
              <a:t>Artritis reactiva(</a:t>
            </a:r>
            <a:r>
              <a:rPr lang="es-CO" i="1" dirty="0" err="1" smtClean="0"/>
              <a:t>Klebsiella</a:t>
            </a:r>
            <a:r>
              <a:rPr lang="es-CO" i="1" dirty="0" smtClean="0"/>
              <a:t> </a:t>
            </a:r>
            <a:r>
              <a:rPr lang="es-CO" i="1" dirty="0" err="1" smtClean="0"/>
              <a:t>spp</a:t>
            </a:r>
            <a:r>
              <a:rPr lang="es-CO" i="1" dirty="0" smtClean="0"/>
              <a:t>.)</a:t>
            </a:r>
          </a:p>
          <a:p>
            <a:pPr marL="285750" indent="-285750" algn="just">
              <a:buFont typeface="Arial" panose="020B0604020202020204" pitchFamily="34" charset="0"/>
              <a:buChar char="•"/>
            </a:pPr>
            <a:r>
              <a:rPr lang="es-CO" i="1" dirty="0" smtClean="0"/>
              <a:t>Síndrome </a:t>
            </a:r>
            <a:r>
              <a:rPr lang="es-CO" i="1" dirty="0" err="1" smtClean="0"/>
              <a:t>úremico</a:t>
            </a:r>
            <a:r>
              <a:rPr lang="es-CO" i="1" dirty="0" smtClean="0"/>
              <a:t> hemolítico, diarrea. (E. coli)</a:t>
            </a:r>
          </a:p>
          <a:p>
            <a:pPr marL="285750" indent="-285750" algn="just">
              <a:buFont typeface="Arial" panose="020B0604020202020204" pitchFamily="34" charset="0"/>
              <a:buChar char="•"/>
            </a:pPr>
            <a:r>
              <a:rPr lang="es-CO" dirty="0" err="1" smtClean="0"/>
              <a:t>Shigelosis</a:t>
            </a:r>
            <a:r>
              <a:rPr lang="es-CO" dirty="0" smtClean="0"/>
              <a:t>(</a:t>
            </a:r>
            <a:r>
              <a:rPr lang="es-CO" i="1" dirty="0" err="1" smtClean="0"/>
              <a:t>Shigella</a:t>
            </a:r>
            <a:r>
              <a:rPr lang="es-CO" i="1" dirty="0" smtClean="0"/>
              <a:t> </a:t>
            </a:r>
            <a:r>
              <a:rPr lang="es-CO" i="1" dirty="0" err="1" smtClean="0"/>
              <a:t>spp</a:t>
            </a:r>
            <a:r>
              <a:rPr lang="es-CO" i="1" dirty="0" smtClean="0"/>
              <a:t>.)</a:t>
            </a:r>
          </a:p>
          <a:p>
            <a:pPr marL="285750" indent="-285750" algn="just">
              <a:buFont typeface="Arial" panose="020B0604020202020204" pitchFamily="34" charset="0"/>
              <a:buChar char="•"/>
            </a:pPr>
            <a:r>
              <a:rPr lang="es-CO" dirty="0" smtClean="0"/>
              <a:t>Cólera(</a:t>
            </a:r>
            <a:r>
              <a:rPr lang="es-CO" i="1" dirty="0" smtClean="0"/>
              <a:t>Vibrio </a:t>
            </a:r>
            <a:r>
              <a:rPr lang="es-CO" i="1" dirty="0" err="1" smtClean="0"/>
              <a:t>cholerae</a:t>
            </a:r>
            <a:r>
              <a:rPr lang="es-CO" dirty="0" smtClean="0"/>
              <a:t>)</a:t>
            </a:r>
          </a:p>
          <a:p>
            <a:pPr marL="285750" indent="-285750" algn="just">
              <a:buFont typeface="Arial" panose="020B0604020202020204" pitchFamily="34" charset="0"/>
              <a:buChar char="•"/>
            </a:pPr>
            <a:r>
              <a:rPr lang="es-CO" dirty="0" smtClean="0"/>
              <a:t>Salmonelosis(</a:t>
            </a:r>
            <a:r>
              <a:rPr lang="es-CO" i="1" dirty="0" smtClean="0"/>
              <a:t>Salmonella </a:t>
            </a:r>
            <a:r>
              <a:rPr lang="es-CO" i="1" dirty="0" err="1" smtClean="0"/>
              <a:t>spp</a:t>
            </a:r>
            <a:r>
              <a:rPr lang="es-CO" i="1" dirty="0" smtClean="0"/>
              <a:t>.)</a:t>
            </a:r>
          </a:p>
          <a:p>
            <a:pPr marL="285750" indent="-285750" algn="just">
              <a:buFont typeface="Arial" panose="020B0604020202020204" pitchFamily="34" charset="0"/>
              <a:buChar char="•"/>
            </a:pPr>
            <a:r>
              <a:rPr lang="es-CO" dirty="0" err="1" smtClean="0"/>
              <a:t>Abscesos,meningitis</a:t>
            </a:r>
            <a:r>
              <a:rPr lang="es-CO" dirty="0" smtClean="0"/>
              <a:t> y </a:t>
            </a:r>
            <a:r>
              <a:rPr lang="es-CO" dirty="0" err="1" smtClean="0"/>
              <a:t>bacteremia</a:t>
            </a:r>
            <a:r>
              <a:rPr lang="es-CO" dirty="0" smtClean="0"/>
              <a:t>(</a:t>
            </a:r>
            <a:r>
              <a:rPr lang="es-CO" i="1" dirty="0" err="1" smtClean="0"/>
              <a:t>Citrobacter</a:t>
            </a:r>
            <a:r>
              <a:rPr lang="es-CO" i="1" dirty="0" smtClean="0"/>
              <a:t> </a:t>
            </a:r>
            <a:r>
              <a:rPr lang="es-CO" i="1" dirty="0" err="1" smtClean="0"/>
              <a:t>spp</a:t>
            </a:r>
            <a:r>
              <a:rPr lang="es-CO" i="1" dirty="0" smtClean="0"/>
              <a:t>.)</a:t>
            </a:r>
            <a:endParaRPr lang="es-CO" i="1" dirty="0"/>
          </a:p>
        </p:txBody>
      </p:sp>
      <p:sp>
        <p:nvSpPr>
          <p:cNvPr id="12" name="Rectángulo 11"/>
          <p:cNvSpPr/>
          <p:nvPr/>
        </p:nvSpPr>
        <p:spPr>
          <a:xfrm>
            <a:off x="3419872" y="4824692"/>
            <a:ext cx="5616624" cy="15283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s-CO" dirty="0"/>
              <a:t>T</a:t>
            </a:r>
            <a:r>
              <a:rPr lang="es-CO" dirty="0" smtClean="0"/>
              <a:t>eniasis (</a:t>
            </a:r>
            <a:r>
              <a:rPr lang="es-CO" i="1" dirty="0" smtClean="0"/>
              <a:t>T</a:t>
            </a:r>
            <a:r>
              <a:rPr lang="es-CO" i="1" dirty="0"/>
              <a:t>. </a:t>
            </a:r>
            <a:r>
              <a:rPr lang="es-CO" i="1" dirty="0" err="1"/>
              <a:t>solium</a:t>
            </a:r>
            <a:r>
              <a:rPr lang="es-CO" dirty="0"/>
              <a:t> </a:t>
            </a:r>
            <a:r>
              <a:rPr lang="es-CO" dirty="0" smtClean="0"/>
              <a:t>o </a:t>
            </a:r>
            <a:r>
              <a:rPr lang="es-CO" i="1" dirty="0"/>
              <a:t>T. </a:t>
            </a:r>
            <a:r>
              <a:rPr lang="es-CO" i="1" dirty="0" err="1"/>
              <a:t>saginata</a:t>
            </a:r>
            <a:r>
              <a:rPr lang="es-CO" dirty="0"/>
              <a:t> </a:t>
            </a:r>
            <a:r>
              <a:rPr lang="es-CO" dirty="0" smtClean="0"/>
              <a:t>)</a:t>
            </a:r>
          </a:p>
          <a:p>
            <a:pPr marL="285750" indent="-285750" algn="just">
              <a:buFont typeface="Arial" panose="020B0604020202020204" pitchFamily="34" charset="0"/>
              <a:buChar char="•"/>
            </a:pPr>
            <a:r>
              <a:rPr lang="es-CO" dirty="0" err="1" smtClean="0"/>
              <a:t>Difolobotriasis</a:t>
            </a:r>
            <a:r>
              <a:rPr lang="es-CO" dirty="0" smtClean="0"/>
              <a:t> (</a:t>
            </a:r>
            <a:r>
              <a:rPr lang="es-CO" i="1" dirty="0" err="1" smtClean="0"/>
              <a:t>Diphyllobothrium</a:t>
            </a:r>
            <a:r>
              <a:rPr lang="es-CO" i="1" dirty="0" smtClean="0"/>
              <a:t> </a:t>
            </a:r>
            <a:r>
              <a:rPr lang="es-CO" i="1" dirty="0" err="1" smtClean="0"/>
              <a:t>latum</a:t>
            </a:r>
            <a:r>
              <a:rPr lang="es-CO" dirty="0" smtClean="0"/>
              <a:t>)</a:t>
            </a:r>
          </a:p>
          <a:p>
            <a:pPr marL="285750" indent="-285750" algn="just">
              <a:buFont typeface="Arial" panose="020B0604020202020204" pitchFamily="34" charset="0"/>
              <a:buChar char="•"/>
            </a:pPr>
            <a:r>
              <a:rPr lang="es-CO" dirty="0" smtClean="0"/>
              <a:t>La </a:t>
            </a:r>
            <a:r>
              <a:rPr lang="es-CO" dirty="0"/>
              <a:t>hidatidosis o </a:t>
            </a:r>
            <a:r>
              <a:rPr lang="es-CO" dirty="0" smtClean="0"/>
              <a:t>equinococosis(</a:t>
            </a:r>
            <a:r>
              <a:rPr lang="es-CO" i="1" dirty="0" err="1" smtClean="0"/>
              <a:t>Echinococcus</a:t>
            </a:r>
            <a:r>
              <a:rPr lang="es-CO" i="1" dirty="0" smtClean="0"/>
              <a:t> </a:t>
            </a:r>
            <a:r>
              <a:rPr lang="es-CO" i="1" dirty="0" err="1" smtClean="0"/>
              <a:t>granulosus</a:t>
            </a:r>
            <a:r>
              <a:rPr lang="es-CO" dirty="0"/>
              <a:t>)</a:t>
            </a:r>
            <a:endParaRPr lang="es-CO" dirty="0"/>
          </a:p>
        </p:txBody>
      </p:sp>
      <p:sp>
        <p:nvSpPr>
          <p:cNvPr id="13" name="CuadroTexto 12"/>
          <p:cNvSpPr txBox="1"/>
          <p:nvPr/>
        </p:nvSpPr>
        <p:spPr>
          <a:xfrm>
            <a:off x="469242" y="3573016"/>
            <a:ext cx="1656184" cy="369332"/>
          </a:xfrm>
          <a:prstGeom prst="rect">
            <a:avLst/>
          </a:prstGeom>
          <a:noFill/>
        </p:spPr>
        <p:txBody>
          <a:bodyPr wrap="square" rtlCol="0">
            <a:spAutoFit/>
          </a:bodyPr>
          <a:lstStyle/>
          <a:p>
            <a:r>
              <a:rPr lang="es-CO" dirty="0" smtClean="0"/>
              <a:t>BACTERIAS</a:t>
            </a:r>
            <a:endParaRPr lang="es-CO" dirty="0"/>
          </a:p>
        </p:txBody>
      </p:sp>
      <p:sp>
        <p:nvSpPr>
          <p:cNvPr id="14" name="CuadroTexto 13"/>
          <p:cNvSpPr txBox="1"/>
          <p:nvPr/>
        </p:nvSpPr>
        <p:spPr>
          <a:xfrm>
            <a:off x="611560" y="5395524"/>
            <a:ext cx="1513866" cy="369332"/>
          </a:xfrm>
          <a:prstGeom prst="rect">
            <a:avLst/>
          </a:prstGeom>
          <a:noFill/>
        </p:spPr>
        <p:txBody>
          <a:bodyPr wrap="square" rtlCol="0">
            <a:spAutoFit/>
          </a:bodyPr>
          <a:lstStyle/>
          <a:p>
            <a:r>
              <a:rPr lang="es-CO" dirty="0" smtClean="0"/>
              <a:t>PARÁSITOS</a:t>
            </a:r>
            <a:endParaRPr lang="es-CO" dirty="0"/>
          </a:p>
        </p:txBody>
      </p:sp>
      <p:sp>
        <p:nvSpPr>
          <p:cNvPr id="16" name="CuadroTexto 15"/>
          <p:cNvSpPr txBox="1"/>
          <p:nvPr/>
        </p:nvSpPr>
        <p:spPr>
          <a:xfrm>
            <a:off x="323528" y="692696"/>
            <a:ext cx="3888432" cy="584775"/>
          </a:xfrm>
          <a:prstGeom prst="rect">
            <a:avLst/>
          </a:prstGeom>
          <a:noFill/>
        </p:spPr>
        <p:txBody>
          <a:bodyPr wrap="square" rtlCol="0">
            <a:spAutoFit/>
          </a:bodyPr>
          <a:lstStyle/>
          <a:p>
            <a:r>
              <a:rPr lang="es-CO" sz="3200" dirty="0" smtClean="0">
                <a:solidFill>
                  <a:schemeClr val="accent6">
                    <a:lumMod val="75000"/>
                  </a:schemeClr>
                </a:solidFill>
                <a:latin typeface="Aparajita"/>
              </a:rPr>
              <a:t>ENFERMEDADES</a:t>
            </a:r>
            <a:r>
              <a:rPr lang="es-CO" dirty="0" smtClean="0">
                <a:latin typeface="Aparajita"/>
              </a:rPr>
              <a:t> </a:t>
            </a:r>
            <a:endParaRPr lang="es-CO" dirty="0">
              <a:latin typeface="Aparajita"/>
            </a:endParaRPr>
          </a:p>
        </p:txBody>
      </p:sp>
    </p:spTree>
    <p:extLst>
      <p:ext uri="{BB962C8B-B14F-4D97-AF65-F5344CB8AC3E}">
        <p14:creationId xmlns:p14="http://schemas.microsoft.com/office/powerpoint/2010/main" val="2876277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1055</Words>
  <Application>Microsoft Office PowerPoint</Application>
  <PresentationFormat>Presentación en pantalla (4:3)</PresentationFormat>
  <Paragraphs>108</Paragraphs>
  <Slides>14</Slides>
  <Notes>9</Notes>
  <HiddenSlides>1</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Aparajita</vt:lpstr>
      <vt:lpstr>Arial</vt:lpstr>
      <vt:lpstr>Balthazar</vt:lpstr>
      <vt:lpstr>Baskerville Old Face</vt:lpstr>
      <vt:lpstr>Calibri</vt:lpstr>
      <vt:lpstr>Cambria</vt:lpstr>
      <vt:lpstr>Tema de Office</vt:lpstr>
      <vt:lpstr>1_Tema de Office</vt:lpstr>
      <vt:lpstr>MEDICINA DE LA CONSERVACIÓN</vt:lpstr>
      <vt:lpstr>INTEGRANTES </vt:lpstr>
      <vt:lpstr>INTRODUCCIÓN </vt:lpstr>
      <vt:lpstr>PREGUNTA PROBLEMA </vt:lpstr>
      <vt:lpstr>OBJETIVO GENERAL</vt:lpstr>
      <vt:lpstr>OBJETIVOS ESPECÍFICOS </vt:lpstr>
      <vt:lpstr>Presentación de PowerPoint</vt:lpstr>
      <vt:lpstr>Presentación de PowerPoint</vt:lpstr>
      <vt:lpstr>Presentación de PowerPoint</vt:lpstr>
      <vt:lpstr>Presentación de PowerPoint</vt:lpstr>
      <vt:lpstr>Presentación de PowerPoint</vt:lpstr>
      <vt:lpstr>EPIDEMIOLOGÍA</vt:lpstr>
      <vt:lpstr>CONCLUSIONES </vt:lpstr>
      <vt:lpstr>BIBLIOGRAFÍA</vt:lpstr>
    </vt:vector>
  </TitlesOfParts>
  <Company>CURN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Andrés Bautista</cp:lastModifiedBy>
  <cp:revision>199</cp:revision>
  <dcterms:created xsi:type="dcterms:W3CDTF">2012-04-23T14:54:03Z</dcterms:created>
  <dcterms:modified xsi:type="dcterms:W3CDTF">2016-10-31T12:27:30Z</dcterms:modified>
</cp:coreProperties>
</file>