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61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57" r:id="rId4"/>
    <p:sldId id="258" r:id="rId5"/>
    <p:sldId id="264" r:id="rId6"/>
    <p:sldId id="262" r:id="rId7"/>
    <p:sldId id="265" r:id="rId8"/>
    <p:sldId id="268" r:id="rId9"/>
    <p:sldId id="269" r:id="rId10"/>
    <p:sldId id="261" r:id="rId11"/>
    <p:sldId id="266" r:id="rId12"/>
  </p:sldIdLst>
  <p:sldSz cx="9144000" cy="6858000" type="screen4x3"/>
  <p:notesSz cx="6950075" cy="9236075"/>
  <p:embeddedFontLst>
    <p:embeddedFont>
      <p:font typeface="Bebas Neue Regular" panose="00000500000000000000" charset="0"/>
      <p:regular r:id="rId15"/>
    </p:embeddedFont>
    <p:embeddedFont>
      <p:font typeface="Bebas Neue" panose="020B0606020202050201" charset="0"/>
      <p:regular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ir Cardona" initials="YC" lastIdx="16" clrIdx="0"/>
  <p:cmAuthor id="2" name="Patricia De Moya" initials="PDM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D"/>
    <a:srgbClr val="444041"/>
    <a:srgbClr val="C0504D"/>
    <a:srgbClr val="FEA828"/>
    <a:srgbClr val="F68712"/>
    <a:srgbClr val="F19700"/>
    <a:srgbClr val="DB9600"/>
    <a:srgbClr val="8064A2"/>
    <a:srgbClr val="4B7CB8"/>
    <a:srgbClr val="00BC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50" autoAdjust="0"/>
    <p:restoredTop sz="94664" autoAdjust="0"/>
  </p:normalViewPr>
  <p:slideViewPr>
    <p:cSldViewPr>
      <p:cViewPr varScale="1">
        <p:scale>
          <a:sx n="70" d="100"/>
          <a:sy n="70" d="100"/>
        </p:scale>
        <p:origin x="15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2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E847D-9A61-4983-8A99-2DF9D9606D5E}" type="datetimeFigureOut">
              <a:rPr lang="es-ES" smtClean="0"/>
              <a:t>20/05/2019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F7257-500D-4C86-9222-06055CB0BBB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18427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35414" y="0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89797D7-327B-40FA-B9C5-5A7C66DCF513}" type="datetimeFigureOut">
              <a:rPr lang="en-US"/>
              <a:pPr>
                <a:defRPr/>
              </a:pPr>
              <a:t>5/20/2019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lvl="0"/>
            <a:endParaRPr lang="es-CO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5325" y="4387851"/>
            <a:ext cx="5559425" cy="4156075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  <a:endParaRPr lang="es-CO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72524"/>
            <a:ext cx="3013075" cy="46196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35414" y="8772524"/>
            <a:ext cx="3013075" cy="461964"/>
          </a:xfrm>
          <a:prstGeom prst="rect">
            <a:avLst/>
          </a:prstGeom>
        </p:spPr>
        <p:txBody>
          <a:bodyPr vert="horz" wrap="square" lIns="92492" tIns="46246" rIns="92492" bIns="4624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8D3151-53AE-4BF8-A912-59F22366AC38}" type="slidenum">
              <a:rPr lang="es-CO" altLang="es-CO"/>
              <a:pPr>
                <a:defRPr/>
              </a:pPr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79770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755576" y="3810289"/>
            <a:ext cx="7651694" cy="1994975"/>
          </a:xfrm>
        </p:spPr>
        <p:txBody>
          <a:bodyPr anchor="ctr">
            <a:normAutofit/>
          </a:bodyPr>
          <a:lstStyle>
            <a:lvl1pPr algn="ctr">
              <a:defRPr sz="54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TÍTULO DE LA PRESENTACIÓN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99592" y="5805264"/>
            <a:ext cx="7488832" cy="66238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Haga clic para editar el estilo de subtítulo del patrón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6EF75F38-9CCE-4477-BA7B-58F0CF1815B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619" y="0"/>
            <a:ext cx="4901608" cy="4084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45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3933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lnSpc>
                <a:spcPct val="100000"/>
              </a:lnSpc>
              <a:defRPr sz="32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303706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1171424"/>
            <a:ext cx="7886700" cy="500553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628650" y="137823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40845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>
            <a:lvl1pPr>
              <a:defRPr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77201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123521"/>
            <a:ext cx="77724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685800" y="1268760"/>
            <a:ext cx="7772400" cy="4827240"/>
          </a:xfrm>
        </p:spPr>
        <p:txBody>
          <a:bodyPr rtlCol="0">
            <a:normAutofit/>
          </a:bodyPr>
          <a:lstStyle/>
          <a:p>
            <a:pPr lvl="0"/>
            <a:endParaRPr lang="es-CO" noProof="0"/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83790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844" y="128736"/>
            <a:ext cx="77724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685800" y="1268760"/>
            <a:ext cx="3810000" cy="482724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268760"/>
            <a:ext cx="3810000" cy="4827240"/>
          </a:xfrm>
        </p:spPr>
        <p:txBody>
          <a:bodyPr rtlCol="0">
            <a:normAutofit/>
          </a:bodyPr>
          <a:lstStyle/>
          <a:p>
            <a:pPr lvl="0"/>
            <a:endParaRPr lang="es-CO" noProof="0"/>
          </a:p>
        </p:txBody>
      </p:sp>
      <p:cxnSp>
        <p:nvCxnSpPr>
          <p:cNvPr id="11" name="Conector recto 10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83925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28650" y="116633"/>
            <a:ext cx="7886700" cy="983443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3600"/>
            </a:lvl1pPr>
          </a:lstStyle>
          <a:p>
            <a:r>
              <a:rPr lang="es-ES" dirty="0"/>
              <a:t>TÍTULO DE LA DIAPOSITIVA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162338"/>
            <a:ext cx="7886700" cy="5014625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</a:defRPr>
            </a:lvl5pPr>
          </a:lstStyle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7" name="Conector recto 6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595392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8610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535782" y="4581128"/>
            <a:ext cx="8341022" cy="2016224"/>
          </a:xfrm>
        </p:spPr>
        <p:txBody>
          <a:bodyPr anchor="t">
            <a:normAutofit/>
          </a:bodyPr>
          <a:lstStyle>
            <a:lvl1pPr algn="l">
              <a:defRPr sz="4000" b="0" i="0">
                <a:solidFill>
                  <a:schemeClr val="tx1">
                    <a:lumMod val="75000"/>
                    <a:lumOff val="25000"/>
                  </a:schemeClr>
                </a:solidFill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535782" y="4016506"/>
            <a:ext cx="8344791" cy="53137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descripción o comentario de la sección</a:t>
            </a: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546" y="189902"/>
            <a:ext cx="4177492" cy="348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747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 Tip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2852737"/>
          </a:xfrm>
        </p:spPr>
        <p:txBody>
          <a:bodyPr anchor="b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COLOCAR AQUÍ EL TITULO DE LA SECCIÓN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3752851"/>
            <a:ext cx="6297080" cy="23685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 en esta sección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58795" y="3760172"/>
            <a:ext cx="72000" cy="23688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6727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04741"/>
            <a:ext cx="3867150" cy="487222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04741"/>
            <a:ext cx="3867150" cy="4872222"/>
          </a:xfrm>
        </p:spPr>
        <p:txBody>
          <a:bodyPr/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24744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Marcador de pie de página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sp>
        <p:nvSpPr>
          <p:cNvPr id="14" name="Título 13"/>
          <p:cNvSpPr>
            <a:spLocks noGrp="1"/>
          </p:cNvSpPr>
          <p:nvPr>
            <p:ph type="title"/>
          </p:nvPr>
        </p:nvSpPr>
        <p:spPr>
          <a:xfrm>
            <a:off x="628650" y="123824"/>
            <a:ext cx="7886700" cy="982800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6296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43818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067730"/>
            <a:ext cx="3868737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43818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067730"/>
            <a:ext cx="3887788" cy="4121933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cxnSp>
        <p:nvCxnSpPr>
          <p:cNvPr id="11" name="Conector recto 10"/>
          <p:cNvCxnSpPr>
            <a:cxnSpLocks/>
          </p:cNvCxnSpPr>
          <p:nvPr userDrawn="1"/>
        </p:nvCxnSpPr>
        <p:spPr>
          <a:xfrm flipH="1" flipV="1">
            <a:off x="8516938" y="1268760"/>
            <a:ext cx="15502" cy="4920904"/>
          </a:xfrm>
          <a:prstGeom prst="line">
            <a:avLst/>
          </a:prstGeom>
          <a:ln w="19050" cap="flat" cmpd="sng" algn="ctr">
            <a:solidFill>
              <a:schemeClr val="bg1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630238" y="93327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7" name="Marcador de pie de página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8" name="Marcador de número de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8480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abla de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380312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614374" y="868363"/>
            <a:ext cx="6477906" cy="904453"/>
          </a:xfrm>
        </p:spPr>
        <p:txBody>
          <a:bodyPr anchor="t"/>
          <a:lstStyle>
            <a:lvl1pPr algn="l">
              <a:defRPr sz="6000" b="0" i="0">
                <a:solidFill>
                  <a:schemeClr val="bg1"/>
                </a:solidFill>
                <a:effectLst/>
                <a:latin typeface="Bebas Neue" panose="020B0606020202050201" pitchFamily="34" charset="0"/>
              </a:defRPr>
            </a:lvl1pPr>
          </a:lstStyle>
          <a:p>
            <a:r>
              <a:rPr lang="es-CO" dirty="0"/>
              <a:t>Coloca aquí el titulo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 hasCustomPrompt="1"/>
          </p:nvPr>
        </p:nvSpPr>
        <p:spPr>
          <a:xfrm>
            <a:off x="795200" y="1844824"/>
            <a:ext cx="6297080" cy="4276577"/>
          </a:xfrm>
          <a:noFill/>
          <a:effectLst/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Colocar aquí los ítems a presentar</a:t>
            </a:r>
          </a:p>
        </p:txBody>
      </p:sp>
      <p:sp>
        <p:nvSpPr>
          <p:cNvPr id="10" name="Rectángulo 9"/>
          <p:cNvSpPr/>
          <p:nvPr userDrawn="1"/>
        </p:nvSpPr>
        <p:spPr>
          <a:xfrm flipH="1">
            <a:off x="781865" y="1844823"/>
            <a:ext cx="45719" cy="427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0396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886700" cy="982800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600" b="0" i="0">
                <a:latin typeface="Bebas Neue" panose="020B0606020202050201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cxnSp>
        <p:nvCxnSpPr>
          <p:cNvPr id="9" name="Conector recto 8"/>
          <p:cNvCxnSpPr/>
          <p:nvPr userDrawn="1"/>
        </p:nvCxnSpPr>
        <p:spPr>
          <a:xfrm>
            <a:off x="628650" y="1111536"/>
            <a:ext cx="7886700" cy="0"/>
          </a:xfrm>
          <a:prstGeom prst="line">
            <a:avLst/>
          </a:prstGeom>
          <a:ln w="19050" cap="flat" cmpd="sng" algn="ctr">
            <a:solidFill>
              <a:schemeClr val="bg1">
                <a:lumMod val="85000"/>
              </a:schemeClr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20201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0453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/>
          <p:cNvSpPr/>
          <p:nvPr userDrawn="1"/>
        </p:nvSpPr>
        <p:spPr>
          <a:xfrm>
            <a:off x="0" y="6361583"/>
            <a:ext cx="9144000" cy="510065"/>
          </a:xfrm>
          <a:prstGeom prst="rect">
            <a:avLst/>
          </a:prstGeom>
          <a:solidFill>
            <a:srgbClr val="F794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Marcador de título 1"/>
          <p:cNvSpPr>
            <a:spLocks noGrp="1"/>
          </p:cNvSpPr>
          <p:nvPr userDrawn="1">
            <p:ph type="title"/>
          </p:nvPr>
        </p:nvSpPr>
        <p:spPr>
          <a:xfrm>
            <a:off x="628650" y="365125"/>
            <a:ext cx="7886700" cy="903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CO" dirty="0"/>
              <a:t>TÍTULO</a:t>
            </a:r>
            <a:r>
              <a:rPr lang="es-ES" dirty="0"/>
              <a:t> DE LA DIAPOSITIVA</a:t>
            </a:r>
          </a:p>
        </p:txBody>
      </p:sp>
      <p:sp>
        <p:nvSpPr>
          <p:cNvPr id="3" name="Marcador de texto 2"/>
          <p:cNvSpPr>
            <a:spLocks noGrp="1"/>
          </p:cNvSpPr>
          <p:nvPr userDrawn="1">
            <p:ph type="body" idx="1"/>
          </p:nvPr>
        </p:nvSpPr>
        <p:spPr>
          <a:xfrm>
            <a:off x="628650" y="1333124"/>
            <a:ext cx="7886700" cy="4843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 txBox="1">
            <a:spLocks/>
          </p:cNvSpPr>
          <p:nvPr userDrawn="1"/>
        </p:nvSpPr>
        <p:spPr>
          <a:xfrm>
            <a:off x="8152571" y="6659721"/>
            <a:ext cx="964800" cy="188640"/>
          </a:xfrm>
          <a:prstGeom prst="rect">
            <a:avLst/>
          </a:prstGeom>
          <a:noFill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/>
            <a:fld id="{7B8F00C3-1F22-4CE4-A78E-AEBECB6BF7BC}" type="datetime1">
              <a:rPr lang="es-ES" sz="1200" b="0" i="0" smtClean="0">
                <a:solidFill>
                  <a:schemeClr val="bg1"/>
                </a:solidFill>
                <a:effectLst/>
                <a:latin typeface="Bebas Neue Regular" panose="00000500000000000000" pitchFamily="50" charset="0"/>
              </a:rPr>
              <a:pPr algn="ctr"/>
              <a:t>20/05/2019</a:t>
            </a:fld>
            <a:endParaRPr lang="es-ES" sz="1200" b="0" i="0" dirty="0">
              <a:solidFill>
                <a:schemeClr val="bg1"/>
              </a:solidFill>
              <a:effectLst/>
              <a:latin typeface="Bebas Neue Regular" panose="00000500000000000000" pitchFamily="50" charset="0"/>
            </a:endParaRPr>
          </a:p>
        </p:txBody>
      </p:sp>
      <p:sp>
        <p:nvSpPr>
          <p:cNvPr id="10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4373197" y="6372324"/>
            <a:ext cx="3748211" cy="480263"/>
          </a:xfrm>
          <a:prstGeom prst="rect">
            <a:avLst/>
          </a:prstGeom>
        </p:spPr>
        <p:txBody>
          <a:bodyPr anchor="ctr"/>
          <a:lstStyle>
            <a:lvl1pPr algn="r">
              <a:defRPr sz="13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8172400" y="6358899"/>
            <a:ext cx="963947" cy="277535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200" b="0" i="0">
                <a:solidFill>
                  <a:schemeClr val="bg1"/>
                </a:solidFill>
                <a:effectLst/>
                <a:latin typeface="Bebas Neue Regular" panose="00000500000000000000" pitchFamily="50" charset="0"/>
              </a:defRPr>
            </a:lvl1pPr>
          </a:lstStyle>
          <a:p>
            <a:fld id="{A0D7ED8E-E8F2-40C2-AF71-A534DDE5582E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11ECAD4-1292-4E06-96E3-A5E27594CA9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50" y="6330600"/>
            <a:ext cx="3676420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615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3" r:id="rId4"/>
    <p:sldLayoutId id="2147483665" r:id="rId5"/>
    <p:sldLayoutId id="2147483666" r:id="rId6"/>
    <p:sldLayoutId id="2147483674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7" r:id="rId14"/>
    <p:sldLayoutId id="2147483679" r:id="rId15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ts val="5400"/>
        </a:lnSpc>
        <a:spcBef>
          <a:spcPct val="0"/>
        </a:spcBef>
        <a:buNone/>
        <a:defRPr sz="4400" b="0" kern="1200">
          <a:solidFill>
            <a:schemeClr val="accent2"/>
          </a:solidFill>
          <a:effectLst/>
          <a:latin typeface="Bebas Neue" panose="020B0606020202050201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dx.doi.org/10.12804/revistas.urosario.edu.co/desafios/a.4917" TargetMode="Externa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umanas.unal.edu.co/observapazyconflicto/files/6714/3075/1947/ODDR_OIM_Educacion_Superior_y_Reintegracion_Genera_DF.pdf" TargetMode="Externa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755576" y="3810289"/>
            <a:ext cx="7992888" cy="2787063"/>
          </a:xfrm>
        </p:spPr>
        <p:txBody>
          <a:bodyPr>
            <a:noAutofit/>
          </a:bodyPr>
          <a:lstStyle/>
          <a:p>
            <a:r>
              <a:rPr lang="es-CO" sz="3200" dirty="0">
                <a:solidFill>
                  <a:schemeClr val="tx1"/>
                </a:solidFill>
              </a:rPr>
              <a:t>Percepción de los estudiantes frente al ingreso en el sistema educativo de excombatientes de los grupos al margen de la ley a la Corporación Universitaria Rafael Núñez</a:t>
            </a:r>
          </a:p>
        </p:txBody>
      </p:sp>
    </p:spTree>
    <p:extLst>
      <p:ext uri="{BB962C8B-B14F-4D97-AF65-F5344CB8AC3E}">
        <p14:creationId xmlns:p14="http://schemas.microsoft.com/office/powerpoint/2010/main" val="101253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10</a:t>
            </a:fld>
            <a:endParaRPr lang="es-CO" dirty="0"/>
          </a:p>
        </p:txBody>
      </p:sp>
      <p:sp>
        <p:nvSpPr>
          <p:cNvPr id="5" name="Rectángulo 4"/>
          <p:cNvSpPr/>
          <p:nvPr/>
        </p:nvSpPr>
        <p:spPr>
          <a:xfrm>
            <a:off x="395536" y="332656"/>
            <a:ext cx="8568952" cy="62170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/>
              <a:t>BIBLIOGRAFÍA. </a:t>
            </a: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Alianza </a:t>
            </a:r>
            <a:r>
              <a:rPr lang="es-CO" dirty="0"/>
              <a:t>compartir </a:t>
            </a:r>
            <a:r>
              <a:rPr lang="es-CO" dirty="0" err="1"/>
              <a:t>Fedesarrollo</a:t>
            </a:r>
            <a:r>
              <a:rPr lang="es-CO" dirty="0"/>
              <a:t>, El rol de la educación en el posconflicto: Parte 1. La reincorporación de los desmovilizados. Susana Martínez Restrepo, Juan Mauricio Ramírez, María Cecilia </a:t>
            </a:r>
            <a:r>
              <a:rPr lang="es-CO" dirty="0" err="1"/>
              <a:t>Pertuz</a:t>
            </a:r>
            <a:r>
              <a:rPr lang="es-C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El Tiempo, Profesores universitarios formarían a exguerrilleros de las </a:t>
            </a:r>
            <a:r>
              <a:rPr lang="es-CO" dirty="0" err="1"/>
              <a:t>Farc</a:t>
            </a:r>
            <a:r>
              <a:rPr lang="es-CO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Semana, Así se incluye la educación en el acuerdo que pone fin a la guerra</a:t>
            </a:r>
            <a:r>
              <a:rPr lang="es-C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Pachón Muñoz, W. (2018). Inclusión social de actores del conflicto armado colombiano: retos para la educación superior. Desafíos, 30(1), 279-308. </a:t>
            </a:r>
            <a:r>
              <a:rPr lang="es-CO" dirty="0" err="1"/>
              <a:t>Doi</a:t>
            </a:r>
            <a:r>
              <a:rPr lang="es-CO" dirty="0"/>
              <a:t>: </a:t>
            </a:r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dx.doi.org/10.12804/revistas.urosario.edu.co/desafios/a.4917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MINISTERIO DE EDUCACIÓN NACIONAL República de Colombia, Lineamientos. Política de educación superior inclusiva, versión final, Bogotá, agosto 2013, p. 63-66</a:t>
            </a:r>
            <a:r>
              <a:rPr lang="es-C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ACR tiene su origen en el Programa de Reincorporación a la vida civil del Ministerio del Interior y de Justicia Nacional, el cual funcionó entre 2003 y 2006. En septiembre de 2006 es creada como Alta Consejería Presidencial para la Reintegración Social y Económica de Personas y Grupos Alzados en Armas y a partir del 3 de noviembre de 2011 es transformada en la Agencia Colombiana para la Reintegración.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Voluntariamente sus actividades como miembros de organizaciones armadas al margen de la ley y se entregan a las autoridades de la República (</a:t>
            </a:r>
            <a:r>
              <a:rPr lang="es-CO" dirty="0" err="1"/>
              <a:t>men</a:t>
            </a:r>
            <a:r>
              <a:rPr lang="es-CO" dirty="0"/>
              <a:t>, 2013).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Agencia colombiana para la Reintegración. (2016). La reintegración en Colombia “Construimos paz desde el territorio”. Agencia colombiana para la Reintegración (</a:t>
            </a:r>
            <a:r>
              <a:rPr lang="es-CO" dirty="0" err="1"/>
              <a:t>acr</a:t>
            </a:r>
            <a:r>
              <a:rPr lang="es-CO" dirty="0"/>
              <a:t>). Bogotá: Agencia Colombiana para la Reintegración.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67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11</a:t>
            </a:fld>
            <a:endParaRPr lang="es-CO" dirty="0"/>
          </a:p>
        </p:txBody>
      </p:sp>
      <p:sp>
        <p:nvSpPr>
          <p:cNvPr id="4" name="Rectángulo 3"/>
          <p:cNvSpPr/>
          <p:nvPr/>
        </p:nvSpPr>
        <p:spPr>
          <a:xfrm>
            <a:off x="539552" y="612845"/>
            <a:ext cx="828092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Agencia colombiana para la Reintegración. (2014). Evolución del Proceso de Reintegración. Fortaleza Institucional basada en la experiencia y lecciones aprendidas. Bogotá.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Colombia, Ministerio de Educación Nacional, </a:t>
            </a:r>
            <a:r>
              <a:rPr lang="es-CO" dirty="0" err="1"/>
              <a:t>men</a:t>
            </a:r>
            <a:r>
              <a:rPr lang="es-CO" dirty="0"/>
              <a:t>. (2006). Lineamientos para la educación superior. Gerencia Plan Nacional de Educación. Plan Nacional Decenal de Educación 2006-2016.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Universidad en Colombia. El proyecto modernizador y el movimiento estudiantil universitario en Santander, 1953-1980. Reflexión Política,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https://revistas.urosario.edu.co/xml/3596/359654795009/359654795009_visor_jats.pdf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>
                <a:hlinkClick r:id="rId2"/>
              </a:rPr>
              <a:t>http://</a:t>
            </a:r>
            <a:r>
              <a:rPr lang="es-CO" dirty="0" smtClean="0">
                <a:hlinkClick r:id="rId2"/>
              </a:rPr>
              <a:t>www.humanas.unal.edu.co/observapazyconflicto/files/6714/3075/1947/ODDR_OIM_Educacion_Superior_y_Reintegracion_Genera_DF.pdf</a:t>
            </a:r>
            <a:endParaRPr lang="es-C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Tomado de Ministerio de Educación</a:t>
            </a:r>
            <a:r>
              <a:rPr lang="es-CO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/>
              <a:t>Tomado de la JEP “Jurisdicción especial para la paz</a:t>
            </a:r>
            <a:r>
              <a:rPr lang="es-CO" dirty="0" smtClean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dirty="0" smtClean="0"/>
              <a:t>SMITH </a:t>
            </a:r>
            <a:r>
              <a:rPr lang="es-CO" dirty="0"/>
              <a:t>Alan, “</a:t>
            </a:r>
            <a:r>
              <a:rPr lang="es-CO" dirty="0" err="1"/>
              <a:t>Education</a:t>
            </a:r>
            <a:r>
              <a:rPr lang="es-CO" dirty="0"/>
              <a:t> in </a:t>
            </a:r>
            <a:r>
              <a:rPr lang="es-CO" dirty="0" err="1"/>
              <a:t>the</a:t>
            </a:r>
            <a:r>
              <a:rPr lang="es-CO" dirty="0"/>
              <a:t> </a:t>
            </a:r>
            <a:r>
              <a:rPr lang="es-CO" dirty="0" err="1"/>
              <a:t>twenty-first</a:t>
            </a:r>
            <a:r>
              <a:rPr lang="es-CO" dirty="0"/>
              <a:t> </a:t>
            </a:r>
            <a:r>
              <a:rPr lang="es-CO" dirty="0" err="1"/>
              <a:t>century</a:t>
            </a:r>
            <a:r>
              <a:rPr lang="es-CO" dirty="0"/>
              <a:t>: </a:t>
            </a:r>
            <a:r>
              <a:rPr lang="es-CO" dirty="0" err="1"/>
              <a:t>Conflict</a:t>
            </a:r>
            <a:r>
              <a:rPr lang="es-CO" dirty="0"/>
              <a:t>, </a:t>
            </a:r>
            <a:r>
              <a:rPr lang="es-CO" dirty="0" err="1"/>
              <a:t>reconstruction</a:t>
            </a:r>
            <a:r>
              <a:rPr lang="es-CO" dirty="0"/>
              <a:t> and </a:t>
            </a:r>
            <a:r>
              <a:rPr lang="es-CO" dirty="0" err="1"/>
              <a:t>reconciliation</a:t>
            </a:r>
            <a:r>
              <a:rPr lang="es-CO" dirty="0"/>
              <a:t>”, en Compare, Vol. 35, No. 4, </a:t>
            </a:r>
            <a:r>
              <a:rPr lang="es-CO" dirty="0" err="1"/>
              <a:t>December</a:t>
            </a:r>
            <a:r>
              <a:rPr lang="es-CO" dirty="0"/>
              <a:t> 2005, p. 373–391.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477489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95536" y="332656"/>
            <a:ext cx="6984776" cy="6525344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CO" dirty="0"/>
              <a:t>Presentado por:</a:t>
            </a:r>
          </a:p>
          <a:p>
            <a:pPr algn="ctr"/>
            <a:r>
              <a:rPr lang="es-CO" dirty="0"/>
              <a:t>Juan Camilo Vega </a:t>
            </a:r>
            <a:r>
              <a:rPr lang="es-CO" dirty="0" err="1"/>
              <a:t>Gonzalesrubio</a:t>
            </a:r>
            <a:endParaRPr lang="es-CO" dirty="0"/>
          </a:p>
          <a:p>
            <a:pPr algn="ctr"/>
            <a:r>
              <a:rPr lang="es-CO" dirty="0"/>
              <a:t>Kelly Johana Trespalacio Bolaño</a:t>
            </a:r>
          </a:p>
          <a:p>
            <a:pPr algn="ctr"/>
            <a:r>
              <a:rPr lang="es-CO" dirty="0" err="1"/>
              <a:t>Yareidis</a:t>
            </a:r>
            <a:r>
              <a:rPr lang="es-CO" dirty="0"/>
              <a:t> Araujo Sarmiento</a:t>
            </a:r>
          </a:p>
          <a:p>
            <a:pPr algn="ctr"/>
            <a:r>
              <a:rPr lang="es-CO" dirty="0"/>
              <a:t>Karina Ospino Bastidas</a:t>
            </a:r>
          </a:p>
          <a:p>
            <a:pPr algn="ctr"/>
            <a:r>
              <a:rPr lang="es-CO" dirty="0"/>
              <a:t>Vanessa Bernal Mejía</a:t>
            </a:r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r>
              <a:rPr lang="es-CO" dirty="0"/>
              <a:t>Docente:</a:t>
            </a:r>
          </a:p>
          <a:p>
            <a:pPr algn="ctr"/>
            <a:r>
              <a:rPr lang="es-CO" dirty="0"/>
              <a:t>Clarissa Posada Gutiérrez </a:t>
            </a:r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endParaRPr lang="es-CO" dirty="0"/>
          </a:p>
          <a:p>
            <a:pPr algn="ctr"/>
            <a:r>
              <a:rPr lang="es-CO" dirty="0"/>
              <a:t>Corporación Universitaria Rafael Núñez</a:t>
            </a:r>
          </a:p>
          <a:p>
            <a:pPr algn="ctr"/>
            <a:r>
              <a:rPr lang="es-CO" dirty="0"/>
              <a:t>Facultad de Ciencias Sociales y Humanas</a:t>
            </a:r>
          </a:p>
          <a:p>
            <a:pPr algn="ctr"/>
            <a:r>
              <a:rPr lang="es-CO" dirty="0"/>
              <a:t>Trabajo Social VI </a:t>
            </a:r>
          </a:p>
          <a:p>
            <a:pPr algn="ctr"/>
            <a:r>
              <a:rPr lang="es-CO" dirty="0"/>
              <a:t>Barranquilla, Colombia</a:t>
            </a:r>
          </a:p>
          <a:p>
            <a:pPr algn="ctr"/>
            <a:r>
              <a:rPr lang="es-CO" dirty="0"/>
              <a:t>2019-1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4571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O" sz="3200" dirty="0"/>
              <a:t>Cuál es la percepción que tienen los y las estudiantes de la CURN frente al ingreso en el sistema educativo de excombatientes de los grupos al margen de la ley?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O" dirty="0" smtClean="0"/>
              <a:t>Pregunta Problema.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613086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 general.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dirty="0"/>
              <a:t>Identificar la percepción que tiene los estudiantes de la CURN frente al ingreso de excombatientes al sistema educativo con el fin de disminuir </a:t>
            </a:r>
            <a:r>
              <a:rPr lang="es-CO" dirty="0" smtClean="0"/>
              <a:t>comportamientos excluyentes.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28009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Objetivos específicos. 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s-CO" dirty="0"/>
              <a:t>1.	Establecer la relación existente entre percepción y experiencias vividas en el marco del conflicto armado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2.	Establecer </a:t>
            </a:r>
            <a:r>
              <a:rPr lang="es-CO" dirty="0" smtClean="0"/>
              <a:t>cuales son los </a:t>
            </a:r>
            <a:r>
              <a:rPr lang="es-CO" dirty="0"/>
              <a:t>temores existentes frente al ingreso de excombatientes a la universidad</a:t>
            </a:r>
            <a:r>
              <a:rPr lang="es-CO" dirty="0" smtClean="0"/>
              <a:t>.</a:t>
            </a:r>
          </a:p>
          <a:p>
            <a:pPr algn="just"/>
            <a:endParaRPr lang="es-CO" dirty="0"/>
          </a:p>
          <a:p>
            <a:pPr algn="just"/>
            <a:r>
              <a:rPr lang="es-CO" dirty="0"/>
              <a:t>3.	Determinar la relación existente entre percepción y género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733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/>
              <a:t>CATEGORIA DE ANÁLISIS. </a:t>
            </a:r>
            <a:endParaRPr lang="es-CO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7ED8E-E8F2-40C2-AF71-A534DDE5582E}" type="slidenum">
              <a:rPr lang="es-CO" smtClean="0"/>
              <a:pPr/>
              <a:t>6</a:t>
            </a:fld>
            <a:endParaRPr lang="es-CO" dirty="0"/>
          </a:p>
        </p:txBody>
      </p:sp>
      <p:graphicFrame>
        <p:nvGraphicFramePr>
          <p:cNvPr id="9" name="Marcador de tabla 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394844369"/>
              </p:ext>
            </p:extLst>
          </p:nvPr>
        </p:nvGraphicFramePr>
        <p:xfrm>
          <a:off x="685800" y="1268413"/>
          <a:ext cx="7772400" cy="47599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886200"/>
                <a:gridCol w="3886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CATEGORIA</a:t>
                      </a:r>
                      <a:r>
                        <a:rPr lang="es-CO" baseline="0" dirty="0" smtClean="0"/>
                        <a:t>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PREGUNTAS 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Relación existente entre percepción y experiencias vividas.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dirty="0" smtClean="0"/>
                        <a:t>¿Qué opina acerca del conflicto armado?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dirty="0" smtClean="0"/>
                        <a:t>¿Qué opina del ingreso de excombatientes a la universidad?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dirty="0" smtClean="0"/>
                        <a:t>¿Ha sido víctima del  conflicto armado?</a:t>
                      </a:r>
                    </a:p>
                    <a:p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dirty="0" smtClean="0"/>
                    </a:p>
                    <a:p>
                      <a:pPr algn="ctr"/>
                      <a:r>
                        <a:rPr lang="es-CO" dirty="0" smtClean="0"/>
                        <a:t>Temores</a:t>
                      </a:r>
                      <a:r>
                        <a:rPr lang="es-CO" baseline="0" dirty="0" smtClean="0"/>
                        <a:t> Existentes.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dirty="0" smtClean="0"/>
                        <a:t>¿Cuáles son sus principales temores frente al ingreso de excombatientes a la universidad? 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dirty="0" smtClean="0"/>
                        <a:t>Relación Existente entre Percepción y Género.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s-CO" dirty="0" smtClean="0"/>
                        <a:t>Cuáles son las percepciones que tienen los estudiantes de la CURN sobre  el género?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dirty="0" smtClean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317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599735" y="260648"/>
            <a:ext cx="6480720" cy="792088"/>
          </a:xfrm>
        </p:spPr>
        <p:txBody>
          <a:bodyPr>
            <a:normAutofit/>
          </a:bodyPr>
          <a:lstStyle/>
          <a:p>
            <a:r>
              <a:rPr lang="es-CO" dirty="0" smtClean="0"/>
              <a:t>Diseño de metodología. </a:t>
            </a:r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6912768" cy="5688632"/>
          </a:xfrm>
        </p:spPr>
        <p:txBody>
          <a:bodyPr/>
          <a:lstStyle/>
          <a:p>
            <a:r>
              <a:rPr lang="es-CO" dirty="0" smtClean="0"/>
              <a:t>Tipo de Investigación.</a:t>
            </a:r>
            <a:endParaRPr lang="es-CO" dirty="0"/>
          </a:p>
          <a:p>
            <a:pPr marL="0" indent="0">
              <a:buNone/>
            </a:pPr>
            <a:r>
              <a:rPr lang="es-CO" dirty="0" smtClean="0"/>
              <a:t>El </a:t>
            </a:r>
            <a:r>
              <a:rPr lang="es-CO" dirty="0"/>
              <a:t>tipo de investigación es cualitativa porque se indagarán las representaciones sociales que los y las estudiantes </a:t>
            </a:r>
            <a:r>
              <a:rPr lang="es-CO" dirty="0" smtClean="0"/>
              <a:t>tienen frente al </a:t>
            </a:r>
            <a:r>
              <a:rPr lang="es-CO" dirty="0"/>
              <a:t>marco </a:t>
            </a:r>
            <a:r>
              <a:rPr lang="es-CO" dirty="0" smtClean="0"/>
              <a:t>del conflicto. </a:t>
            </a:r>
          </a:p>
          <a:p>
            <a:pPr marL="0" indent="0">
              <a:buNone/>
            </a:pPr>
            <a:endParaRPr lang="es-CO" dirty="0"/>
          </a:p>
          <a:p>
            <a:r>
              <a:rPr lang="es-CO" dirty="0" smtClean="0"/>
              <a:t>Tipo </a:t>
            </a:r>
            <a:r>
              <a:rPr lang="es-CO" dirty="0"/>
              <a:t>de estudio</a:t>
            </a:r>
          </a:p>
          <a:p>
            <a:pPr marL="0" indent="0">
              <a:buNone/>
            </a:pPr>
            <a:r>
              <a:rPr lang="es-CO" dirty="0"/>
              <a:t>El tipo de estudio es Fenomenológico, porque describe los significados de las experiencias vividas de los estudiantes en el marco del conflicto armado.</a:t>
            </a:r>
          </a:p>
          <a:p>
            <a:pPr marL="0" indent="0">
              <a:buNone/>
            </a:pPr>
            <a:endParaRPr lang="es-CO" dirty="0"/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99602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11560" y="836712"/>
            <a:ext cx="6297080" cy="4276577"/>
          </a:xfrm>
        </p:spPr>
        <p:txBody>
          <a:bodyPr/>
          <a:lstStyle/>
          <a:p>
            <a:r>
              <a:rPr lang="es-CO" dirty="0"/>
              <a:t>Población</a:t>
            </a:r>
          </a:p>
          <a:p>
            <a:pPr marL="0" indent="0" algn="just">
              <a:buNone/>
            </a:pPr>
            <a:r>
              <a:rPr lang="es-CO" dirty="0"/>
              <a:t>Se establece que la población corresponde a los hombres y mujeres mayores de 18 años estudiantes actuales de la Corporación Universitaria Rafael Núñez de la ciudad de Barranquilla, que sin embargo al ser un valor de cantidad variable de semestre a semestre no existiría un valor fijo entre la fecha de formulación del proyecto y de aplicación del mismo, por lo tanto se tomaría como un valor infinito estadístico.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11418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muestra</a:t>
            </a:r>
            <a:endParaRPr lang="es-CO" dirty="0"/>
          </a:p>
        </p:txBody>
      </p:sp>
      <p:graphicFrame>
        <p:nvGraphicFramePr>
          <p:cNvPr id="10" name="Marcador de contenido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73775"/>
              </p:ext>
            </p:extLst>
          </p:nvPr>
        </p:nvGraphicFramePr>
        <p:xfrm>
          <a:off x="628650" y="1162050"/>
          <a:ext cx="7886700" cy="209412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71675"/>
                <a:gridCol w="1971675"/>
                <a:gridCol w="1944216"/>
                <a:gridCol w="1999134"/>
              </a:tblGrid>
              <a:tr h="610766">
                <a:tc>
                  <a:txBody>
                    <a:bodyPr/>
                    <a:lstStyle/>
                    <a:p>
                      <a:r>
                        <a:rPr lang="es-CO" dirty="0" smtClean="0"/>
                        <a:t>Programa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Mujeres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Hombres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Total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Derecho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Trabajo Social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25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Enfermería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20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40</a:t>
                      </a:r>
                      <a:endParaRPr lang="es-CO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dirty="0" smtClean="0"/>
                        <a:t>Total 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60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45</a:t>
                      </a:r>
                      <a:endParaRPr lang="es-C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dirty="0" smtClean="0"/>
                        <a:t>105</a:t>
                      </a:r>
                      <a:endParaRPr lang="es-CO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32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trón de Diapositivas - CURN Institucional 2">
  <a:themeElements>
    <a:clrScheme name="Personalizado 1">
      <a:dk1>
        <a:srgbClr val="4D4D4F"/>
      </a:dk1>
      <a:lt1>
        <a:srgbClr val="FFFFFF"/>
      </a:lt1>
      <a:dk2>
        <a:srgbClr val="4D4D4F"/>
      </a:dk2>
      <a:lt2>
        <a:srgbClr val="E7E6E6"/>
      </a:lt2>
      <a:accent1>
        <a:srgbClr val="009688"/>
      </a:accent1>
      <a:accent2>
        <a:srgbClr val="F29400"/>
      </a:accent2>
      <a:accent3>
        <a:srgbClr val="8BC34A"/>
      </a:accent3>
      <a:accent4>
        <a:srgbClr val="FFD347"/>
      </a:accent4>
      <a:accent5>
        <a:srgbClr val="8EAADB"/>
      </a:accent5>
      <a:accent6>
        <a:srgbClr val="B3B3B3"/>
      </a:accent6>
      <a:hlink>
        <a:srgbClr val="00BCAF"/>
      </a:hlink>
      <a:folHlink>
        <a:srgbClr val="4472C4"/>
      </a:folHlink>
    </a:clrScheme>
    <a:fontScheme name="Personalizado 1">
      <a:majorFont>
        <a:latin typeface="Bebas Neue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13555</TotalTime>
  <Words>773</Words>
  <Application>Microsoft Office PowerPoint</Application>
  <PresentationFormat>Presentación en pantalla (4:3)</PresentationFormat>
  <Paragraphs>95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Bebas Neue Regular</vt:lpstr>
      <vt:lpstr>Bebas Neue</vt:lpstr>
      <vt:lpstr>Calibri</vt:lpstr>
      <vt:lpstr>Arial</vt:lpstr>
      <vt:lpstr>Patrón de Diapositivas - CURN Institucional 2</vt:lpstr>
      <vt:lpstr>Percepción de los estudiantes frente al ingreso en el sistema educativo de excombatientes de los grupos al margen de la ley a la Corporación Universitaria Rafael Núñez</vt:lpstr>
      <vt:lpstr>Presentación de PowerPoint</vt:lpstr>
      <vt:lpstr>Cuál es la percepción que tienen los y las estudiantes de la CURN frente al ingreso en el sistema educativo de excombatientes de los grupos al margen de la ley?</vt:lpstr>
      <vt:lpstr>Objetivo general.</vt:lpstr>
      <vt:lpstr>Objetivos específicos. </vt:lpstr>
      <vt:lpstr>CATEGORIA DE ANÁLISIS. </vt:lpstr>
      <vt:lpstr>Diseño de metodología. </vt:lpstr>
      <vt:lpstr>Presentación de PowerPoint</vt:lpstr>
      <vt:lpstr>muestra</vt:lpstr>
      <vt:lpstr>Presentación de PowerPoint</vt:lpstr>
      <vt:lpstr>Presentación de PowerPoint</vt:lpstr>
    </vt:vector>
  </TitlesOfParts>
  <Company>CURN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Soporte Tec Autoevaluacion</dc:creator>
  <cp:lastModifiedBy>Rafael Zambrano</cp:lastModifiedBy>
  <cp:revision>1111</cp:revision>
  <cp:lastPrinted>2014-05-02T21:46:48Z</cp:lastPrinted>
  <dcterms:created xsi:type="dcterms:W3CDTF">2013-02-06T15:04:23Z</dcterms:created>
  <dcterms:modified xsi:type="dcterms:W3CDTF">2019-05-20T17:36:16Z</dcterms:modified>
</cp:coreProperties>
</file>