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Lst>
  <p:notesMasterIdLst>
    <p:notesMasterId r:id="rId9"/>
  </p:notesMasterIdLst>
  <p:handoutMasterIdLst>
    <p:handoutMasterId r:id="rId10"/>
  </p:handoutMasterIdLst>
  <p:sldIdLst>
    <p:sldId id="256" r:id="rId2"/>
    <p:sldId id="257" r:id="rId3"/>
    <p:sldId id="258" r:id="rId4"/>
    <p:sldId id="261" r:id="rId5"/>
    <p:sldId id="259" r:id="rId6"/>
    <p:sldId id="263" r:id="rId7"/>
    <p:sldId id="264" r:id="rId8"/>
  </p:sldIdLst>
  <p:sldSz cx="9144000" cy="6858000" type="screen4x3"/>
  <p:notesSz cx="6950075" cy="9236075"/>
  <p:embeddedFontLst>
    <p:embeddedFont>
      <p:font typeface="Calibri" panose="020F0502020204030204" pitchFamily="34" charset="0"/>
      <p:regular r:id="rId11"/>
      <p:bold r:id="rId12"/>
      <p:italic r:id="rId13"/>
      <p:boldItalic r:id="rId14"/>
    </p:embeddedFont>
    <p:embeddedFont>
      <p:font typeface="Bebas Neue Regular" panose="00000500000000000000" charset="0"/>
      <p:regular r:id="rId15"/>
    </p:embeddedFont>
    <p:embeddedFont>
      <p:font typeface="Bebas Neue" panose="020B0606020202050201" charset="0"/>
      <p:regular r:id="rId1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444041"/>
    <a:srgbClr val="C0504D"/>
    <a:srgbClr val="FEA828"/>
    <a:srgbClr val="F68712"/>
    <a:srgbClr val="F19700"/>
    <a:srgbClr val="DB9600"/>
    <a:srgbClr val="8064A2"/>
    <a:srgbClr val="4B7CB8"/>
    <a:srgbClr val="00B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664" autoAdjust="0"/>
  </p:normalViewPr>
  <p:slideViewPr>
    <p:cSldViewPr>
      <p:cViewPr varScale="1">
        <p:scale>
          <a:sx n="70" d="100"/>
          <a:sy n="70" d="100"/>
        </p:scale>
        <p:origin x="1542" y="54"/>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8E847D-9A61-4983-8A99-2DF9D9606D5E}" type="datetimeFigureOut">
              <a:rPr lang="es-ES" smtClean="0"/>
              <a:t>20/05/2019</a:t>
            </a:fld>
            <a:endParaRPr lang="es-ES"/>
          </a:p>
        </p:txBody>
      </p:sp>
      <p:sp>
        <p:nvSpPr>
          <p:cNvPr id="4" name="Marcador de pie de página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196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35414" y="0"/>
            <a:ext cx="3013075" cy="46196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5/20/2019</a:t>
            </a:fld>
            <a:endParaRPr lang="es-CO"/>
          </a:p>
        </p:txBody>
      </p:sp>
      <p:sp>
        <p:nvSpPr>
          <p:cNvPr id="4" name="3 Marcador de imagen de diapositiva"/>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s-CO" noProof="0"/>
          </a:p>
        </p:txBody>
      </p:sp>
      <p:sp>
        <p:nvSpPr>
          <p:cNvPr id="5" name="4 Marcador de notas"/>
          <p:cNvSpPr>
            <a:spLocks noGrp="1"/>
          </p:cNvSpPr>
          <p:nvPr>
            <p:ph type="body" sz="quarter" idx="3"/>
          </p:nvPr>
        </p:nvSpPr>
        <p:spPr>
          <a:xfrm>
            <a:off x="695325" y="4387851"/>
            <a:ext cx="5559425" cy="4156075"/>
          </a:xfrm>
          <a:prstGeom prst="rect">
            <a:avLst/>
          </a:prstGeom>
        </p:spPr>
        <p:txBody>
          <a:bodyPr vert="horz" lIns="92492" tIns="46246" rIns="92492" bIns="4624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772524"/>
            <a:ext cx="3013075" cy="46196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35414" y="8772524"/>
            <a:ext cx="3013075" cy="46196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3</a:t>
            </a:fld>
            <a:endParaRPr lang="es-CO" altLang="es-CO"/>
          </a:p>
        </p:txBody>
      </p:sp>
    </p:spTree>
    <p:extLst>
      <p:ext uri="{BB962C8B-B14F-4D97-AF65-F5344CB8AC3E}">
        <p14:creationId xmlns:p14="http://schemas.microsoft.com/office/powerpoint/2010/main" val="265409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7</a:t>
            </a:fld>
            <a:endParaRPr lang="es-CO" altLang="es-CO"/>
          </a:p>
        </p:txBody>
      </p:sp>
    </p:spTree>
    <p:extLst>
      <p:ext uri="{BB962C8B-B14F-4D97-AF65-F5344CB8AC3E}">
        <p14:creationId xmlns:p14="http://schemas.microsoft.com/office/powerpoint/2010/main" val="245329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xmlns=""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39334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3037065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408451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772011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83925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659539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62965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7848077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120201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504539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20/05/2019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xmlns=""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9" r:id="rId14"/>
  </p:sldLayoutIdLst>
  <p:timing>
    <p:tnLst>
      <p:par>
        <p:cTn id="1" dur="indefinite" restart="never" nodeType="tmRoot"/>
      </p:par>
    </p:tnLst>
  </p:timing>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3810289"/>
            <a:ext cx="7651694" cy="2657357"/>
          </a:xfrm>
        </p:spPr>
        <p:txBody>
          <a:bodyPr>
            <a:normAutofit fontScale="90000"/>
          </a:bodyPr>
          <a:lstStyle/>
          <a:p>
            <a:r>
              <a:rPr lang="es-CO" dirty="0"/>
              <a:t>NIVELES DE PARTICIPACIÓN DE LAS PERSONAS EN CONDICION DE DISCAPACIDAD VINCULADAS A POLÍTICAS PÚBLICAS</a:t>
            </a:r>
          </a:p>
        </p:txBody>
      </p:sp>
    </p:spTree>
    <p:extLst>
      <p:ext uri="{BB962C8B-B14F-4D97-AF65-F5344CB8AC3E}">
        <p14:creationId xmlns:p14="http://schemas.microsoft.com/office/powerpoint/2010/main" val="10125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782" y="3933057"/>
            <a:ext cx="8341022" cy="2808311"/>
          </a:xfrm>
        </p:spPr>
        <p:txBody>
          <a:bodyPr>
            <a:noAutofit/>
          </a:bodyPr>
          <a:lstStyle/>
          <a:p>
            <a:pPr>
              <a:lnSpc>
                <a:spcPct val="100000"/>
              </a:lnSpc>
            </a:pPr>
            <a:r>
              <a:rPr lang="es-CO" sz="2000" dirty="0" smtClean="0">
                <a:latin typeface="+mn-lt"/>
              </a:rPr>
              <a:t>Lorena María Guerra </a:t>
            </a:r>
            <a:r>
              <a:rPr lang="es-CO" sz="2000" dirty="0">
                <a:latin typeface="+mn-lt"/>
              </a:rPr>
              <a:t>S</a:t>
            </a:r>
            <a:r>
              <a:rPr lang="es-CO" sz="2000" dirty="0" smtClean="0">
                <a:latin typeface="+mn-lt"/>
              </a:rPr>
              <a:t>anes</a:t>
            </a:r>
            <a:br>
              <a:rPr lang="es-CO" sz="2000" dirty="0" smtClean="0">
                <a:latin typeface="+mn-lt"/>
              </a:rPr>
            </a:br>
            <a:r>
              <a:rPr lang="es-CO" sz="2000" dirty="0">
                <a:latin typeface="+mn-lt"/>
              </a:rPr>
              <a:t>L</a:t>
            </a:r>
            <a:r>
              <a:rPr lang="es-CO" sz="2000" dirty="0" smtClean="0">
                <a:latin typeface="+mn-lt"/>
              </a:rPr>
              <a:t>iney </a:t>
            </a:r>
            <a:r>
              <a:rPr lang="es-CO" sz="2000" dirty="0">
                <a:latin typeface="+mn-lt"/>
              </a:rPr>
              <a:t>C</a:t>
            </a:r>
            <a:r>
              <a:rPr lang="es-CO" sz="2000" dirty="0" smtClean="0">
                <a:latin typeface="+mn-lt"/>
              </a:rPr>
              <a:t>ecilia Pérez Díaz</a:t>
            </a:r>
            <a:br>
              <a:rPr lang="es-CO" sz="2000" dirty="0" smtClean="0">
                <a:latin typeface="+mn-lt"/>
              </a:rPr>
            </a:br>
            <a:r>
              <a:rPr lang="es-CO" sz="2000" dirty="0">
                <a:latin typeface="+mn-lt"/>
              </a:rPr>
              <a:t>S</a:t>
            </a:r>
            <a:r>
              <a:rPr lang="es-CO" sz="2000" dirty="0" smtClean="0">
                <a:latin typeface="+mn-lt"/>
              </a:rPr>
              <a:t>ilvana Hernández </a:t>
            </a:r>
            <a:r>
              <a:rPr lang="es-CO" sz="2000" dirty="0">
                <a:latin typeface="+mn-lt"/>
              </a:rPr>
              <a:t>M</a:t>
            </a:r>
            <a:r>
              <a:rPr lang="es-CO" sz="2000" dirty="0" smtClean="0">
                <a:latin typeface="+mn-lt"/>
              </a:rPr>
              <a:t>ackenzie</a:t>
            </a:r>
            <a:br>
              <a:rPr lang="es-CO" sz="2000" dirty="0" smtClean="0">
                <a:latin typeface="+mn-lt"/>
              </a:rPr>
            </a:br>
            <a:r>
              <a:rPr lang="es-CO" sz="2000" dirty="0" smtClean="0">
                <a:latin typeface="+mn-lt"/>
              </a:rPr>
              <a:t>Margarita Rosa </a:t>
            </a:r>
            <a:r>
              <a:rPr lang="es-CO" sz="2000" dirty="0">
                <a:latin typeface="+mn-lt"/>
              </a:rPr>
              <a:t>M</a:t>
            </a:r>
            <a:r>
              <a:rPr lang="es-CO" sz="2000" dirty="0" smtClean="0">
                <a:latin typeface="+mn-lt"/>
              </a:rPr>
              <a:t>endoza Castro</a:t>
            </a:r>
            <a:br>
              <a:rPr lang="es-CO" sz="2000" dirty="0" smtClean="0">
                <a:latin typeface="+mn-lt"/>
              </a:rPr>
            </a:br>
            <a:r>
              <a:rPr lang="es-CO" sz="2000" dirty="0">
                <a:latin typeface="+mn-lt"/>
              </a:rPr>
              <a:t>M</a:t>
            </a:r>
            <a:r>
              <a:rPr lang="es-CO" sz="2000" dirty="0" smtClean="0">
                <a:latin typeface="+mn-lt"/>
              </a:rPr>
              <a:t>ariela </a:t>
            </a:r>
            <a:r>
              <a:rPr lang="es-CO" sz="2000" dirty="0">
                <a:latin typeface="+mn-lt"/>
              </a:rPr>
              <a:t>S</a:t>
            </a:r>
            <a:r>
              <a:rPr lang="es-CO" sz="2000" dirty="0" smtClean="0">
                <a:latin typeface="+mn-lt"/>
              </a:rPr>
              <a:t>tefany Jiménez Salas</a:t>
            </a:r>
            <a:br>
              <a:rPr lang="es-CO" sz="2000" dirty="0" smtClean="0">
                <a:latin typeface="+mn-lt"/>
              </a:rPr>
            </a:br>
            <a:r>
              <a:rPr lang="es-CO" sz="2000" dirty="0">
                <a:latin typeface="+mn-lt"/>
              </a:rPr>
              <a:t>R</a:t>
            </a:r>
            <a:r>
              <a:rPr lang="es-CO" sz="2000" dirty="0" smtClean="0">
                <a:latin typeface="+mn-lt"/>
              </a:rPr>
              <a:t>afael </a:t>
            </a:r>
            <a:r>
              <a:rPr lang="es-CO" sz="2000" dirty="0">
                <a:latin typeface="+mn-lt"/>
              </a:rPr>
              <a:t>H</a:t>
            </a:r>
            <a:r>
              <a:rPr lang="es-CO" sz="2000" dirty="0" smtClean="0">
                <a:latin typeface="+mn-lt"/>
              </a:rPr>
              <a:t>umberto Herrera </a:t>
            </a:r>
            <a:r>
              <a:rPr lang="es-CO" sz="2000" dirty="0">
                <a:latin typeface="+mn-lt"/>
              </a:rPr>
              <a:t>M</a:t>
            </a:r>
            <a:r>
              <a:rPr lang="es-CO" sz="2000" dirty="0" smtClean="0">
                <a:latin typeface="+mn-lt"/>
              </a:rPr>
              <a:t>ercado</a:t>
            </a:r>
            <a:br>
              <a:rPr lang="es-CO" sz="2000" dirty="0" smtClean="0">
                <a:latin typeface="+mn-lt"/>
              </a:rPr>
            </a:br>
            <a:r>
              <a:rPr lang="es-CO" sz="2000" dirty="0" smtClean="0">
                <a:latin typeface="+mn-lt"/>
              </a:rPr>
              <a:t/>
            </a:r>
            <a:br>
              <a:rPr lang="es-CO" sz="2000" dirty="0" smtClean="0">
                <a:latin typeface="+mn-lt"/>
              </a:rPr>
            </a:br>
            <a:r>
              <a:rPr lang="es-CO" sz="2000" dirty="0" smtClean="0">
                <a:latin typeface="+mn-lt"/>
              </a:rPr>
              <a:t>Docente coordinador de Pat  : Rafael Zambrano Vanegas  </a:t>
            </a:r>
            <a:r>
              <a:rPr lang="es-CO" sz="2000" dirty="0"/>
              <a:t/>
            </a:r>
            <a:br>
              <a:rPr lang="es-CO" sz="2000" dirty="0"/>
            </a:br>
            <a:endParaRPr lang="es-CO" sz="2000" dirty="0"/>
          </a:p>
        </p:txBody>
      </p:sp>
      <p:sp>
        <p:nvSpPr>
          <p:cNvPr id="3" name="Marcador de texto 2"/>
          <p:cNvSpPr>
            <a:spLocks noGrp="1"/>
          </p:cNvSpPr>
          <p:nvPr>
            <p:ph type="body" idx="1"/>
          </p:nvPr>
        </p:nvSpPr>
        <p:spPr>
          <a:xfrm>
            <a:off x="535782" y="3501009"/>
            <a:ext cx="8344791" cy="432048"/>
          </a:xfrm>
        </p:spPr>
        <p:txBody>
          <a:bodyPr>
            <a:normAutofit fontScale="92500" lnSpcReduction="20000"/>
          </a:bodyPr>
          <a:lstStyle/>
          <a:p>
            <a:r>
              <a:rPr lang="es-CO" sz="3200" dirty="0" smtClean="0"/>
              <a:t>Integrantes : </a:t>
            </a:r>
            <a:endParaRPr lang="es-CO" sz="3200" dirty="0"/>
          </a:p>
        </p:txBody>
      </p:sp>
    </p:spTree>
    <p:extLst>
      <p:ext uri="{BB962C8B-B14F-4D97-AF65-F5344CB8AC3E}">
        <p14:creationId xmlns:p14="http://schemas.microsoft.com/office/powerpoint/2010/main" val="47613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374" y="548680"/>
            <a:ext cx="6477906" cy="720080"/>
          </a:xfrm>
        </p:spPr>
        <p:txBody>
          <a:bodyPr>
            <a:normAutofit fontScale="90000"/>
          </a:bodyPr>
          <a:lstStyle/>
          <a:p>
            <a:r>
              <a:rPr lang="es-CO" dirty="0" smtClean="0"/>
              <a:t/>
            </a:r>
            <a:br>
              <a:rPr lang="es-CO" dirty="0" smtClean="0"/>
            </a:br>
            <a:r>
              <a:rPr lang="es-CO" dirty="0" smtClean="0"/>
              <a:t>Antecedentes </a:t>
            </a:r>
            <a:endParaRPr lang="es-CO" dirty="0"/>
          </a:p>
        </p:txBody>
      </p:sp>
      <p:sp>
        <p:nvSpPr>
          <p:cNvPr id="3" name="Marcador de texto 2"/>
          <p:cNvSpPr>
            <a:spLocks noGrp="1"/>
          </p:cNvSpPr>
          <p:nvPr>
            <p:ph type="body" idx="1"/>
          </p:nvPr>
        </p:nvSpPr>
        <p:spPr>
          <a:xfrm>
            <a:off x="107504" y="1484784"/>
            <a:ext cx="8856984" cy="4320480"/>
          </a:xfrm>
        </p:spPr>
        <p:txBody>
          <a:bodyPr>
            <a:normAutofit fontScale="92500" lnSpcReduction="10000"/>
          </a:bodyPr>
          <a:lstStyle/>
          <a:p>
            <a:pPr algn="just"/>
            <a:r>
              <a:rPr lang="es-CO" sz="1800" dirty="0"/>
              <a:t>La política pública ha sido considerada como uno de los mecanismos de acción e inclusión social que responde a las necesidades de grupos que presentan ciertos problemas por la falta de respuesta del Estado frente a sus condiciones especiales y los que se han visto afectados por la exclusión marginación y hasta estigmatización por parte de los ciudadanos también, tal es el caso de las personas que tienen una condición de discapacidad</a:t>
            </a:r>
            <a:r>
              <a:rPr lang="es-CO" dirty="0"/>
              <a:t>. </a:t>
            </a:r>
            <a:endParaRPr lang="es-CO" dirty="0" smtClean="0"/>
          </a:p>
          <a:p>
            <a:pPr algn="just"/>
            <a:r>
              <a:rPr lang="es-CO" sz="1800" dirty="0"/>
              <a:t>Para poder abordan la situación actual de las personas con discapacidad en Colombia, se debe tener en cuenta el marco legal y normativo que sustenta estas Políticas Públicas, y el proceso de construcción de la Política </a:t>
            </a:r>
            <a:r>
              <a:rPr lang="es-CO" sz="1800" dirty="0" smtClean="0"/>
              <a:t>misma.</a:t>
            </a:r>
          </a:p>
          <a:p>
            <a:pPr algn="just"/>
            <a:endParaRPr lang="es-CO" sz="1800" dirty="0"/>
          </a:p>
          <a:p>
            <a:pPr algn="just"/>
            <a:r>
              <a:rPr lang="es-CO" sz="1800" dirty="0"/>
              <a:t>En el caso de la ciudad de Barranquilla, el Distrito ha logrado avances significativos para beneficio de las personas en condición de discapacidad, ya que se ha elaborado el proceso para la implementación de la Política Pública de </a:t>
            </a:r>
            <a:r>
              <a:rPr lang="es-CO" sz="1800" dirty="0" smtClean="0"/>
              <a:t>Discapacidad.</a:t>
            </a:r>
          </a:p>
          <a:p>
            <a:pPr algn="just"/>
            <a:r>
              <a:rPr lang="es-CO" sz="1800" dirty="0"/>
              <a:t>Con su programa “</a:t>
            </a:r>
            <a:r>
              <a:rPr lang="es-CO" sz="1800" dirty="0" err="1"/>
              <a:t>Killa</a:t>
            </a:r>
            <a:r>
              <a:rPr lang="es-CO" sz="1800" dirty="0"/>
              <a:t> sin límites”, se busca promover la participación de actividades físicas en personas con discapacidad cognitiva, física, parálisis cerebral, auditiva y visual en diferentes disciplinas.</a:t>
            </a:r>
            <a:endParaRPr lang="es-CO" sz="1800" dirty="0" smtClean="0"/>
          </a:p>
          <a:p>
            <a:pPr algn="just"/>
            <a:endParaRPr lang="es-CO" sz="1800" dirty="0"/>
          </a:p>
          <a:p>
            <a:pPr algn="just"/>
            <a:endParaRPr lang="es-CO" sz="1800" dirty="0" smtClean="0"/>
          </a:p>
          <a:p>
            <a:pPr algn="just"/>
            <a:endParaRPr lang="es-CO" sz="1800" dirty="0"/>
          </a:p>
          <a:p>
            <a:pPr algn="just"/>
            <a:endParaRPr lang="es-CO" sz="1800" dirty="0"/>
          </a:p>
        </p:txBody>
      </p:sp>
    </p:spTree>
    <p:extLst>
      <p:ext uri="{BB962C8B-B14F-4D97-AF65-F5344CB8AC3E}">
        <p14:creationId xmlns:p14="http://schemas.microsoft.com/office/powerpoint/2010/main" val="422800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4</a:t>
            </a:fld>
            <a:endParaRPr lang="es-CO" dirty="0"/>
          </a:p>
        </p:txBody>
      </p:sp>
      <p:sp>
        <p:nvSpPr>
          <p:cNvPr id="4" name="Rectángulo 3"/>
          <p:cNvSpPr/>
          <p:nvPr/>
        </p:nvSpPr>
        <p:spPr>
          <a:xfrm>
            <a:off x="1619672" y="548680"/>
            <a:ext cx="6192688" cy="1815882"/>
          </a:xfrm>
          <a:prstGeom prst="rect">
            <a:avLst/>
          </a:prstGeom>
        </p:spPr>
        <p:txBody>
          <a:bodyPr wrap="square">
            <a:spAutoFit/>
          </a:bodyPr>
          <a:lstStyle/>
          <a:p>
            <a:r>
              <a:rPr lang="es-CO" sz="2800" dirty="0" smtClean="0">
                <a:solidFill>
                  <a:srgbClr val="000000"/>
                </a:solidFill>
                <a:latin typeface="+mn-lt"/>
              </a:rPr>
              <a:t>   </a:t>
            </a:r>
          </a:p>
          <a:p>
            <a:pPr algn="ctr"/>
            <a:r>
              <a:rPr lang="es-CO" sz="2800" dirty="0" smtClean="0">
                <a:solidFill>
                  <a:srgbClr val="000000"/>
                </a:solidFill>
                <a:latin typeface="+mn-lt"/>
              </a:rPr>
              <a:t>Planteamiento </a:t>
            </a:r>
            <a:r>
              <a:rPr lang="es-CO" sz="2800" dirty="0">
                <a:solidFill>
                  <a:srgbClr val="000000"/>
                </a:solidFill>
                <a:latin typeface="+mn-lt"/>
              </a:rPr>
              <a:t>del </a:t>
            </a:r>
            <a:r>
              <a:rPr lang="es-CO" sz="2800" dirty="0" smtClean="0">
                <a:solidFill>
                  <a:srgbClr val="000000"/>
                </a:solidFill>
                <a:latin typeface="+mn-lt"/>
              </a:rPr>
              <a:t>problema</a:t>
            </a:r>
          </a:p>
          <a:p>
            <a:endParaRPr lang="es-CO" sz="2800" dirty="0">
              <a:solidFill>
                <a:srgbClr val="000000"/>
              </a:solidFill>
              <a:latin typeface="+mn-lt"/>
            </a:endParaRPr>
          </a:p>
          <a:p>
            <a:r>
              <a:rPr lang="es-CO" sz="2800" dirty="0" smtClean="0">
                <a:solidFill>
                  <a:srgbClr val="000000"/>
                </a:solidFill>
                <a:latin typeface="+mn-lt"/>
              </a:rPr>
              <a:t>  </a:t>
            </a:r>
            <a:endParaRPr lang="es-CO" sz="2800" dirty="0">
              <a:latin typeface="+mn-lt"/>
            </a:endParaRPr>
          </a:p>
        </p:txBody>
      </p:sp>
      <p:sp>
        <p:nvSpPr>
          <p:cNvPr id="5" name="Rectángulo 4"/>
          <p:cNvSpPr/>
          <p:nvPr/>
        </p:nvSpPr>
        <p:spPr>
          <a:xfrm>
            <a:off x="323528" y="1472010"/>
            <a:ext cx="8712968" cy="1200329"/>
          </a:xfrm>
          <a:prstGeom prst="rect">
            <a:avLst/>
          </a:prstGeom>
        </p:spPr>
        <p:txBody>
          <a:bodyPr wrap="square">
            <a:spAutoFit/>
          </a:bodyPr>
          <a:lstStyle/>
          <a:p>
            <a:endParaRPr lang="es-CO" dirty="0" smtClean="0">
              <a:solidFill>
                <a:srgbClr val="000000"/>
              </a:solidFill>
              <a:latin typeface="Times New Roman" panose="02020603050405020304" pitchFamily="18" charset="0"/>
            </a:endParaRPr>
          </a:p>
          <a:p>
            <a:r>
              <a:rPr lang="es-CO" dirty="0" smtClean="0">
                <a:solidFill>
                  <a:srgbClr val="000000"/>
                </a:solidFill>
                <a:latin typeface="+mn-lt"/>
              </a:rPr>
              <a:t>¿En </a:t>
            </a:r>
            <a:r>
              <a:rPr lang="es-CO" dirty="0">
                <a:solidFill>
                  <a:srgbClr val="000000"/>
                </a:solidFill>
                <a:latin typeface="+mn-lt"/>
              </a:rPr>
              <a:t>qué nivel de participación se ubica la comunidad en condición de discapacidad adscrita a las políticas públicas de la Secretaría de recreación y deportes de Barranquilla a través del programa “</a:t>
            </a:r>
            <a:r>
              <a:rPr lang="es-CO" dirty="0" err="1">
                <a:solidFill>
                  <a:srgbClr val="000000"/>
                </a:solidFill>
                <a:latin typeface="+mn-lt"/>
              </a:rPr>
              <a:t>Killa</a:t>
            </a:r>
            <a:r>
              <a:rPr lang="es-CO" dirty="0">
                <a:solidFill>
                  <a:srgbClr val="000000"/>
                </a:solidFill>
                <a:latin typeface="+mn-lt"/>
              </a:rPr>
              <a:t> sin límites”?</a:t>
            </a:r>
            <a:endParaRPr lang="es-CO" dirty="0">
              <a:latin typeface="+mn-lt"/>
            </a:endParaRPr>
          </a:p>
        </p:txBody>
      </p:sp>
    </p:spTree>
    <p:extLst>
      <p:ext uri="{BB962C8B-B14F-4D97-AF65-F5344CB8AC3E}">
        <p14:creationId xmlns:p14="http://schemas.microsoft.com/office/powerpoint/2010/main" val="3766703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5</a:t>
            </a:fld>
            <a:endParaRPr lang="es-CO" dirty="0"/>
          </a:p>
        </p:txBody>
      </p:sp>
      <p:sp>
        <p:nvSpPr>
          <p:cNvPr id="6" name="Título 5"/>
          <p:cNvSpPr>
            <a:spLocks noGrp="1"/>
          </p:cNvSpPr>
          <p:nvPr>
            <p:ph type="title"/>
          </p:nvPr>
        </p:nvSpPr>
        <p:spPr>
          <a:xfrm>
            <a:off x="395536" y="404664"/>
            <a:ext cx="8119814" cy="936104"/>
          </a:xfrm>
        </p:spPr>
        <p:txBody>
          <a:bodyPr/>
          <a:lstStyle/>
          <a:p>
            <a:r>
              <a:rPr lang="es-CO" sz="3200" dirty="0" smtClean="0"/>
              <a:t>Objetivos  general  </a:t>
            </a:r>
            <a:endParaRPr lang="es-CO" sz="3200" dirty="0"/>
          </a:p>
        </p:txBody>
      </p:sp>
      <p:sp>
        <p:nvSpPr>
          <p:cNvPr id="7" name="Rectángulo 6"/>
          <p:cNvSpPr/>
          <p:nvPr/>
        </p:nvSpPr>
        <p:spPr>
          <a:xfrm>
            <a:off x="899592" y="1340768"/>
            <a:ext cx="2520280" cy="369332"/>
          </a:xfrm>
          <a:prstGeom prst="rect">
            <a:avLst/>
          </a:prstGeom>
        </p:spPr>
        <p:txBody>
          <a:bodyPr wrap="square">
            <a:spAutoFit/>
          </a:bodyPr>
          <a:lstStyle/>
          <a:p>
            <a:r>
              <a:rPr lang="es-CO" dirty="0" smtClean="0">
                <a:solidFill>
                  <a:srgbClr val="000000"/>
                </a:solidFill>
                <a:latin typeface="+mn-lt"/>
              </a:rPr>
              <a:t>l</a:t>
            </a:r>
            <a:endParaRPr lang="es-CO" dirty="0">
              <a:latin typeface="+mn-lt"/>
            </a:endParaRPr>
          </a:p>
        </p:txBody>
      </p:sp>
      <p:sp>
        <p:nvSpPr>
          <p:cNvPr id="8" name="Rectángulo 7"/>
          <p:cNvSpPr/>
          <p:nvPr/>
        </p:nvSpPr>
        <p:spPr>
          <a:xfrm>
            <a:off x="321897" y="1096868"/>
            <a:ext cx="8352928" cy="1477328"/>
          </a:xfrm>
          <a:prstGeom prst="rect">
            <a:avLst/>
          </a:prstGeom>
        </p:spPr>
        <p:txBody>
          <a:bodyPr wrap="square">
            <a:spAutoFit/>
          </a:bodyPr>
          <a:lstStyle/>
          <a:p>
            <a:r>
              <a:rPr lang="es-CO" dirty="0">
                <a:solidFill>
                  <a:srgbClr val="000000"/>
                </a:solidFill>
                <a:latin typeface="+mn-lt"/>
              </a:rPr>
              <a:t>Establecer los niveles de participación de las personas en condición de discapacidad vinculadas a políticas públicas de la Secretaría </a:t>
            </a:r>
            <a:r>
              <a:rPr lang="es-CO" dirty="0" smtClean="0">
                <a:solidFill>
                  <a:srgbClr val="000000"/>
                </a:solidFill>
                <a:latin typeface="+mn-lt"/>
              </a:rPr>
              <a:t>Distrital de Recreación </a:t>
            </a:r>
            <a:r>
              <a:rPr lang="es-CO" dirty="0">
                <a:solidFill>
                  <a:srgbClr val="000000"/>
                </a:solidFill>
                <a:latin typeface="+mn-lt"/>
              </a:rPr>
              <a:t>y </a:t>
            </a:r>
            <a:r>
              <a:rPr lang="es-CO" dirty="0" smtClean="0">
                <a:solidFill>
                  <a:srgbClr val="000000"/>
                </a:solidFill>
                <a:latin typeface="+mn-lt"/>
              </a:rPr>
              <a:t>Deportes </a:t>
            </a:r>
            <a:r>
              <a:rPr lang="es-CO" dirty="0">
                <a:solidFill>
                  <a:srgbClr val="000000"/>
                </a:solidFill>
                <a:latin typeface="+mn-lt"/>
              </a:rPr>
              <a:t>de </a:t>
            </a:r>
            <a:r>
              <a:rPr lang="es-CO" dirty="0" smtClean="0">
                <a:solidFill>
                  <a:srgbClr val="000000"/>
                </a:solidFill>
                <a:latin typeface="+mn-lt"/>
              </a:rPr>
              <a:t>Barranquilla</a:t>
            </a:r>
          </a:p>
          <a:p>
            <a:endParaRPr lang="es-CO" dirty="0" smtClean="0">
              <a:solidFill>
                <a:srgbClr val="000000"/>
              </a:solidFill>
              <a:latin typeface="+mn-lt"/>
            </a:endParaRPr>
          </a:p>
          <a:p>
            <a:endParaRPr lang="es-CO" dirty="0">
              <a:solidFill>
                <a:srgbClr val="000000"/>
              </a:solidFill>
              <a:latin typeface="+mn-lt"/>
            </a:endParaRPr>
          </a:p>
        </p:txBody>
      </p:sp>
      <p:sp>
        <p:nvSpPr>
          <p:cNvPr id="9" name="Rectángulo 8"/>
          <p:cNvSpPr/>
          <p:nvPr/>
        </p:nvSpPr>
        <p:spPr>
          <a:xfrm>
            <a:off x="395536" y="2204864"/>
            <a:ext cx="8211299" cy="4524315"/>
          </a:xfrm>
          <a:prstGeom prst="rect">
            <a:avLst/>
          </a:prstGeom>
        </p:spPr>
        <p:txBody>
          <a:bodyPr wrap="square">
            <a:spAutoFit/>
          </a:bodyPr>
          <a:lstStyle/>
          <a:p>
            <a:r>
              <a:rPr lang="es-CO" sz="3200" dirty="0" smtClean="0">
                <a:solidFill>
                  <a:srgbClr val="F29400"/>
                </a:solidFill>
                <a:latin typeface="Bebas Neue" panose="020B0606020202050201" pitchFamily="34" charset="0"/>
                <a:ea typeface="+mj-ea"/>
                <a:cs typeface="+mj-cs"/>
              </a:rPr>
              <a:t>Objetivos  específicos</a:t>
            </a:r>
          </a:p>
          <a:p>
            <a:r>
              <a:rPr lang="es-CO" dirty="0">
                <a:latin typeface="+mn-lt"/>
              </a:rPr>
              <a:t>Determinar los conceptos relativos a la discapacidad como base para comprender la importancia de la legitimación de directrices emanadas por el Estado</a:t>
            </a:r>
            <a:r>
              <a:rPr lang="es-CO" sz="2000" dirty="0" smtClean="0">
                <a:latin typeface="+mn-lt"/>
              </a:rPr>
              <a:t>.</a:t>
            </a:r>
          </a:p>
          <a:p>
            <a:endParaRPr lang="es-CO" sz="2000" dirty="0" smtClean="0">
              <a:solidFill>
                <a:srgbClr val="F29400"/>
              </a:solidFill>
              <a:latin typeface="+mn-lt"/>
              <a:ea typeface="+mj-ea"/>
              <a:cs typeface="+mj-cs"/>
            </a:endParaRPr>
          </a:p>
          <a:p>
            <a:r>
              <a:rPr lang="es-CO" dirty="0" smtClean="0">
                <a:latin typeface="+mn-lt"/>
              </a:rPr>
              <a:t>Reconocer los niveles de participación de </a:t>
            </a:r>
            <a:r>
              <a:rPr lang="es-CO" dirty="0">
                <a:latin typeface="+mn-lt"/>
              </a:rPr>
              <a:t>la población en condición de discapacidad </a:t>
            </a:r>
            <a:r>
              <a:rPr lang="es-CO" dirty="0" smtClean="0">
                <a:latin typeface="+mn-lt"/>
              </a:rPr>
              <a:t>vinculadas a las políticas públicas de la Secretaría Distrital de Recreación y Deportes.</a:t>
            </a:r>
          </a:p>
          <a:p>
            <a:endParaRPr lang="es-CO" dirty="0" smtClean="0">
              <a:latin typeface="+mn-lt"/>
            </a:endParaRPr>
          </a:p>
          <a:p>
            <a:r>
              <a:rPr lang="es-CO" dirty="0">
                <a:latin typeface="+mn-lt"/>
              </a:rPr>
              <a:t>Analizar el proceso de coordinación interinstitucional e intersectorial entre las Políticas Públicas de Discapacidad, Participación y Recreación y Deporte de la ciudad de Barranquilla</a:t>
            </a:r>
          </a:p>
          <a:p>
            <a:endParaRPr lang="es-CO" dirty="0">
              <a:solidFill>
                <a:srgbClr val="F29400"/>
              </a:solidFill>
              <a:latin typeface="+mn-lt"/>
              <a:ea typeface="+mj-ea"/>
              <a:cs typeface="+mj-cs"/>
            </a:endParaRPr>
          </a:p>
          <a:p>
            <a:r>
              <a:rPr lang="es-CO" sz="3600" dirty="0" smtClean="0">
                <a:solidFill>
                  <a:srgbClr val="F29400"/>
                </a:solidFill>
                <a:latin typeface="Bebas Neue" panose="020B0606020202050201" pitchFamily="34" charset="0"/>
                <a:ea typeface="+mj-ea"/>
                <a:cs typeface="+mj-cs"/>
              </a:rPr>
              <a:t> </a:t>
            </a:r>
            <a:endParaRPr lang="es-CO" dirty="0"/>
          </a:p>
        </p:txBody>
      </p:sp>
    </p:spTree>
    <p:extLst>
      <p:ext uri="{BB962C8B-B14F-4D97-AF65-F5344CB8AC3E}">
        <p14:creationId xmlns:p14="http://schemas.microsoft.com/office/powerpoint/2010/main" val="319065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Metodología </a:t>
            </a:r>
            <a:endParaRPr lang="es-CO" dirty="0"/>
          </a:p>
        </p:txBody>
      </p:sp>
      <p:sp>
        <p:nvSpPr>
          <p:cNvPr id="3" name="Marcador de contenido 2"/>
          <p:cNvSpPr>
            <a:spLocks noGrp="1"/>
          </p:cNvSpPr>
          <p:nvPr>
            <p:ph idx="1"/>
          </p:nvPr>
        </p:nvSpPr>
        <p:spPr>
          <a:xfrm>
            <a:off x="395536" y="1268759"/>
            <a:ext cx="8496944" cy="4176465"/>
          </a:xfrm>
        </p:spPr>
        <p:txBody>
          <a:bodyPr>
            <a:normAutofit/>
          </a:bodyPr>
          <a:lstStyle/>
          <a:p>
            <a:pPr marL="0" indent="0">
              <a:lnSpc>
                <a:spcPct val="100000"/>
              </a:lnSpc>
              <a:buNone/>
            </a:pPr>
            <a:r>
              <a:rPr lang="es-CO" sz="1800" dirty="0"/>
              <a:t>De acuerdo con el problema que se plantea esta investigación y con respecto a los objetivos que de él se derivan y las bases teóricas acerca del mismo, el presente es un análisis </a:t>
            </a:r>
            <a:r>
              <a:rPr lang="es-CO" sz="1800" dirty="0" smtClean="0"/>
              <a:t>de </a:t>
            </a:r>
            <a:r>
              <a:rPr lang="es-CO" sz="1800" dirty="0"/>
              <a:t>tipo analítico - documental, donde este se define como una parte esencial de un proceso metódico de investigación científica, componiendo una estrategia donde se observa y reflexiona de manera sistemática sobre realidades que pueden ser </a:t>
            </a:r>
            <a:r>
              <a:rPr lang="es-CO" sz="1800" dirty="0" smtClean="0"/>
              <a:t>teóricas  o no , usando  para ello diferentes tipos de documentales.</a:t>
            </a:r>
          </a:p>
          <a:p>
            <a:pPr marL="0" indent="0">
              <a:lnSpc>
                <a:spcPct val="100000"/>
              </a:lnSpc>
              <a:buNone/>
            </a:pPr>
            <a:r>
              <a:rPr lang="es-CO" sz="1800" dirty="0" smtClean="0"/>
              <a:t>De </a:t>
            </a:r>
            <a:r>
              <a:rPr lang="es-CO" sz="1800" dirty="0"/>
              <a:t>acuerdo a lo referido anteriormente se puede concluir que la metodología de la investigación se genera por un examen íntegro de las fuentes de información encontradas, en este caso, documentos, informes, estudios, ponencias, leyes, normas y bibliografía acerca del tema de la discapacidad y de la participación de la población discapacitada en la sociedad</a:t>
            </a:r>
            <a:r>
              <a:rPr lang="es-CO" sz="1900" dirty="0"/>
              <a:t>.</a:t>
            </a:r>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6</a:t>
            </a:fld>
            <a:endParaRPr lang="es-CO" dirty="0"/>
          </a:p>
        </p:txBody>
      </p:sp>
    </p:spTree>
    <p:extLst>
      <p:ext uri="{BB962C8B-B14F-4D97-AF65-F5344CB8AC3E}">
        <p14:creationId xmlns:p14="http://schemas.microsoft.com/office/powerpoint/2010/main" val="361352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6633"/>
            <a:ext cx="7886700" cy="360039"/>
          </a:xfrm>
        </p:spPr>
        <p:txBody>
          <a:bodyPr>
            <a:normAutofit fontScale="90000"/>
          </a:bodyPr>
          <a:lstStyle/>
          <a:p>
            <a:r>
              <a:rPr lang="es-CO" dirty="0" smtClean="0"/>
              <a:t>Categorías </a:t>
            </a:r>
            <a:r>
              <a:rPr lang="es-CO" dirty="0"/>
              <a:t>de Análisis.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90996938"/>
              </p:ext>
            </p:extLst>
          </p:nvPr>
        </p:nvGraphicFramePr>
        <p:xfrm>
          <a:off x="179510" y="476675"/>
          <a:ext cx="8784980" cy="5077851"/>
        </p:xfrm>
        <a:graphic>
          <a:graphicData uri="http://schemas.openxmlformats.org/drawingml/2006/table">
            <a:tbl>
              <a:tblPr firstRow="1" bandRow="1">
                <a:tableStyleId>{5C22544A-7EE6-4342-B048-85BDC9FD1C3A}</a:tableStyleId>
              </a:tblPr>
              <a:tblGrid>
                <a:gridCol w="2196245"/>
                <a:gridCol w="2268253"/>
                <a:gridCol w="2124237"/>
                <a:gridCol w="2196245"/>
              </a:tblGrid>
              <a:tr h="628709">
                <a:tc>
                  <a:txBody>
                    <a:bodyPr/>
                    <a:lstStyle/>
                    <a:p>
                      <a:r>
                        <a:rPr lang="es-CO" b="1" dirty="0" smtClean="0">
                          <a:solidFill>
                            <a:schemeClr val="tx1"/>
                          </a:solidFill>
                        </a:rPr>
                        <a:t>   Objetivos  </a:t>
                      </a:r>
                      <a:endParaRPr lang="es-CO" b="1" dirty="0">
                        <a:solidFill>
                          <a:schemeClr val="tx1"/>
                        </a:solidFill>
                      </a:endParaRPr>
                    </a:p>
                  </a:txBody>
                  <a:tcPr>
                    <a:solidFill>
                      <a:schemeClr val="accent2">
                        <a:lumMod val="60000"/>
                        <a:lumOff val="40000"/>
                      </a:schemeClr>
                    </a:solidFill>
                  </a:tcPr>
                </a:tc>
                <a:tc>
                  <a:txBody>
                    <a:bodyPr/>
                    <a:lstStyle/>
                    <a:p>
                      <a:r>
                        <a:rPr lang="es-CO" b="1" dirty="0" smtClean="0">
                          <a:solidFill>
                            <a:schemeClr val="tx1"/>
                          </a:solidFill>
                        </a:rPr>
                        <a:t>Categorías</a:t>
                      </a:r>
                      <a:r>
                        <a:rPr lang="es-CO" b="1" baseline="0" dirty="0" smtClean="0">
                          <a:solidFill>
                            <a:schemeClr val="tx1"/>
                          </a:solidFill>
                        </a:rPr>
                        <a:t> de análisis </a:t>
                      </a:r>
                      <a:endParaRPr lang="es-CO" b="1" dirty="0">
                        <a:solidFill>
                          <a:schemeClr val="tx1"/>
                        </a:solidFill>
                      </a:endParaRPr>
                    </a:p>
                  </a:txBody>
                  <a:tcPr>
                    <a:solidFill>
                      <a:schemeClr val="accent2">
                        <a:lumMod val="60000"/>
                        <a:lumOff val="40000"/>
                      </a:schemeClr>
                    </a:solidFill>
                  </a:tcPr>
                </a:tc>
                <a:tc>
                  <a:txBody>
                    <a:bodyPr/>
                    <a:lstStyle/>
                    <a:p>
                      <a:r>
                        <a:rPr lang="es-CO" b="1" dirty="0" smtClean="0">
                          <a:solidFill>
                            <a:schemeClr val="tx1"/>
                          </a:solidFill>
                        </a:rPr>
                        <a:t>Definición</a:t>
                      </a:r>
                      <a:r>
                        <a:rPr lang="es-CO" b="1" baseline="0" dirty="0" smtClean="0">
                          <a:solidFill>
                            <a:schemeClr val="tx1"/>
                          </a:solidFill>
                        </a:rPr>
                        <a:t> conceptual </a:t>
                      </a:r>
                      <a:endParaRPr lang="es-CO" b="1" dirty="0">
                        <a:solidFill>
                          <a:schemeClr val="tx1"/>
                        </a:solidFill>
                      </a:endParaRPr>
                    </a:p>
                  </a:txBody>
                  <a:tcPr>
                    <a:solidFill>
                      <a:schemeClr val="accent2">
                        <a:lumMod val="60000"/>
                        <a:lumOff val="40000"/>
                      </a:schemeClr>
                    </a:solidFill>
                  </a:tcPr>
                </a:tc>
                <a:tc>
                  <a:txBody>
                    <a:bodyPr/>
                    <a:lstStyle/>
                    <a:p>
                      <a:r>
                        <a:rPr lang="es-CO" b="1" dirty="0" smtClean="0">
                          <a:solidFill>
                            <a:schemeClr val="tx1"/>
                          </a:solidFill>
                        </a:rPr>
                        <a:t>Dimensiones</a:t>
                      </a:r>
                      <a:r>
                        <a:rPr lang="es-CO" b="1" baseline="0" dirty="0" smtClean="0">
                          <a:solidFill>
                            <a:schemeClr val="tx1"/>
                          </a:solidFill>
                        </a:rPr>
                        <a:t> </a:t>
                      </a:r>
                      <a:endParaRPr lang="es-CO" b="1" dirty="0">
                        <a:solidFill>
                          <a:schemeClr val="tx1"/>
                        </a:solidFill>
                      </a:endParaRPr>
                    </a:p>
                  </a:txBody>
                  <a:tcPr>
                    <a:solidFill>
                      <a:schemeClr val="accent2">
                        <a:lumMod val="60000"/>
                        <a:lumOff val="40000"/>
                      </a:schemeClr>
                    </a:solidFill>
                  </a:tcPr>
                </a:tc>
              </a:tr>
              <a:tr h="1591218">
                <a:tc>
                  <a:txBody>
                    <a:bodyPr/>
                    <a:lstStyle/>
                    <a:p>
                      <a:pPr algn="just"/>
                      <a:r>
                        <a:rPr lang="es-CO" sz="1200" b="0" i="0" kern="1200" dirty="0" smtClean="0">
                          <a:solidFill>
                            <a:schemeClr val="dk1"/>
                          </a:solidFill>
                          <a:effectLst/>
                          <a:latin typeface="+mn-lt"/>
                          <a:ea typeface="+mn-ea"/>
                          <a:cs typeface="+mn-cs"/>
                        </a:rPr>
                        <a:t>Determinar los conceptos relativos a la discapacidad como base para comprender la importancia de la legitimación de directrices emanadas por el Estado.</a:t>
                      </a:r>
                    </a:p>
                    <a:p>
                      <a:pPr algn="just"/>
                      <a:endParaRPr lang="es-CO" sz="1400" b="0" i="0" kern="1200" dirty="0" smtClean="0">
                        <a:solidFill>
                          <a:schemeClr val="dk1"/>
                        </a:solidFill>
                        <a:effectLst/>
                        <a:latin typeface="+mn-lt"/>
                        <a:ea typeface="+mn-ea"/>
                        <a:cs typeface="+mn-cs"/>
                      </a:endParaRPr>
                    </a:p>
                  </a:txBody>
                  <a:tcPr/>
                </a:tc>
                <a:tc>
                  <a:txBody>
                    <a:bodyPr/>
                    <a:lstStyle/>
                    <a:p>
                      <a:r>
                        <a:rPr lang="es-CO" sz="1400" b="0" i="0" kern="1200" dirty="0" smtClean="0">
                          <a:solidFill>
                            <a:schemeClr val="dk1"/>
                          </a:solidFill>
                          <a:effectLst/>
                          <a:latin typeface="+mn-lt"/>
                          <a:ea typeface="+mn-ea"/>
                          <a:cs typeface="+mn-cs"/>
                        </a:rPr>
                        <a:t>Situación de Discapacidad</a:t>
                      </a:r>
                      <a:endParaRPr lang="es-CO" sz="1400" dirty="0"/>
                    </a:p>
                  </a:txBody>
                  <a:tcPr/>
                </a:tc>
                <a:tc>
                  <a:txBody>
                    <a:bodyPr/>
                    <a:lstStyle/>
                    <a:p>
                      <a:r>
                        <a:rPr lang="es-CO" sz="1400" b="0" i="0" kern="1200" dirty="0" smtClean="0">
                          <a:solidFill>
                            <a:schemeClr val="dk1"/>
                          </a:solidFill>
                          <a:effectLst/>
                          <a:latin typeface="+mn-lt"/>
                          <a:ea typeface="+mn-ea"/>
                          <a:cs typeface="+mn-cs"/>
                        </a:rPr>
                        <a:t>Condición que permite plantear</a:t>
                      </a:r>
                      <a:r>
                        <a:rPr lang="es-CO" sz="1400" b="0" i="0" kern="1200" baseline="0" dirty="0" smtClean="0">
                          <a:solidFill>
                            <a:schemeClr val="dk1"/>
                          </a:solidFill>
                          <a:effectLst/>
                          <a:latin typeface="+mn-lt"/>
                          <a:ea typeface="+mn-ea"/>
                          <a:cs typeface="+mn-cs"/>
                        </a:rPr>
                        <a:t> estrategias de integración social</a:t>
                      </a:r>
                      <a:endParaRPr lang="es-CO" sz="1400" dirty="0"/>
                    </a:p>
                  </a:txBody>
                  <a:tcPr/>
                </a:tc>
                <a:tc>
                  <a:txBody>
                    <a:bodyPr/>
                    <a:lstStyle/>
                    <a:p>
                      <a:r>
                        <a:rPr lang="es-CO" sz="1400" b="0" i="0" kern="1200" dirty="0" smtClean="0">
                          <a:solidFill>
                            <a:schemeClr val="dk1"/>
                          </a:solidFill>
                          <a:effectLst/>
                          <a:latin typeface="+mn-lt"/>
                          <a:ea typeface="+mn-ea"/>
                          <a:cs typeface="+mn-cs"/>
                        </a:rPr>
                        <a:t>Programas de Integración Social</a:t>
                      </a:r>
                    </a:p>
                    <a:p>
                      <a:endParaRPr lang="es-CO" sz="1400" b="0" i="0" kern="1200" dirty="0" smtClean="0">
                        <a:solidFill>
                          <a:schemeClr val="dk1"/>
                        </a:solidFill>
                        <a:effectLst/>
                        <a:latin typeface="+mn-lt"/>
                        <a:ea typeface="+mn-ea"/>
                        <a:cs typeface="+mn-cs"/>
                      </a:endParaRPr>
                    </a:p>
                    <a:p>
                      <a:r>
                        <a:rPr lang="es-CO" sz="1400" b="0" i="0" kern="1200" dirty="0" smtClean="0">
                          <a:solidFill>
                            <a:schemeClr val="dk1"/>
                          </a:solidFill>
                          <a:effectLst/>
                          <a:latin typeface="+mn-lt"/>
                          <a:ea typeface="+mn-ea"/>
                          <a:cs typeface="+mn-cs"/>
                        </a:rPr>
                        <a:t>Enfoque Poblacional</a:t>
                      </a:r>
                    </a:p>
                    <a:p>
                      <a:endParaRPr lang="es-CO" sz="1400" b="0" i="0" kern="1200" dirty="0" smtClean="0">
                        <a:solidFill>
                          <a:schemeClr val="dk1"/>
                        </a:solidFill>
                        <a:effectLst/>
                        <a:latin typeface="+mn-lt"/>
                        <a:ea typeface="+mn-ea"/>
                        <a:cs typeface="+mn-cs"/>
                      </a:endParaRPr>
                    </a:p>
                    <a:p>
                      <a:r>
                        <a:rPr lang="es-CO" sz="1400" b="0" i="0" kern="1200" dirty="0" smtClean="0">
                          <a:solidFill>
                            <a:schemeClr val="dk1"/>
                          </a:solidFill>
                          <a:effectLst/>
                          <a:latin typeface="+mn-lt"/>
                          <a:ea typeface="+mn-ea"/>
                          <a:cs typeface="+mn-cs"/>
                        </a:rPr>
                        <a:t>Enfoque Diferencial</a:t>
                      </a:r>
                      <a:endParaRPr lang="es-CO" sz="1400" dirty="0"/>
                    </a:p>
                  </a:txBody>
                  <a:tcPr/>
                </a:tc>
              </a:tr>
              <a:tr h="1474953">
                <a:tc>
                  <a:txBody>
                    <a:bodyPr/>
                    <a:lstStyle/>
                    <a:p>
                      <a:pPr algn="just"/>
                      <a:r>
                        <a:rPr lang="es-CO" sz="1200" b="0" i="0" kern="1200" dirty="0" smtClean="0">
                          <a:solidFill>
                            <a:schemeClr val="dk1"/>
                          </a:solidFill>
                          <a:effectLst/>
                          <a:latin typeface="+mn-lt"/>
                          <a:ea typeface="+mn-ea"/>
                          <a:cs typeface="+mn-cs"/>
                        </a:rPr>
                        <a:t>Reconocer los niveles de participación de la población en condición de discapacidad vinculadas a las políticas públicas de la Secretaría Distrital de Recreación y Deportes</a:t>
                      </a:r>
                    </a:p>
                  </a:txBody>
                  <a:tcPr/>
                </a:tc>
                <a:tc>
                  <a:txBody>
                    <a:bodyPr/>
                    <a:lstStyle/>
                    <a:p>
                      <a:r>
                        <a:rPr lang="es-CO" sz="1400" b="0" i="0" kern="1200" dirty="0" smtClean="0">
                          <a:solidFill>
                            <a:schemeClr val="dk1"/>
                          </a:solidFill>
                          <a:effectLst/>
                          <a:latin typeface="+mn-lt"/>
                          <a:ea typeface="+mn-ea"/>
                          <a:cs typeface="+mn-cs"/>
                        </a:rPr>
                        <a:t>Participación Social</a:t>
                      </a:r>
                      <a:endParaRPr lang="es-CO" sz="1400" dirty="0"/>
                    </a:p>
                  </a:txBody>
                  <a:tcPr/>
                </a:tc>
                <a:tc>
                  <a:txBody>
                    <a:bodyPr/>
                    <a:lstStyle/>
                    <a:p>
                      <a:r>
                        <a:rPr lang="es-CO" sz="1400" b="0" i="0" kern="1200" dirty="0" smtClean="0">
                          <a:solidFill>
                            <a:schemeClr val="dk1"/>
                          </a:solidFill>
                          <a:effectLst/>
                          <a:latin typeface="+mn-lt"/>
                          <a:ea typeface="+mn-ea"/>
                          <a:cs typeface="+mn-cs"/>
                        </a:rPr>
                        <a:t>Proceso de movilización de acuerdo</a:t>
                      </a:r>
                      <a:r>
                        <a:rPr lang="es-CO" sz="1400" b="0" i="0" kern="1200" baseline="0" dirty="0" smtClean="0">
                          <a:solidFill>
                            <a:schemeClr val="dk1"/>
                          </a:solidFill>
                          <a:effectLst/>
                          <a:latin typeface="+mn-lt"/>
                          <a:ea typeface="+mn-ea"/>
                          <a:cs typeface="+mn-cs"/>
                        </a:rPr>
                        <a:t> a intereses y expectativas de un grupo o comunidad.</a:t>
                      </a:r>
                      <a:endParaRPr lang="es-CO" sz="1400" dirty="0"/>
                    </a:p>
                  </a:txBody>
                  <a:tcPr/>
                </a:tc>
                <a:tc>
                  <a:txBody>
                    <a:bodyPr/>
                    <a:lstStyle/>
                    <a:p>
                      <a:r>
                        <a:rPr lang="es-CO" sz="1400" b="0" i="0" kern="1200" dirty="0" smtClean="0">
                          <a:solidFill>
                            <a:schemeClr val="dk1"/>
                          </a:solidFill>
                          <a:effectLst/>
                          <a:latin typeface="+mn-lt"/>
                          <a:ea typeface="+mn-ea"/>
                          <a:cs typeface="+mn-cs"/>
                        </a:rPr>
                        <a:t>Participación Comunitaria</a:t>
                      </a:r>
                    </a:p>
                    <a:p>
                      <a:endParaRPr lang="es-CO" sz="1400" b="0" i="0" kern="1200" dirty="0" smtClean="0">
                        <a:solidFill>
                          <a:schemeClr val="dk1"/>
                        </a:solidFill>
                        <a:effectLst/>
                        <a:latin typeface="+mn-lt"/>
                        <a:ea typeface="+mn-ea"/>
                        <a:cs typeface="+mn-cs"/>
                      </a:endParaRPr>
                    </a:p>
                    <a:p>
                      <a:endParaRPr lang="es-CO" sz="1400" b="0" i="0" kern="1200" dirty="0" smtClean="0">
                        <a:solidFill>
                          <a:schemeClr val="dk1"/>
                        </a:solidFill>
                        <a:effectLst/>
                        <a:latin typeface="+mn-lt"/>
                        <a:ea typeface="+mn-ea"/>
                        <a:cs typeface="+mn-cs"/>
                      </a:endParaRPr>
                    </a:p>
                    <a:p>
                      <a:r>
                        <a:rPr lang="es-CO" sz="1400" b="0" i="0" kern="1200" dirty="0" smtClean="0">
                          <a:solidFill>
                            <a:schemeClr val="dk1"/>
                          </a:solidFill>
                          <a:effectLst/>
                          <a:latin typeface="+mn-lt"/>
                          <a:ea typeface="+mn-ea"/>
                          <a:cs typeface="+mn-cs"/>
                        </a:rPr>
                        <a:t>Control Social</a:t>
                      </a:r>
                      <a:endParaRPr lang="es-CO" sz="1400" dirty="0"/>
                    </a:p>
                  </a:txBody>
                  <a:tcPr/>
                </a:tc>
              </a:tr>
              <a:tr h="1347233">
                <a:tc>
                  <a:txBody>
                    <a:bodyPr/>
                    <a:lstStyle/>
                    <a:p>
                      <a:r>
                        <a:rPr lang="es-CO" sz="1200" dirty="0" smtClean="0"/>
                        <a:t>Analizar el proceso de coordinación interinstitucional e intersectorial entre las Políticas Públicas de Discapacidad, Participación y Recreación y Deporte de la ciudad de Barranquilla.</a:t>
                      </a:r>
                      <a:endParaRPr lang="es-CO" dirty="0"/>
                    </a:p>
                  </a:txBody>
                  <a:tcPr/>
                </a:tc>
                <a:tc>
                  <a:txBody>
                    <a:bodyPr/>
                    <a:lstStyle/>
                    <a:p>
                      <a:r>
                        <a:rPr lang="es-CO" sz="1400" b="0" i="0" kern="1200" dirty="0" smtClean="0">
                          <a:solidFill>
                            <a:schemeClr val="dk1"/>
                          </a:solidFill>
                          <a:effectLst/>
                          <a:latin typeface="+mn-lt"/>
                          <a:ea typeface="+mn-ea"/>
                          <a:cs typeface="+mn-cs"/>
                        </a:rPr>
                        <a:t>Coordinación Interinstitucional</a:t>
                      </a:r>
                      <a:endParaRPr lang="es-CO" sz="1400" dirty="0">
                        <a:latin typeface="+mn-lt"/>
                      </a:endParaRPr>
                    </a:p>
                  </a:txBody>
                  <a:tcPr/>
                </a:tc>
                <a:tc>
                  <a:txBody>
                    <a:bodyPr/>
                    <a:lstStyle/>
                    <a:p>
                      <a:r>
                        <a:rPr lang="es-CO" sz="1400" dirty="0" smtClean="0"/>
                        <a:t>Capacidad de decisión, concertación y  gestión entre instituciones</a:t>
                      </a:r>
                      <a:r>
                        <a:rPr lang="es-CO" sz="1400" baseline="0" dirty="0" smtClean="0"/>
                        <a:t> públicas y privadas</a:t>
                      </a:r>
                      <a:endParaRPr lang="es-CO" sz="1400" dirty="0"/>
                    </a:p>
                  </a:txBody>
                  <a:tcPr/>
                </a:tc>
                <a:tc>
                  <a:txBody>
                    <a:bodyPr/>
                    <a:lstStyle/>
                    <a:p>
                      <a:r>
                        <a:rPr lang="es-CO" sz="1400" dirty="0" smtClean="0"/>
                        <a:t>Redes Interinstitucionales</a:t>
                      </a:r>
                    </a:p>
                    <a:p>
                      <a:endParaRPr lang="es-CO" sz="1400" dirty="0" smtClean="0"/>
                    </a:p>
                    <a:p>
                      <a:r>
                        <a:rPr lang="es-CO" sz="1400" dirty="0" smtClean="0"/>
                        <a:t>Redes Comunitarias</a:t>
                      </a:r>
                      <a:endParaRPr lang="es-CO" sz="1400" dirty="0"/>
                    </a:p>
                  </a:txBody>
                  <a:tcPr/>
                </a:tc>
              </a:tr>
            </a:tbl>
          </a:graphicData>
        </a:graphic>
      </p:graphicFrame>
      <p:sp>
        <p:nvSpPr>
          <p:cNvPr id="5" name="Marcador de número de diapositiva 4"/>
          <p:cNvSpPr>
            <a:spLocks noGrp="1"/>
          </p:cNvSpPr>
          <p:nvPr>
            <p:ph type="sldNum" sz="quarter" idx="12"/>
          </p:nvPr>
        </p:nvSpPr>
        <p:spPr/>
        <p:txBody>
          <a:bodyPr/>
          <a:lstStyle/>
          <a:p>
            <a:fld id="{A0D7ED8E-E8F2-40C2-AF71-A534DDE5582E}" type="slidenum">
              <a:rPr lang="es-CO" smtClean="0"/>
              <a:pPr/>
              <a:t>7</a:t>
            </a:fld>
            <a:endParaRPr lang="es-CO" dirty="0"/>
          </a:p>
        </p:txBody>
      </p:sp>
    </p:spTree>
    <p:extLst>
      <p:ext uri="{BB962C8B-B14F-4D97-AF65-F5344CB8AC3E}">
        <p14:creationId xmlns:p14="http://schemas.microsoft.com/office/powerpoint/2010/main" val="3247633352"/>
      </p:ext>
    </p:extLst>
  </p:cSld>
  <p:clrMapOvr>
    <a:masterClrMapping/>
  </p:clrMapOvr>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13398</TotalTime>
  <Words>656</Words>
  <Application>Microsoft Office PowerPoint</Application>
  <PresentationFormat>Presentación en pantalla (4:3)</PresentationFormat>
  <Paragraphs>63</Paragraphs>
  <Slides>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Calibri</vt:lpstr>
      <vt:lpstr>Bebas Neue Regular</vt:lpstr>
      <vt:lpstr>Times New Roman</vt:lpstr>
      <vt:lpstr>Bebas Neue</vt:lpstr>
      <vt:lpstr>Arial</vt:lpstr>
      <vt:lpstr>Patrón de Diapositivas - CURN Institucional 2</vt:lpstr>
      <vt:lpstr>NIVELES DE PARTICIPACIÓN DE LAS PERSONAS EN CONDICION DE DISCAPACIDAD VINCULADAS A POLÍTICAS PÚBLICAS</vt:lpstr>
      <vt:lpstr>Lorena María Guerra Sanes Liney Cecilia Pérez Díaz Silvana Hernández Mackenzie Margarita Rosa Mendoza Castro Mariela Stefany Jiménez Salas Rafael Humberto Herrera Mercado  Docente coordinador de Pat  : Rafael Zambrano Vanegas   </vt:lpstr>
      <vt:lpstr> Antecedentes </vt:lpstr>
      <vt:lpstr>Presentación de PowerPoint</vt:lpstr>
      <vt:lpstr>Objetivos  general  </vt:lpstr>
      <vt:lpstr>Metodología </vt:lpstr>
      <vt:lpstr>Categorías de Análisis.</vt:lpstr>
    </vt:vector>
  </TitlesOfParts>
  <Company>CURN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Rafael Zambrano</cp:lastModifiedBy>
  <cp:revision>1113</cp:revision>
  <cp:lastPrinted>2014-05-02T21:46:48Z</cp:lastPrinted>
  <dcterms:created xsi:type="dcterms:W3CDTF">2013-02-06T15:04:23Z</dcterms:created>
  <dcterms:modified xsi:type="dcterms:W3CDTF">2019-05-20T16:28:21Z</dcterms:modified>
</cp:coreProperties>
</file>