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1" r:id="rId1"/>
  </p:sldMasterIdLst>
  <p:notesMasterIdLst>
    <p:notesMasterId r:id="rId31"/>
  </p:notesMasterIdLst>
  <p:handoutMasterIdLst>
    <p:handoutMasterId r:id="rId32"/>
  </p:handoutMasterIdLst>
  <p:sldIdLst>
    <p:sldId id="256" r:id="rId2"/>
    <p:sldId id="258" r:id="rId3"/>
    <p:sldId id="263" r:id="rId4"/>
    <p:sldId id="264" r:id="rId5"/>
    <p:sldId id="265" r:id="rId6"/>
    <p:sldId id="266" r:id="rId7"/>
    <p:sldId id="267" r:id="rId8"/>
    <p:sldId id="274" r:id="rId9"/>
    <p:sldId id="268" r:id="rId10"/>
    <p:sldId id="269" r:id="rId11"/>
    <p:sldId id="270" r:id="rId12"/>
    <p:sldId id="271" r:id="rId13"/>
    <p:sldId id="272" r:id="rId14"/>
    <p:sldId id="275" r:id="rId15"/>
    <p:sldId id="276" r:id="rId16"/>
    <p:sldId id="285" r:id="rId17"/>
    <p:sldId id="290" r:id="rId18"/>
    <p:sldId id="287" r:id="rId19"/>
    <p:sldId id="277" r:id="rId20"/>
    <p:sldId id="278" r:id="rId21"/>
    <p:sldId id="279" r:id="rId22"/>
    <p:sldId id="280" r:id="rId23"/>
    <p:sldId id="281" r:id="rId24"/>
    <p:sldId id="282" r:id="rId25"/>
    <p:sldId id="283" r:id="rId26"/>
    <p:sldId id="284" r:id="rId27"/>
    <p:sldId id="288" r:id="rId28"/>
    <p:sldId id="289" r:id="rId29"/>
    <p:sldId id="273" r:id="rId30"/>
  </p:sldIdLst>
  <p:sldSz cx="9144000" cy="6858000" type="screen4x3"/>
  <p:notesSz cx="6950075" cy="9236075"/>
  <p:embeddedFontLst>
    <p:embeddedFont>
      <p:font typeface="Arial Narrow" panose="020B0606020202030204" pitchFamily="34" charset="0"/>
      <p:regular r:id="rId33"/>
      <p:bold r:id="rId34"/>
      <p:italic r:id="rId35"/>
      <p:boldItalic r:id="rId36"/>
    </p:embeddedFont>
    <p:embeddedFont>
      <p:font typeface="Bahnschrift Light" panose="020B0502040204020203" pitchFamily="34" charset="0"/>
      <p:regular r:id="rId37"/>
    </p:embeddedFont>
    <p:embeddedFont>
      <p:font typeface="Bebas Neue" panose="020B0606020202050201" charset="0"/>
      <p:regular r:id="rId38"/>
    </p:embeddedFont>
    <p:embeddedFont>
      <p:font typeface="Bebas Neue Regular" panose="00000500000000000000"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ir Cardona" initials="YC" lastIdx="16" clrIdx="0"/>
  <p:cmAuthor id="2" name="Patricia De Moya" initials="PDM"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7941D"/>
    <a:srgbClr val="444041"/>
    <a:srgbClr val="C0504D"/>
    <a:srgbClr val="FEA828"/>
    <a:srgbClr val="F68712"/>
    <a:srgbClr val="F19700"/>
    <a:srgbClr val="DB9600"/>
    <a:srgbClr val="8064A2"/>
    <a:srgbClr val="4B7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94364" autoAdjust="0"/>
  </p:normalViewPr>
  <p:slideViewPr>
    <p:cSldViewPr>
      <p:cViewPr varScale="1">
        <p:scale>
          <a:sx n="85" d="100"/>
          <a:sy n="85" d="100"/>
        </p:scale>
        <p:origin x="1314"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56" d="100"/>
          <a:sy n="56" d="100"/>
        </p:scale>
        <p:origin x="252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50000"/>
                  </a:schemeClr>
                </a:solidFill>
                <a:latin typeface="Bahnschrift Light" panose="020B0502040204020203" pitchFamily="34" charset="0"/>
                <a:ea typeface="+mn-ea"/>
                <a:cs typeface="+mn-cs"/>
              </a:defRPr>
            </a:pPr>
            <a:r>
              <a:rPr lang="en-US" dirty="0" err="1"/>
              <a:t>GÉnero</a:t>
            </a:r>
            <a:endParaRPr lang="en-US" dirty="0"/>
          </a:p>
        </c:rich>
      </c:tx>
      <c:layout>
        <c:manualLayout>
          <c:xMode val="edge"/>
          <c:yMode val="edge"/>
          <c:x val="0.42311789151356083"/>
          <c:y val="2.7777777777777776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50000"/>
                </a:schemeClr>
              </a:solidFill>
              <a:latin typeface="Bahnschrift Light" panose="020B0502040204020203"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980-47C7-85C0-843BB620BBA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980-47C7-85C0-843BB620BBA6}"/>
              </c:ext>
            </c:extLst>
          </c:dPt>
          <c:dLbls>
            <c:dLbl>
              <c:idx val="1"/>
              <c:layout>
                <c:manualLayout>
                  <c:x val="0.17184582494278822"/>
                  <c:y val="-0.11375637495304755"/>
                </c:manualLayout>
              </c:layout>
              <c:dLblPos val="bestFit"/>
              <c:showLegendKey val="0"/>
              <c:showVal val="1"/>
              <c:showCatName val="0"/>
              <c:showSerName val="0"/>
              <c:showPercent val="1"/>
              <c:showBubbleSize val="0"/>
              <c:extLst>
                <c:ext xmlns:c15="http://schemas.microsoft.com/office/drawing/2012/chart" uri="{CE6537A1-D6FC-4f65-9D91-7224C49458BB}">
                  <c15:layout>
                    <c:manualLayout>
                      <c:w val="0.12779426773563651"/>
                      <c:h val="0.13775718041910684"/>
                    </c:manualLayout>
                  </c15:layout>
                </c:ext>
                <c:ext xmlns:c16="http://schemas.microsoft.com/office/drawing/2014/chart" uri="{C3380CC4-5D6E-409C-BE32-E72D297353CC}">
                  <c16:uniqueId val="{00000003-4980-47C7-85C0-843BB620BBA6}"/>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Bahnschrift Light" panose="020B0502040204020203" pitchFamily="34" charset="0"/>
                    <a:ea typeface="+mn-ea"/>
                    <a:cs typeface="+mn-cs"/>
                  </a:defRPr>
                </a:pPr>
                <a:endParaRPr lang="es-CO"/>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'[Tabulación PAT Colectivo.xlsx]Tabla general'!$E$82:$E$83</c:f>
              <c:strCache>
                <c:ptCount val="2"/>
                <c:pt idx="0">
                  <c:v>MASUCLINO</c:v>
                </c:pt>
                <c:pt idx="1">
                  <c:v>FEMENINO</c:v>
                </c:pt>
              </c:strCache>
            </c:strRef>
          </c:cat>
          <c:val>
            <c:numRef>
              <c:f>'[Tabulación PAT Colectivo.xlsx]Tabla general'!$F$82:$F$83</c:f>
              <c:numCache>
                <c:formatCode>General</c:formatCode>
                <c:ptCount val="2"/>
                <c:pt idx="0">
                  <c:v>30</c:v>
                </c:pt>
                <c:pt idx="1">
                  <c:v>47</c:v>
                </c:pt>
              </c:numCache>
            </c:numRef>
          </c:val>
          <c:extLst>
            <c:ext xmlns:c16="http://schemas.microsoft.com/office/drawing/2014/chart" uri="{C3380CC4-5D6E-409C-BE32-E72D297353CC}">
              <c16:uniqueId val="{00000004-4980-47C7-85C0-843BB620BBA6}"/>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50000"/>
                </a:schemeClr>
              </a:solidFill>
              <a:latin typeface="Bahnschrift Light" panose="020B0502040204020203" pitchFamily="34" charset="0"/>
              <a:ea typeface="+mn-ea"/>
              <a:cs typeface="+mn-cs"/>
            </a:defRPr>
          </a:pPr>
          <a:endParaRPr lang="es-CO"/>
        </a:p>
      </c:txPr>
    </c:legend>
    <c:plotVisOnly val="1"/>
    <c:dispBlanksAs val="gap"/>
    <c:showDLblsOverMax val="0"/>
  </c:chart>
  <c:spPr>
    <a:noFill/>
    <a:ln>
      <a:noFill/>
    </a:ln>
    <a:effectLst/>
  </c:spPr>
  <c:txPr>
    <a:bodyPr/>
    <a:lstStyle/>
    <a:p>
      <a:pPr>
        <a:defRPr b="1">
          <a:solidFill>
            <a:schemeClr val="tx1">
              <a:lumMod val="50000"/>
            </a:schemeClr>
          </a:solidFill>
          <a:latin typeface="Bahnschrift Light" panose="020B0502040204020203"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'[Tabulación PAT Colectivo.xlsx]Análisis _azucar'!$C$5</c:f>
              <c:strCache>
                <c:ptCount val="1"/>
                <c:pt idx="0">
                  <c:v>Nunca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_azucar'!$C$6:$C$20</c:f>
              <c:numCache>
                <c:formatCode>General</c:formatCode>
                <c:ptCount val="15"/>
                <c:pt idx="0">
                  <c:v>4</c:v>
                </c:pt>
                <c:pt idx="1">
                  <c:v>6</c:v>
                </c:pt>
                <c:pt idx="2">
                  <c:v>16</c:v>
                </c:pt>
                <c:pt idx="3">
                  <c:v>14</c:v>
                </c:pt>
                <c:pt idx="4">
                  <c:v>16</c:v>
                </c:pt>
                <c:pt idx="5">
                  <c:v>39</c:v>
                </c:pt>
                <c:pt idx="6">
                  <c:v>51</c:v>
                </c:pt>
                <c:pt idx="7">
                  <c:v>18</c:v>
                </c:pt>
                <c:pt idx="8">
                  <c:v>52</c:v>
                </c:pt>
                <c:pt idx="9">
                  <c:v>6</c:v>
                </c:pt>
                <c:pt idx="10">
                  <c:v>2</c:v>
                </c:pt>
                <c:pt idx="11">
                  <c:v>11</c:v>
                </c:pt>
                <c:pt idx="12">
                  <c:v>23</c:v>
                </c:pt>
                <c:pt idx="13">
                  <c:v>5</c:v>
                </c:pt>
                <c:pt idx="14">
                  <c:v>13</c:v>
                </c:pt>
              </c:numCache>
            </c:numRef>
          </c:val>
          <c:extLst>
            <c:ext xmlns:c16="http://schemas.microsoft.com/office/drawing/2014/chart" uri="{C3380CC4-5D6E-409C-BE32-E72D297353CC}">
              <c16:uniqueId val="{00000000-DF97-4DC3-B2A9-7720A26A0C33}"/>
            </c:ext>
          </c:extLst>
        </c:ser>
        <c:ser>
          <c:idx val="1"/>
          <c:order val="1"/>
          <c:tx>
            <c:strRef>
              <c:f>'[Tabulación PAT Colectivo.xlsx]Análisis _azucar'!$D$5</c:f>
              <c:strCache>
                <c:ptCount val="1"/>
                <c:pt idx="0">
                  <c:v>1 vez por semana</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_azucar'!$D$6:$D$20</c:f>
              <c:numCache>
                <c:formatCode>General</c:formatCode>
                <c:ptCount val="15"/>
                <c:pt idx="0">
                  <c:v>27</c:v>
                </c:pt>
                <c:pt idx="1">
                  <c:v>27</c:v>
                </c:pt>
                <c:pt idx="2">
                  <c:v>46</c:v>
                </c:pt>
                <c:pt idx="3">
                  <c:v>28</c:v>
                </c:pt>
                <c:pt idx="4">
                  <c:v>42</c:v>
                </c:pt>
                <c:pt idx="5">
                  <c:v>31</c:v>
                </c:pt>
                <c:pt idx="6">
                  <c:v>20</c:v>
                </c:pt>
                <c:pt idx="7">
                  <c:v>12</c:v>
                </c:pt>
                <c:pt idx="8">
                  <c:v>13</c:v>
                </c:pt>
                <c:pt idx="9">
                  <c:v>16</c:v>
                </c:pt>
                <c:pt idx="10">
                  <c:v>26</c:v>
                </c:pt>
                <c:pt idx="11">
                  <c:v>33</c:v>
                </c:pt>
                <c:pt idx="12">
                  <c:v>31</c:v>
                </c:pt>
                <c:pt idx="13">
                  <c:v>15</c:v>
                </c:pt>
                <c:pt idx="14">
                  <c:v>17</c:v>
                </c:pt>
              </c:numCache>
            </c:numRef>
          </c:val>
          <c:extLst>
            <c:ext xmlns:c16="http://schemas.microsoft.com/office/drawing/2014/chart" uri="{C3380CC4-5D6E-409C-BE32-E72D297353CC}">
              <c16:uniqueId val="{00000001-DF97-4DC3-B2A9-7720A26A0C33}"/>
            </c:ext>
          </c:extLst>
        </c:ser>
        <c:ser>
          <c:idx val="2"/>
          <c:order val="2"/>
          <c:tx>
            <c:strRef>
              <c:f>'[Tabulación PAT Colectivo.xlsx]Análisis _azucar'!$E$5</c:f>
              <c:strCache>
                <c:ptCount val="1"/>
                <c:pt idx="0">
                  <c:v>2 a 3 veces por semana</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_azucar'!$E$6:$E$20</c:f>
              <c:numCache>
                <c:formatCode>General</c:formatCode>
                <c:ptCount val="15"/>
                <c:pt idx="0">
                  <c:v>24</c:v>
                </c:pt>
                <c:pt idx="1">
                  <c:v>29</c:v>
                </c:pt>
                <c:pt idx="2">
                  <c:v>10</c:v>
                </c:pt>
                <c:pt idx="3">
                  <c:v>22</c:v>
                </c:pt>
                <c:pt idx="4">
                  <c:v>12</c:v>
                </c:pt>
                <c:pt idx="5">
                  <c:v>4</c:v>
                </c:pt>
                <c:pt idx="6">
                  <c:v>5</c:v>
                </c:pt>
                <c:pt idx="7">
                  <c:v>20</c:v>
                </c:pt>
                <c:pt idx="8">
                  <c:v>7</c:v>
                </c:pt>
                <c:pt idx="9">
                  <c:v>26</c:v>
                </c:pt>
                <c:pt idx="10">
                  <c:v>22</c:v>
                </c:pt>
                <c:pt idx="11">
                  <c:v>18</c:v>
                </c:pt>
                <c:pt idx="12">
                  <c:v>16</c:v>
                </c:pt>
                <c:pt idx="13">
                  <c:v>20</c:v>
                </c:pt>
                <c:pt idx="14">
                  <c:v>18</c:v>
                </c:pt>
              </c:numCache>
            </c:numRef>
          </c:val>
          <c:extLst>
            <c:ext xmlns:c16="http://schemas.microsoft.com/office/drawing/2014/chart" uri="{C3380CC4-5D6E-409C-BE32-E72D297353CC}">
              <c16:uniqueId val="{00000002-DF97-4DC3-B2A9-7720A26A0C33}"/>
            </c:ext>
          </c:extLst>
        </c:ser>
        <c:ser>
          <c:idx val="3"/>
          <c:order val="3"/>
          <c:tx>
            <c:strRef>
              <c:f>'[Tabulación PAT Colectivo.xlsx]Análisis _azucar'!$F$5</c:f>
              <c:strCache>
                <c:ptCount val="1"/>
                <c:pt idx="0">
                  <c:v>4 a 6 veces por semana</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_azucar'!$F$6:$F$20</c:f>
              <c:numCache>
                <c:formatCode>General</c:formatCode>
                <c:ptCount val="15"/>
                <c:pt idx="0">
                  <c:v>11</c:v>
                </c:pt>
                <c:pt idx="1">
                  <c:v>10</c:v>
                </c:pt>
                <c:pt idx="2">
                  <c:v>4</c:v>
                </c:pt>
                <c:pt idx="3">
                  <c:v>8</c:v>
                </c:pt>
                <c:pt idx="4">
                  <c:v>6</c:v>
                </c:pt>
                <c:pt idx="5">
                  <c:v>3</c:v>
                </c:pt>
                <c:pt idx="6">
                  <c:v>1</c:v>
                </c:pt>
                <c:pt idx="7">
                  <c:v>15</c:v>
                </c:pt>
                <c:pt idx="8">
                  <c:v>4</c:v>
                </c:pt>
                <c:pt idx="9">
                  <c:v>13</c:v>
                </c:pt>
                <c:pt idx="10">
                  <c:v>15</c:v>
                </c:pt>
                <c:pt idx="11">
                  <c:v>10</c:v>
                </c:pt>
                <c:pt idx="12">
                  <c:v>2</c:v>
                </c:pt>
                <c:pt idx="13">
                  <c:v>19</c:v>
                </c:pt>
                <c:pt idx="14">
                  <c:v>16</c:v>
                </c:pt>
              </c:numCache>
            </c:numRef>
          </c:val>
          <c:extLst>
            <c:ext xmlns:c16="http://schemas.microsoft.com/office/drawing/2014/chart" uri="{C3380CC4-5D6E-409C-BE32-E72D297353CC}">
              <c16:uniqueId val="{00000003-DF97-4DC3-B2A9-7720A26A0C33}"/>
            </c:ext>
          </c:extLst>
        </c:ser>
        <c:ser>
          <c:idx val="4"/>
          <c:order val="4"/>
          <c:tx>
            <c:strRef>
              <c:f>'[Tabulación PAT Colectivo.xlsx]Análisis _azucar'!$G$5</c:f>
              <c:strCache>
                <c:ptCount val="1"/>
                <c:pt idx="0">
                  <c:v>&gt; 6 veces por semana</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_azucar'!$G$6:$G$20</c:f>
              <c:numCache>
                <c:formatCode>General</c:formatCode>
                <c:ptCount val="15"/>
                <c:pt idx="0">
                  <c:v>6</c:v>
                </c:pt>
                <c:pt idx="1">
                  <c:v>2</c:v>
                </c:pt>
                <c:pt idx="2">
                  <c:v>1</c:v>
                </c:pt>
                <c:pt idx="3">
                  <c:v>4</c:v>
                </c:pt>
                <c:pt idx="4">
                  <c:v>1</c:v>
                </c:pt>
                <c:pt idx="5">
                  <c:v>0</c:v>
                </c:pt>
                <c:pt idx="6">
                  <c:v>0</c:v>
                </c:pt>
                <c:pt idx="7">
                  <c:v>9</c:v>
                </c:pt>
                <c:pt idx="8">
                  <c:v>1</c:v>
                </c:pt>
                <c:pt idx="9">
                  <c:v>7</c:v>
                </c:pt>
                <c:pt idx="10">
                  <c:v>5</c:v>
                </c:pt>
                <c:pt idx="11">
                  <c:v>3</c:v>
                </c:pt>
                <c:pt idx="12">
                  <c:v>3</c:v>
                </c:pt>
                <c:pt idx="13">
                  <c:v>8</c:v>
                </c:pt>
                <c:pt idx="14">
                  <c:v>6</c:v>
                </c:pt>
              </c:numCache>
            </c:numRef>
          </c:val>
          <c:extLst>
            <c:ext xmlns:c16="http://schemas.microsoft.com/office/drawing/2014/chart" uri="{C3380CC4-5D6E-409C-BE32-E72D297353CC}">
              <c16:uniqueId val="{00000004-DF97-4DC3-B2A9-7720A26A0C33}"/>
            </c:ext>
          </c:extLst>
        </c:ser>
        <c:ser>
          <c:idx val="5"/>
          <c:order val="5"/>
          <c:tx>
            <c:strRef>
              <c:f>'[Tabulación PAT Colectivo.xlsx]Análisis _azucar'!$H$5</c:f>
              <c:strCache>
                <c:ptCount val="1"/>
                <c:pt idx="0">
                  <c:v>Todos los días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'[Tabulación PAT Colectivo.xlsx]Análisis _azucar'!$B$6:$B$20</c:f>
              <c:strCache>
                <c:ptCount val="15"/>
                <c:pt idx="0">
                  <c:v>GOLOSINAS</c:v>
                </c:pt>
                <c:pt idx="1">
                  <c:v>GALLETAS</c:v>
                </c:pt>
                <c:pt idx="2">
                  <c:v>TORTAS O POSTRES</c:v>
                </c:pt>
                <c:pt idx="3">
                  <c:v>CHOCOLATES</c:v>
                </c:pt>
                <c:pt idx="4">
                  <c:v>HELADO</c:v>
                </c:pt>
                <c:pt idx="5">
                  <c:v>AREQUIPE</c:v>
                </c:pt>
                <c:pt idx="6">
                  <c:v>MERMELADAS</c:v>
                </c:pt>
                <c:pt idx="7">
                  <c:v>BEBIDAS CABONATADAS</c:v>
                </c:pt>
                <c:pt idx="8">
                  <c:v>B- ENERGIZANTES</c:v>
                </c:pt>
                <c:pt idx="9">
                  <c:v>JUGOS</c:v>
                </c:pt>
                <c:pt idx="10">
                  <c:v>PAN</c:v>
                </c:pt>
                <c:pt idx="11">
                  <c:v>PAPAS FRITAS</c:v>
                </c:pt>
                <c:pt idx="12">
                  <c:v>BETIDOS O GRANIZADOS</c:v>
                </c:pt>
                <c:pt idx="13">
                  <c:v>BEBIDAS ENDULZADAS</c:v>
                </c:pt>
                <c:pt idx="14">
                  <c:v>LACTEOS</c:v>
                </c:pt>
              </c:strCache>
            </c:strRef>
          </c:cat>
          <c:val>
            <c:numRef>
              <c:f>'[Tabulación PAT Colectivo.xlsx]Análisis _azucar'!$H$6:$H$20</c:f>
              <c:numCache>
                <c:formatCode>General</c:formatCode>
                <c:ptCount val="15"/>
                <c:pt idx="0">
                  <c:v>5</c:v>
                </c:pt>
                <c:pt idx="1">
                  <c:v>3</c:v>
                </c:pt>
                <c:pt idx="2">
                  <c:v>0</c:v>
                </c:pt>
                <c:pt idx="3">
                  <c:v>1</c:v>
                </c:pt>
                <c:pt idx="4">
                  <c:v>0</c:v>
                </c:pt>
                <c:pt idx="5">
                  <c:v>0</c:v>
                </c:pt>
                <c:pt idx="6">
                  <c:v>0</c:v>
                </c:pt>
                <c:pt idx="7">
                  <c:v>3</c:v>
                </c:pt>
                <c:pt idx="8">
                  <c:v>0</c:v>
                </c:pt>
                <c:pt idx="9">
                  <c:v>9</c:v>
                </c:pt>
                <c:pt idx="10">
                  <c:v>7</c:v>
                </c:pt>
                <c:pt idx="11">
                  <c:v>2</c:v>
                </c:pt>
                <c:pt idx="12">
                  <c:v>2</c:v>
                </c:pt>
                <c:pt idx="13">
                  <c:v>10</c:v>
                </c:pt>
                <c:pt idx="14">
                  <c:v>7</c:v>
                </c:pt>
              </c:numCache>
            </c:numRef>
          </c:val>
          <c:extLst>
            <c:ext xmlns:c16="http://schemas.microsoft.com/office/drawing/2014/chart" uri="{C3380CC4-5D6E-409C-BE32-E72D297353CC}">
              <c16:uniqueId val="{00000005-DF97-4DC3-B2A9-7720A26A0C33}"/>
            </c:ext>
          </c:extLst>
        </c:ser>
        <c:dLbls>
          <c:showLegendKey val="0"/>
          <c:showVal val="0"/>
          <c:showCatName val="0"/>
          <c:showSerName val="0"/>
          <c:showPercent val="0"/>
          <c:showBubbleSize val="0"/>
        </c:dLbls>
        <c:gapWidth val="100"/>
        <c:overlap val="-24"/>
        <c:axId val="514596864"/>
        <c:axId val="435274096"/>
      </c:barChart>
      <c:catAx>
        <c:axId val="514596864"/>
        <c:scaling>
          <c:orientation val="minMax"/>
        </c:scaling>
        <c:delete val="0"/>
        <c:axPos val="b"/>
        <c:title>
          <c:tx>
            <c:rich>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r>
                  <a:rPr lang="es-CO"/>
                  <a:t>Alimento azucarado</a:t>
                </a:r>
              </a:p>
            </c:rich>
          </c:tx>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435274096"/>
        <c:crosses val="autoZero"/>
        <c:auto val="1"/>
        <c:lblAlgn val="ctr"/>
        <c:lblOffset val="100"/>
        <c:noMultiLvlLbl val="0"/>
      </c:catAx>
      <c:valAx>
        <c:axId val="43527409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r>
                  <a:rPr lang="es-CO"/>
                  <a:t>Individuos</a:t>
                </a:r>
              </a:p>
            </c:rich>
          </c:tx>
          <c:layout>
            <c:manualLayout>
              <c:xMode val="edge"/>
              <c:yMode val="edge"/>
              <c:x val="2.0887728459530026E-3"/>
              <c:y val="0.1929436402521356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514596864"/>
        <c:crosses val="autoZero"/>
        <c:crossBetween val="between"/>
      </c:valAx>
      <c:spPr>
        <a:noFill/>
        <a:ln>
          <a:noFill/>
        </a:ln>
        <a:effectLst/>
      </c:spPr>
    </c:plotArea>
    <c:legend>
      <c:legendPos val="b"/>
      <c:layout>
        <c:manualLayout>
          <c:xMode val="edge"/>
          <c:yMode val="edge"/>
          <c:x val="0.12121352785992395"/>
          <c:y val="0.91135050550951113"/>
          <c:w val="0.80255626808210123"/>
          <c:h val="8.864950452338409E-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Bahnschrift Light" panose="020B0502040204020203"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50000"/>
                  </a:schemeClr>
                </a:solidFill>
                <a:latin typeface="Bahnschrift Light" panose="020B0502040204020203" pitchFamily="34" charset="0"/>
                <a:ea typeface="+mn-ea"/>
                <a:cs typeface="+mn-cs"/>
              </a:defRPr>
            </a:pPr>
            <a:r>
              <a:rPr lang="en-US" sz="1400">
                <a:solidFill>
                  <a:schemeClr val="tx1">
                    <a:lumMod val="50000"/>
                  </a:schemeClr>
                </a:solidFill>
                <a:latin typeface="Bahnschrift Light" panose="020B0502040204020203" pitchFamily="34" charset="0"/>
              </a:rPr>
              <a:t>¿Ha</a:t>
            </a:r>
            <a:r>
              <a:rPr lang="en-US" sz="1400" baseline="0">
                <a:solidFill>
                  <a:schemeClr val="tx1">
                    <a:lumMod val="50000"/>
                  </a:schemeClr>
                </a:solidFill>
                <a:latin typeface="Bahnschrift Light" panose="020B0502040204020203" pitchFamily="34" charset="0"/>
              </a:rPr>
              <a:t> padecido caries en los últimos dos años?</a:t>
            </a:r>
            <a:endParaRPr lang="en-US" sz="1400">
              <a:solidFill>
                <a:schemeClr val="tx1">
                  <a:lumMod val="50000"/>
                </a:schemeClr>
              </a:solidFill>
              <a:latin typeface="Bahnschrift Light" panose="020B0502040204020203"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Bahnschrift Light" panose="020B0502040204020203"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4CF-468D-9423-5A0ACF9AD1D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4CF-468D-9423-5A0ACF9AD1D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'[ReResultados PAT I 2P2019xlsx.xlsx]Sheet1'!$B$42:$B$43</c:f>
              <c:strCache>
                <c:ptCount val="2"/>
                <c:pt idx="0">
                  <c:v>Sí</c:v>
                </c:pt>
                <c:pt idx="1">
                  <c:v>No</c:v>
                </c:pt>
              </c:strCache>
            </c:strRef>
          </c:cat>
          <c:val>
            <c:numRef>
              <c:f>'[ReResultados PAT I 2P2019xlsx.xlsx]Sheet1'!$C$42:$C$43</c:f>
              <c:numCache>
                <c:formatCode>###0</c:formatCode>
                <c:ptCount val="2"/>
                <c:pt idx="0">
                  <c:v>35</c:v>
                </c:pt>
                <c:pt idx="1">
                  <c:v>46</c:v>
                </c:pt>
              </c:numCache>
            </c:numRef>
          </c:val>
          <c:extLst>
            <c:ext xmlns:c16="http://schemas.microsoft.com/office/drawing/2014/chart" uri="{C3380CC4-5D6E-409C-BE32-E72D297353CC}">
              <c16:uniqueId val="{00000004-C4CF-468D-9423-5A0ACF9AD1D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1724602284333994"/>
          <c:y val="0.44938673363503978"/>
          <c:w val="0.23455993000874892"/>
          <c:h val="0.1562510936132983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Bahnschrift Light" panose="020B0502040204020203" pitchFamily="34" charset="0"/>
              <a:ea typeface="+mn-ea"/>
              <a:cs typeface="+mn-cs"/>
            </a:defRPr>
          </a:pPr>
          <a:endParaRPr lang="es-CO"/>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20" normalizeH="0" baseline="0">
                <a:solidFill>
                  <a:schemeClr val="tx1"/>
                </a:solidFill>
                <a:latin typeface="Bahnschrift Light" panose="020B0502040204020203" pitchFamily="34" charset="0"/>
                <a:ea typeface="+mn-ea"/>
                <a:cs typeface="+mn-cs"/>
              </a:defRPr>
            </a:pPr>
            <a:r>
              <a:rPr lang="en-US" sz="1400">
                <a:solidFill>
                  <a:schemeClr val="tx1"/>
                </a:solidFill>
                <a:latin typeface="Bahnschrift Light" panose="020B0502040204020203" pitchFamily="34" charset="0"/>
              </a:rPr>
              <a:t>¿Presenta</a:t>
            </a:r>
            <a:r>
              <a:rPr lang="en-US" sz="1400" baseline="0">
                <a:solidFill>
                  <a:schemeClr val="tx1"/>
                </a:solidFill>
                <a:latin typeface="Bahnschrift Light" panose="020B0502040204020203" pitchFamily="34" charset="0"/>
              </a:rPr>
              <a:t> obturaciones en boca?</a:t>
            </a:r>
            <a:endParaRPr lang="en-US" sz="1400">
              <a:solidFill>
                <a:schemeClr val="tx1"/>
              </a:solidFill>
              <a:latin typeface="Bahnschrift Light" panose="020B0502040204020203" pitchFamily="34" charset="0"/>
            </a:endParaRPr>
          </a:p>
        </c:rich>
      </c:tx>
      <c:layout>
        <c:manualLayout>
          <c:xMode val="edge"/>
          <c:yMode val="edge"/>
          <c:x val="8.0965223097112876E-2"/>
          <c:y val="0"/>
        </c:manualLayout>
      </c:layout>
      <c:overlay val="0"/>
      <c:spPr>
        <a:noFill/>
        <a:ln>
          <a:noFill/>
        </a:ln>
        <a:effectLst/>
      </c:spPr>
      <c:txPr>
        <a:bodyPr rot="0" spcFirstLastPara="1" vertOverflow="ellipsis" vert="horz" wrap="square" anchor="ctr" anchorCtr="1"/>
        <a:lstStyle/>
        <a:p>
          <a:pPr>
            <a:defRPr sz="1400" b="1" i="0" u="none" strike="noStrike" kern="1200" cap="all" spc="120" normalizeH="0" baseline="0">
              <a:solidFill>
                <a:schemeClr val="tx1"/>
              </a:solidFill>
              <a:latin typeface="Bahnschrift Light" panose="020B0502040204020203" pitchFamily="34" charset="0"/>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dLbls>
            <c:delete val="1"/>
          </c:dLbls>
          <c:cat>
            <c:strRef>
              <c:f>'[ReResultados PAT I 2P2019xlsx.xlsx]Sheet1'!$B$58:$B$59</c:f>
              <c:strCache>
                <c:ptCount val="2"/>
                <c:pt idx="0">
                  <c:v>Sí</c:v>
                </c:pt>
                <c:pt idx="1">
                  <c:v>No</c:v>
                </c:pt>
              </c:strCache>
            </c:strRef>
          </c:cat>
          <c:val>
            <c:numRef>
              <c:f>'[ReResultados PAT I 2P2019xlsx.xlsx]Sheet1'!$C$58:$C$59</c:f>
              <c:numCache>
                <c:formatCode>###0</c:formatCode>
                <c:ptCount val="2"/>
                <c:pt idx="0">
                  <c:v>27</c:v>
                </c:pt>
                <c:pt idx="1">
                  <c:v>54</c:v>
                </c:pt>
              </c:numCache>
            </c:numRef>
          </c:val>
          <c:extLst>
            <c:ext xmlns:c16="http://schemas.microsoft.com/office/drawing/2014/chart" uri="{C3380CC4-5D6E-409C-BE32-E72D297353CC}">
              <c16:uniqueId val="{00000000-121A-4A4B-95D4-8AE1E406B450}"/>
            </c:ext>
          </c:extLst>
        </c:ser>
        <c:dLbls>
          <c:dLblPos val="outEnd"/>
          <c:showLegendKey val="0"/>
          <c:showVal val="1"/>
          <c:showCatName val="0"/>
          <c:showSerName val="0"/>
          <c:showPercent val="0"/>
          <c:showBubbleSize val="0"/>
        </c:dLbls>
        <c:gapWidth val="444"/>
        <c:overlap val="-90"/>
        <c:axId val="1623803696"/>
        <c:axId val="1623804112"/>
      </c:barChart>
      <c:catAx>
        <c:axId val="1623803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solidFill>
                <a:latin typeface="+mn-lt"/>
                <a:ea typeface="+mn-ea"/>
                <a:cs typeface="+mn-cs"/>
              </a:defRPr>
            </a:pPr>
            <a:endParaRPr lang="es-CO"/>
          </a:p>
        </c:txPr>
        <c:crossAx val="1623804112"/>
        <c:crosses val="autoZero"/>
        <c:auto val="1"/>
        <c:lblAlgn val="ctr"/>
        <c:lblOffset val="100"/>
        <c:noMultiLvlLbl val="0"/>
      </c:catAx>
      <c:valAx>
        <c:axId val="1623804112"/>
        <c:scaling>
          <c:orientation val="minMax"/>
        </c:scaling>
        <c:delete val="1"/>
        <c:axPos val="l"/>
        <c:numFmt formatCode="###0" sourceLinked="1"/>
        <c:majorTickMark val="none"/>
        <c:minorTickMark val="none"/>
        <c:tickLblPos val="nextTo"/>
        <c:crossAx val="1623803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50000"/>
                  </a:schemeClr>
                </a:solidFill>
                <a:latin typeface="Bahnschrift Light" panose="020B0502040204020203" pitchFamily="34" charset="0"/>
                <a:ea typeface="+mn-ea"/>
                <a:cs typeface="+mn-cs"/>
              </a:defRPr>
            </a:pPr>
            <a:r>
              <a:rPr lang="en-US" sz="1600">
                <a:solidFill>
                  <a:schemeClr val="tx1">
                    <a:lumMod val="50000"/>
                  </a:schemeClr>
                </a:solidFill>
                <a:latin typeface="Bahnschrift Light" panose="020B0502040204020203" pitchFamily="34" charset="0"/>
              </a:rPr>
              <a:t>Obturaciones</a:t>
            </a:r>
            <a:r>
              <a:rPr lang="en-US" sz="1600" baseline="0">
                <a:solidFill>
                  <a:schemeClr val="tx1">
                    <a:lumMod val="50000"/>
                  </a:schemeClr>
                </a:solidFill>
                <a:latin typeface="Bahnschrift Light" panose="020B0502040204020203" pitchFamily="34" charset="0"/>
              </a:rPr>
              <a:t> realizadas por Caries</a:t>
            </a:r>
            <a:endParaRPr lang="en-US" sz="1600">
              <a:solidFill>
                <a:schemeClr val="tx1">
                  <a:lumMod val="50000"/>
                </a:schemeClr>
              </a:solidFill>
              <a:latin typeface="Bahnschrift Light" panose="020B0502040204020203" pitchFamily="34"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50000"/>
                </a:schemeClr>
              </a:solidFill>
              <a:latin typeface="Bahnschrift Light" panose="020B0502040204020203"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0B6-47CE-B6F6-D1B4F79FE3D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0B6-47CE-B6F6-D1B4F79FE3D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0B6-47CE-B6F6-D1B4F79FE3D3}"/>
              </c:ext>
            </c:extLst>
          </c:dPt>
          <c:dLbls>
            <c:dLbl>
              <c:idx val="1"/>
              <c:layout>
                <c:manualLayout>
                  <c:x val="-0.11313280337922368"/>
                  <c:y val="-4.4559273840769902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lt1"/>
                      </a:solidFill>
                      <a:latin typeface="Bahnschrift Light" panose="020B0502040204020203" pitchFamily="34" charset="0"/>
                      <a:ea typeface="+mn-ea"/>
                      <a:cs typeface="+mn-cs"/>
                    </a:defRPr>
                  </a:pPr>
                  <a:endParaRPr lang="es-CO"/>
                </a:p>
              </c:txPr>
              <c:dLblPos val="bestFit"/>
              <c:showLegendKey val="0"/>
              <c:showVal val="1"/>
              <c:showCatName val="0"/>
              <c:showSerName val="0"/>
              <c:showPercent val="1"/>
              <c:showBubbleSize val="0"/>
              <c:extLst>
                <c:ext xmlns:c15="http://schemas.microsoft.com/office/drawing/2012/chart" uri="{CE6537A1-D6FC-4f65-9D91-7224C49458BB}">
                  <c15:layout>
                    <c:manualLayout>
                      <c:w val="9.2888249897603498E-2"/>
                      <c:h val="8.3333333333333329E-2"/>
                    </c:manualLayout>
                  </c15:layout>
                </c:ext>
                <c:ext xmlns:c16="http://schemas.microsoft.com/office/drawing/2014/chart" uri="{C3380CC4-5D6E-409C-BE32-E72D297353CC}">
                  <c16:uniqueId val="{00000003-60B6-47CE-B6F6-D1B4F79FE3D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Bahnschrift Light" panose="020B0502040204020203" pitchFamily="34" charset="0"/>
                    <a:ea typeface="+mn-ea"/>
                    <a:cs typeface="+mn-cs"/>
                  </a:defRPr>
                </a:pPr>
                <a:endParaRPr lang="es-CO"/>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'[ReResultados PAT I 2P2019xlsx.xlsx]Sheet1'!$B$76:$B$78</c:f>
              <c:strCache>
                <c:ptCount val="3"/>
                <c:pt idx="0">
                  <c:v>Todas</c:v>
                </c:pt>
                <c:pt idx="1">
                  <c:v>Ninguna</c:v>
                </c:pt>
                <c:pt idx="2">
                  <c:v>No tengo Obturaciones</c:v>
                </c:pt>
              </c:strCache>
            </c:strRef>
          </c:cat>
          <c:val>
            <c:numRef>
              <c:f>'[ReResultados PAT I 2P2019xlsx.xlsx]Sheet1'!$C$76:$C$78</c:f>
              <c:numCache>
                <c:formatCode>###0</c:formatCode>
                <c:ptCount val="3"/>
                <c:pt idx="0">
                  <c:v>20</c:v>
                </c:pt>
                <c:pt idx="1">
                  <c:v>7</c:v>
                </c:pt>
                <c:pt idx="2">
                  <c:v>54</c:v>
                </c:pt>
              </c:numCache>
            </c:numRef>
          </c:val>
          <c:extLst>
            <c:ext xmlns:c16="http://schemas.microsoft.com/office/drawing/2014/chart" uri="{C3380CC4-5D6E-409C-BE32-E72D297353CC}">
              <c16:uniqueId val="{00000006-60B6-47CE-B6F6-D1B4F79FE3D3}"/>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7438932633420834"/>
          <c:y val="0.32554352580927381"/>
          <c:w val="0.30894400699912511"/>
          <c:h val="0.4794685039370078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Bahnschrift Light" panose="020B0502040204020203" pitchFamily="34" charset="0"/>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Bahnschrift Light" panose="020B0502040204020203" pitchFamily="34" charset="0"/>
                <a:ea typeface="+mn-ea"/>
                <a:cs typeface="+mn-cs"/>
              </a:defRPr>
            </a:pPr>
            <a:r>
              <a:rPr lang="en-US" sz="1400" b="1" dirty="0">
                <a:solidFill>
                  <a:schemeClr val="tx1"/>
                </a:solidFill>
                <a:latin typeface="Bahnschrift Light" panose="020B0502040204020203" pitchFamily="34" charset="0"/>
              </a:rPr>
              <a:t>¿Le</a:t>
            </a:r>
            <a:r>
              <a:rPr lang="en-US" sz="1400" b="1" baseline="0" dirty="0">
                <a:solidFill>
                  <a:schemeClr val="tx1"/>
                </a:solidFill>
                <a:latin typeface="Bahnschrift Light" panose="020B0502040204020203" pitchFamily="34" charset="0"/>
              </a:rPr>
              <a:t> </a:t>
            </a:r>
            <a:r>
              <a:rPr lang="en-US" sz="1400" b="1" baseline="0" dirty="0" err="1">
                <a:solidFill>
                  <a:schemeClr val="tx1"/>
                </a:solidFill>
                <a:latin typeface="Bahnschrift Light" panose="020B0502040204020203" pitchFamily="34" charset="0"/>
              </a:rPr>
              <a:t>han</a:t>
            </a:r>
            <a:r>
              <a:rPr lang="en-US" sz="1400" b="1" baseline="0" dirty="0">
                <a:solidFill>
                  <a:schemeClr val="tx1"/>
                </a:solidFill>
                <a:latin typeface="Bahnschrift Light" panose="020B0502040204020203" pitchFamily="34" charset="0"/>
              </a:rPr>
              <a:t> </a:t>
            </a:r>
            <a:r>
              <a:rPr lang="en-US" sz="1400" b="1" baseline="0" dirty="0" err="1">
                <a:solidFill>
                  <a:schemeClr val="tx1"/>
                </a:solidFill>
                <a:latin typeface="Bahnschrift Light" panose="020B0502040204020203" pitchFamily="34" charset="0"/>
              </a:rPr>
              <a:t>extraído</a:t>
            </a:r>
            <a:r>
              <a:rPr lang="en-US" sz="1400" b="1" baseline="0" dirty="0">
                <a:solidFill>
                  <a:schemeClr val="tx1"/>
                </a:solidFill>
                <a:latin typeface="Bahnschrift Light" panose="020B0502040204020203" pitchFamily="34" charset="0"/>
              </a:rPr>
              <a:t> dientes?</a:t>
            </a:r>
            <a:endParaRPr lang="en-US" sz="1400" b="1" dirty="0">
              <a:solidFill>
                <a:schemeClr val="tx1"/>
              </a:solidFill>
              <a:latin typeface="Bahnschrift Light" panose="020B0502040204020203" pitchFamily="34" charset="0"/>
            </a:endParaRPr>
          </a:p>
        </c:rich>
      </c:tx>
      <c:layout>
        <c:manualLayout>
          <c:xMode val="edge"/>
          <c:yMode val="edge"/>
          <c:x val="9.5923447069116333E-2"/>
          <c:y val="1.851851851851851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Bahnschrift Light" panose="020B0502040204020203" pitchFamily="34" charset="0"/>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cat>
            <c:strRef>
              <c:f>'[ReResultados PAT I 2P2019xlsx.xlsx]Sheet1'!$B$83:$B$84</c:f>
              <c:strCache>
                <c:ptCount val="2"/>
                <c:pt idx="0">
                  <c:v>Sí</c:v>
                </c:pt>
                <c:pt idx="1">
                  <c:v>No</c:v>
                </c:pt>
              </c:strCache>
            </c:strRef>
          </c:cat>
          <c:val>
            <c:numRef>
              <c:f>'[ReResultados PAT I 2P2019xlsx.xlsx]Sheet1'!$C$83:$C$84</c:f>
              <c:numCache>
                <c:formatCode>###0</c:formatCode>
                <c:ptCount val="2"/>
                <c:pt idx="0">
                  <c:v>26</c:v>
                </c:pt>
                <c:pt idx="1">
                  <c:v>55</c:v>
                </c:pt>
              </c:numCache>
            </c:numRef>
          </c:val>
          <c:extLst>
            <c:ext xmlns:c16="http://schemas.microsoft.com/office/drawing/2014/chart" uri="{C3380CC4-5D6E-409C-BE32-E72D297353CC}">
              <c16:uniqueId val="{00000000-76C6-435E-B9D9-7C6FDA489900}"/>
            </c:ext>
          </c:extLst>
        </c:ser>
        <c:dLbls>
          <c:showLegendKey val="0"/>
          <c:showVal val="0"/>
          <c:showCatName val="0"/>
          <c:showSerName val="0"/>
          <c:showPercent val="0"/>
          <c:showBubbleSize val="0"/>
        </c:dLbls>
        <c:gapWidth val="219"/>
        <c:overlap val="-27"/>
        <c:axId val="1623795792"/>
        <c:axId val="1623801200"/>
      </c:barChart>
      <c:catAx>
        <c:axId val="162379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Bahnschrift Light" panose="020B0502040204020203" pitchFamily="34" charset="0"/>
                <a:ea typeface="+mn-ea"/>
                <a:cs typeface="+mn-cs"/>
              </a:defRPr>
            </a:pPr>
            <a:endParaRPr lang="es-CO"/>
          </a:p>
        </c:txPr>
        <c:crossAx val="1623801200"/>
        <c:crosses val="autoZero"/>
        <c:auto val="1"/>
        <c:lblAlgn val="ctr"/>
        <c:lblOffset val="100"/>
        <c:noMultiLvlLbl val="0"/>
      </c:catAx>
      <c:valAx>
        <c:axId val="1623801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Bahnschrift Light" panose="020B0502040204020203" pitchFamily="34" charset="0"/>
                <a:ea typeface="+mn-ea"/>
                <a:cs typeface="+mn-cs"/>
              </a:defRPr>
            </a:pPr>
            <a:endParaRPr lang="es-CO"/>
          </a:p>
        </c:txPr>
        <c:crossAx val="1623795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11488" cy="46355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448E847D-9A61-4983-8A99-2DF9D9606D5E}" type="datetimeFigureOut">
              <a:rPr lang="es-ES" smtClean="0"/>
              <a:t>09/12/2019</a:t>
            </a:fld>
            <a:endParaRPr lang="es-ES"/>
          </a:p>
        </p:txBody>
      </p:sp>
      <p:sp>
        <p:nvSpPr>
          <p:cNvPr id="4" name="Marcador de pie de página 3"/>
          <p:cNvSpPr>
            <a:spLocks noGrp="1"/>
          </p:cNvSpPr>
          <p:nvPr>
            <p:ph type="ftr" sz="quarter" idx="2"/>
          </p:nvPr>
        </p:nvSpPr>
        <p:spPr>
          <a:xfrm>
            <a:off x="1" y="8772525"/>
            <a:ext cx="3011488" cy="46355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176F7257-500D-4C86-9222-06055CB0BBB5}" type="slidenum">
              <a:rPr lang="es-ES" smtClean="0"/>
              <a:t>‹Nº›</a:t>
            </a:fld>
            <a:endParaRPr lang="es-ES"/>
          </a:p>
        </p:txBody>
      </p:sp>
    </p:spTree>
    <p:extLst>
      <p:ext uri="{BB962C8B-B14F-4D97-AF65-F5344CB8AC3E}">
        <p14:creationId xmlns:p14="http://schemas.microsoft.com/office/powerpoint/2010/main" val="353184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075" cy="461964"/>
          </a:xfrm>
          <a:prstGeom prst="rect">
            <a:avLst/>
          </a:prstGeom>
        </p:spPr>
        <p:txBody>
          <a:bodyPr vert="horz" lIns="92492" tIns="46246" rIns="92492" bIns="46246" rtlCol="0"/>
          <a:lstStyle>
            <a:lvl1pPr algn="l" eaLnBrk="1" fontAlgn="auto" hangingPunct="1">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idx="1"/>
          </p:nvPr>
        </p:nvSpPr>
        <p:spPr>
          <a:xfrm>
            <a:off x="3935414" y="0"/>
            <a:ext cx="3013075" cy="461964"/>
          </a:xfrm>
          <a:prstGeom prst="rect">
            <a:avLst/>
          </a:prstGeom>
        </p:spPr>
        <p:txBody>
          <a:bodyPr vert="horz" lIns="92492" tIns="46246" rIns="92492" bIns="46246" rtlCol="0"/>
          <a:lstStyle>
            <a:lvl1pPr algn="r" eaLnBrk="1" fontAlgn="auto" hangingPunct="1">
              <a:spcBef>
                <a:spcPts val="0"/>
              </a:spcBef>
              <a:spcAft>
                <a:spcPts val="0"/>
              </a:spcAft>
              <a:defRPr sz="1200">
                <a:latin typeface="+mn-lt"/>
                <a:cs typeface="+mn-cs"/>
              </a:defRPr>
            </a:lvl1pPr>
          </a:lstStyle>
          <a:p>
            <a:pPr>
              <a:defRPr/>
            </a:pPr>
            <a:fld id="{289797D7-327B-40FA-B9C5-5A7C66DCF513}" type="datetimeFigureOut">
              <a:rPr lang="en-US"/>
              <a:pPr>
                <a:defRPr/>
              </a:pPr>
              <a:t>12/9/2019</a:t>
            </a:fld>
            <a:endParaRPr lang="es-CO"/>
          </a:p>
        </p:txBody>
      </p:sp>
      <p:sp>
        <p:nvSpPr>
          <p:cNvPr id="4" name="3 Marcador de imagen de diapositiva"/>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92" tIns="46246" rIns="92492" bIns="46246" rtlCol="0" anchor="ctr"/>
          <a:lstStyle/>
          <a:p>
            <a:pPr lvl="0"/>
            <a:endParaRPr lang="es-CO" noProof="0"/>
          </a:p>
        </p:txBody>
      </p:sp>
      <p:sp>
        <p:nvSpPr>
          <p:cNvPr id="5" name="4 Marcador de notas"/>
          <p:cNvSpPr>
            <a:spLocks noGrp="1"/>
          </p:cNvSpPr>
          <p:nvPr>
            <p:ph type="body" sz="quarter" idx="3"/>
          </p:nvPr>
        </p:nvSpPr>
        <p:spPr>
          <a:xfrm>
            <a:off x="695325" y="4387851"/>
            <a:ext cx="5559425" cy="4156075"/>
          </a:xfrm>
          <a:prstGeom prst="rect">
            <a:avLst/>
          </a:prstGeom>
        </p:spPr>
        <p:txBody>
          <a:bodyPr vert="horz" lIns="92492" tIns="46246" rIns="92492" bIns="46246"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5 Marcador de pie de página"/>
          <p:cNvSpPr>
            <a:spLocks noGrp="1"/>
          </p:cNvSpPr>
          <p:nvPr>
            <p:ph type="ftr" sz="quarter" idx="4"/>
          </p:nvPr>
        </p:nvSpPr>
        <p:spPr>
          <a:xfrm>
            <a:off x="0" y="8772524"/>
            <a:ext cx="3013075" cy="461964"/>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cs typeface="+mn-cs"/>
              </a:defRPr>
            </a:lvl1pPr>
          </a:lstStyle>
          <a:p>
            <a:pPr>
              <a:defRPr/>
            </a:pPr>
            <a:endParaRPr lang="es-CO"/>
          </a:p>
        </p:txBody>
      </p:sp>
      <p:sp>
        <p:nvSpPr>
          <p:cNvPr id="7" name="6 Marcador de número de diapositiva"/>
          <p:cNvSpPr>
            <a:spLocks noGrp="1"/>
          </p:cNvSpPr>
          <p:nvPr>
            <p:ph type="sldNum" sz="quarter" idx="5"/>
          </p:nvPr>
        </p:nvSpPr>
        <p:spPr>
          <a:xfrm>
            <a:off x="3935414" y="8772524"/>
            <a:ext cx="3013075" cy="461964"/>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vl1pPr>
          </a:lstStyle>
          <a:p>
            <a:pPr>
              <a:defRPr/>
            </a:pPr>
            <a:fld id="{F18D3151-53AE-4BF8-A912-59F22366AC38}" type="slidenum">
              <a:rPr lang="es-CO" altLang="es-CO"/>
              <a:pPr>
                <a:defRPr/>
              </a:pPr>
              <a:t>‹Nº›</a:t>
            </a:fld>
            <a:endParaRPr lang="es-CO" altLang="es-CO"/>
          </a:p>
        </p:txBody>
      </p:sp>
    </p:spTree>
    <p:extLst>
      <p:ext uri="{BB962C8B-B14F-4D97-AF65-F5344CB8AC3E}">
        <p14:creationId xmlns:p14="http://schemas.microsoft.com/office/powerpoint/2010/main" val="2079770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Para hablar sobra ansiedad se necesita saber</a:t>
            </a:r>
            <a:r>
              <a:rPr lang="es-CO" baseline="0" dirty="0"/>
              <a:t> que es esta: la ansiedad es definida como una respuesta emocional a situaciones límites representada principalmente por tensión y miedo. </a:t>
            </a:r>
          </a:p>
          <a:p>
            <a:r>
              <a:rPr lang="es-CO" baseline="0" dirty="0"/>
              <a:t>Esta también es definida por Arnold Lazarus como una mejora en el rendimiento que permite la adaptación a los distintos entornos sociales y evita el riesgo, actuando como una alarma. Así como también es definida por Lang como una percepción de amenaza o peligro.</a:t>
            </a:r>
          </a:p>
          <a:p>
            <a:endParaRPr lang="es-CO" baseline="0" dirty="0"/>
          </a:p>
          <a:p>
            <a:r>
              <a:rPr lang="es-CO" dirty="0"/>
              <a:t>Https://Www.Sanitas.Es/Sanitas/Seguros/Es/Particulares/Biblioteca-de-salud/Psicologia/Crisis-ansiedad.Html</a:t>
            </a:r>
          </a:p>
          <a:p>
            <a:r>
              <a:rPr lang="es-CO" dirty="0"/>
              <a:t>Http://Www.Psicologiacientifica.Com/Ansiedad-estudio/</a:t>
            </a:r>
          </a:p>
          <a:p>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3</a:t>
            </a:fld>
            <a:endParaRPr lang="es-CO" altLang="es-CO"/>
          </a:p>
        </p:txBody>
      </p:sp>
    </p:spTree>
    <p:extLst>
      <p:ext uri="{BB962C8B-B14F-4D97-AF65-F5344CB8AC3E}">
        <p14:creationId xmlns:p14="http://schemas.microsoft.com/office/powerpoint/2010/main" val="77397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Para valorar la presencia</a:t>
            </a:r>
            <a:r>
              <a:rPr lang="es-CO" baseline="0" dirty="0"/>
              <a:t> de ansiedad se Aplicará </a:t>
            </a:r>
            <a:r>
              <a:rPr lang="es-CO" b="1" baseline="0" dirty="0"/>
              <a:t>La Escala de Hamilton, </a:t>
            </a:r>
            <a:r>
              <a:rPr lang="es-CO" b="0" baseline="0" dirty="0"/>
              <a:t>que es un instrumento previamente validado, </a:t>
            </a:r>
            <a:r>
              <a:rPr lang="es-CO" sz="1200" b="0" i="0" kern="1200" dirty="0">
                <a:solidFill>
                  <a:schemeClr val="tx1"/>
                </a:solidFill>
                <a:effectLst/>
                <a:latin typeface="+mn-lt"/>
                <a:ea typeface="+mn-ea"/>
                <a:cs typeface="+mn-cs"/>
              </a:rPr>
              <a:t>La </a:t>
            </a:r>
            <a:r>
              <a:rPr lang="es-CO" sz="1200" b="1" i="0" kern="1200" dirty="0">
                <a:solidFill>
                  <a:schemeClr val="tx1"/>
                </a:solidFill>
                <a:effectLst/>
                <a:latin typeface="+mn-lt"/>
                <a:ea typeface="+mn-ea"/>
                <a:cs typeface="+mn-cs"/>
              </a:rPr>
              <a:t>escala</a:t>
            </a:r>
            <a:r>
              <a:rPr lang="es-CO" sz="1200" b="0" i="0" kern="1200" dirty="0">
                <a:solidFill>
                  <a:schemeClr val="tx1"/>
                </a:solidFill>
                <a:effectLst/>
                <a:latin typeface="+mn-lt"/>
                <a:ea typeface="+mn-ea"/>
                <a:cs typeface="+mn-cs"/>
              </a:rPr>
              <a:t> consiste de 14 </a:t>
            </a:r>
            <a:r>
              <a:rPr lang="es-CO" sz="1200" b="0" i="0" kern="1200" dirty="0" err="1">
                <a:solidFill>
                  <a:schemeClr val="tx1"/>
                </a:solidFill>
                <a:effectLst/>
                <a:latin typeface="+mn-lt"/>
                <a:ea typeface="+mn-ea"/>
                <a:cs typeface="+mn-cs"/>
              </a:rPr>
              <a:t>items</a:t>
            </a:r>
            <a:r>
              <a:rPr lang="es-CO" sz="1200" b="0" i="0" kern="1200" dirty="0">
                <a:solidFill>
                  <a:schemeClr val="tx1"/>
                </a:solidFill>
                <a:effectLst/>
                <a:latin typeface="+mn-lt"/>
                <a:ea typeface="+mn-ea"/>
                <a:cs typeface="+mn-cs"/>
              </a:rPr>
              <a:t>, diseñados para evaluar la severidad de la </a:t>
            </a:r>
            <a:r>
              <a:rPr lang="es-CO" sz="1200" b="1" i="0" kern="1200" dirty="0">
                <a:solidFill>
                  <a:schemeClr val="tx1"/>
                </a:solidFill>
                <a:effectLst/>
                <a:latin typeface="+mn-lt"/>
                <a:ea typeface="+mn-ea"/>
                <a:cs typeface="+mn-cs"/>
              </a:rPr>
              <a:t>ansiedad</a:t>
            </a:r>
            <a:r>
              <a:rPr lang="es-CO" sz="1200" b="0" i="0" kern="1200" dirty="0">
                <a:solidFill>
                  <a:schemeClr val="tx1"/>
                </a:solidFill>
                <a:effectLst/>
                <a:latin typeface="+mn-lt"/>
                <a:ea typeface="+mn-ea"/>
                <a:cs typeface="+mn-cs"/>
              </a:rPr>
              <a:t> de un paciente,</a:t>
            </a:r>
            <a:r>
              <a:rPr lang="es-CO" sz="1200" b="0" i="0" kern="1200" baseline="0" dirty="0">
                <a:solidFill>
                  <a:schemeClr val="tx1"/>
                </a:solidFill>
                <a:effectLst/>
                <a:latin typeface="+mn-lt"/>
                <a:ea typeface="+mn-ea"/>
                <a:cs typeface="+mn-cs"/>
              </a:rPr>
              <a:t> </a:t>
            </a:r>
            <a:r>
              <a:rPr lang="es-CO" b="0" baseline="0" dirty="0"/>
              <a:t>se evalúan emociones como el temor, miedos, funciones intelectuales, síntomas cardiacos y respiratorios entre otros.</a:t>
            </a:r>
          </a:p>
          <a:p>
            <a:endParaRPr lang="es-CO" b="0" baseline="0" dirty="0"/>
          </a:p>
          <a:p>
            <a:endParaRPr lang="es-CO" b="0"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14</a:t>
            </a:fld>
            <a:endParaRPr lang="es-CO" altLang="es-CO"/>
          </a:p>
        </p:txBody>
      </p:sp>
    </p:spTree>
    <p:extLst>
      <p:ext uri="{BB962C8B-B14F-4D97-AF65-F5344CB8AC3E}">
        <p14:creationId xmlns:p14="http://schemas.microsoft.com/office/powerpoint/2010/main" val="253467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Para evaluar la experiencia de caries, se le</a:t>
            </a:r>
            <a:r>
              <a:rPr lang="es-CO" baseline="0" dirty="0"/>
              <a:t> aplicará un cuestionario a cada participante, donde se le realizarán preguntas varias sobre la presencia de caries y otros factores relacionados.</a:t>
            </a:r>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15</a:t>
            </a:fld>
            <a:endParaRPr lang="es-CO" altLang="es-CO"/>
          </a:p>
        </p:txBody>
      </p:sp>
    </p:spTree>
    <p:extLst>
      <p:ext uri="{BB962C8B-B14F-4D97-AF65-F5344CB8AC3E}">
        <p14:creationId xmlns:p14="http://schemas.microsoft.com/office/powerpoint/2010/main" val="313164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el estudio participaron 77 estudiantes en total, 36 fueron</a:t>
            </a:r>
            <a:r>
              <a:rPr lang="es-CO" baseline="0" dirty="0"/>
              <a:t> estudiantes del programa de odontología y 41 del programa de medicina.</a:t>
            </a:r>
          </a:p>
          <a:p>
            <a:endParaRPr lang="es-CO" baseline="0" dirty="0"/>
          </a:p>
          <a:p>
            <a:r>
              <a:rPr lang="es-CO" baseline="0" dirty="0"/>
              <a:t>Al analizar las variables sociodemográficas, observamos que el 61% de los participantes fueron mujeres, el 39% restante hombres.</a:t>
            </a:r>
          </a:p>
          <a:p>
            <a:endParaRPr lang="es-CO" baseline="0" dirty="0"/>
          </a:p>
          <a:p>
            <a:r>
              <a:rPr lang="es-CO" baseline="0" dirty="0"/>
              <a:t>El promedio de edad fue de 19 años.</a:t>
            </a:r>
          </a:p>
          <a:p>
            <a:endParaRPr lang="es-CO" baseline="0" dirty="0"/>
          </a:p>
          <a:p>
            <a:r>
              <a:rPr lang="es-CO" baseline="0" dirty="0"/>
              <a:t>Los estudiantes encuestados se ubicaron en semestres comprendidos entre II y V, de los cuales, hubo mayor participación del III, que representó el 41% de la población de participantes, seguido de IV semestre.</a:t>
            </a:r>
            <a:endParaRPr lang="en-US"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18</a:t>
            </a:fld>
            <a:endParaRPr lang="es-CO" altLang="es-CO"/>
          </a:p>
        </p:txBody>
      </p:sp>
    </p:spTree>
    <p:extLst>
      <p:ext uri="{BB962C8B-B14F-4D97-AF65-F5344CB8AC3E}">
        <p14:creationId xmlns:p14="http://schemas.microsoft.com/office/powerpoint/2010/main" val="322268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a:t>
            </a:r>
            <a:r>
              <a:rPr lang="es-CO" baseline="0" dirty="0"/>
              <a:t> cuanto al Patrón de Consumo de alimentos azucarados, se obtuvieron los siguientes resultados:</a:t>
            </a:r>
          </a:p>
          <a:p>
            <a:endParaRPr lang="es-CO" baseline="0" dirty="0"/>
          </a:p>
          <a:p>
            <a:r>
              <a:rPr lang="es-CO" baseline="0" dirty="0"/>
              <a:t>Cada color corresponde a una frecuencia de consumo, siendo el primer color (azul) la opción “Nunca” y el gris La Opción “Todos los días”.</a:t>
            </a:r>
          </a:p>
          <a:p>
            <a:endParaRPr lang="es-CO" baseline="0" dirty="0"/>
          </a:p>
          <a:p>
            <a:r>
              <a:rPr lang="es-CO" baseline="0" dirty="0"/>
              <a:t>De la gráfica podemos mencionar:</a:t>
            </a:r>
          </a:p>
          <a:p>
            <a:endParaRPr lang="es-CO" baseline="0" dirty="0"/>
          </a:p>
          <a:p>
            <a:pPr marL="228600" indent="-228600">
              <a:buAutoNum type="arabicPeriod"/>
            </a:pPr>
            <a:r>
              <a:rPr lang="es-CO" baseline="0" dirty="0"/>
              <a:t>Que los alimentos que menos consumen los estudiantes son Mermeladas y bebidas energizantes, y quienes consumen, lo hacen en su mayoría 1 vez por semana</a:t>
            </a:r>
          </a:p>
          <a:p>
            <a:pPr marL="228600" indent="-228600">
              <a:buAutoNum type="arabicPeriod"/>
            </a:pPr>
            <a:r>
              <a:rPr lang="es-CO" dirty="0"/>
              <a:t>Mas</a:t>
            </a:r>
            <a:r>
              <a:rPr lang="es-CO" baseline="0" dirty="0"/>
              <a:t> del 50% de los estudiantes encuestados consume tortas o postres por lo menos una vez a la semana</a:t>
            </a:r>
          </a:p>
          <a:p>
            <a:pPr marL="228600" indent="-228600">
              <a:buAutoNum type="arabicPeriod"/>
            </a:pPr>
            <a:r>
              <a:rPr lang="es-CO" baseline="0" dirty="0"/>
              <a:t>Los alimentos que se consumen con mayor frecuencia, por lo menos 2 a 3 veces por semana fueron las galletas, golosinas, chocolates, bebidas carbonatadas, jugos, pan.</a:t>
            </a:r>
          </a:p>
          <a:p>
            <a:pPr marL="228600" indent="-228600">
              <a:buAutoNum type="arabicPeriod"/>
            </a:pPr>
            <a:r>
              <a:rPr lang="es-CO" baseline="0" dirty="0"/>
              <a:t>El ítem “Todos los días” presentó el menor numero de respuestas, sin embargo, se identificó que 10 estudiantes consumen bebidas endulzadas a diario, así como jugos y lácteos.</a:t>
            </a:r>
            <a:endParaRPr lang="en-US"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19</a:t>
            </a:fld>
            <a:endParaRPr lang="es-CO" altLang="es-CO"/>
          </a:p>
        </p:txBody>
      </p:sp>
    </p:spTree>
    <p:extLst>
      <p:ext uri="{BB962C8B-B14F-4D97-AF65-F5344CB8AC3E}">
        <p14:creationId xmlns:p14="http://schemas.microsoft.com/office/powerpoint/2010/main" val="247446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25</a:t>
            </a:fld>
            <a:endParaRPr lang="es-CO" altLang="es-CO"/>
          </a:p>
        </p:txBody>
      </p:sp>
    </p:spTree>
    <p:extLst>
      <p:ext uri="{BB962C8B-B14F-4D97-AF65-F5344CB8AC3E}">
        <p14:creationId xmlns:p14="http://schemas.microsoft.com/office/powerpoint/2010/main" val="343202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ansiedad puede presentarse en tres formas: 1) normal, en la cual hay manifestaciones afectivas como respuesta a un estímulo tanto del mundo exterior como interior; 2) patológica, donde, a diferencia de la normal, no hay un estímulo previo; y 3) la generalizada, que se caracteriza por miedos prolongados vagos e inexplicables sin relación con un objeto (Acuña, </a:t>
            </a:r>
            <a:r>
              <a:rPr lang="es-CO" dirty="0" err="1"/>
              <a:t>Botto</a:t>
            </a:r>
            <a:r>
              <a:rPr lang="es-CO" dirty="0"/>
              <a:t> y Jiménez, 2009; </a:t>
            </a:r>
            <a:r>
              <a:rPr lang="es-CO" dirty="0" err="1"/>
              <a:t>Sarason</a:t>
            </a:r>
            <a:r>
              <a:rPr lang="es-CO" dirty="0"/>
              <a:t> y </a:t>
            </a:r>
            <a:r>
              <a:rPr lang="es-CO" dirty="0" err="1"/>
              <a:t>Sarason</a:t>
            </a:r>
            <a:r>
              <a:rPr lang="es-CO" dirty="0"/>
              <a:t>, 1996).</a:t>
            </a:r>
          </a:p>
          <a:p>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4</a:t>
            </a:fld>
            <a:endParaRPr lang="es-CO" altLang="es-CO"/>
          </a:p>
        </p:txBody>
      </p:sp>
    </p:spTree>
    <p:extLst>
      <p:ext uri="{BB962C8B-B14F-4D97-AF65-F5344CB8AC3E}">
        <p14:creationId xmlns:p14="http://schemas.microsoft.com/office/powerpoint/2010/main" val="163887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época universitaria constituye un periodo de la vida donde la mayoría de los estudiantes son adolescentes o adultos jóvenes, lo que implica que son una población donde se consolidan los proyectos de vida, se adquiere la mayoría de edad, se asumen nuevas responsabilidades sociales y aumentan las presiones psicosociales, lo que puede redundar en una mayor vulnerabilidad frente a trastornos psicosociales como el síndrome ansioso.</a:t>
            </a:r>
          </a:p>
          <a:p>
            <a:endParaRPr lang="es-CO" dirty="0"/>
          </a:p>
          <a:p>
            <a:r>
              <a:rPr lang="es-ES" dirty="0"/>
              <a:t>Según la Encuesta Nacional de Salud Mental de 2003 de Colombia, la prevalencia de vida de cualquier trastorno mental en la población general fue de 40,1%, siendo los adolescentes y adultos jóvenes los más afectados; entre dichos trastornos, los más altos correspondieron a ansiedad. En Colombia, los trastornos de ansiedad son de mayor prevalencia que otros trastornos mentales; el 19,3% de la población entre 18 y 65 años la ha padecido alguna vez en la vida (en mujeres, la prevalencia aumenta a 21,8%).</a:t>
            </a:r>
          </a:p>
          <a:p>
            <a:endParaRPr lang="es-ES" dirty="0"/>
          </a:p>
          <a:p>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5</a:t>
            </a:fld>
            <a:endParaRPr lang="es-CO" altLang="es-CO"/>
          </a:p>
        </p:txBody>
      </p:sp>
    </p:spTree>
    <p:extLst>
      <p:ext uri="{BB962C8B-B14F-4D97-AF65-F5344CB8AC3E}">
        <p14:creationId xmlns:p14="http://schemas.microsoft.com/office/powerpoint/2010/main" val="245648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s-CO" sz="1200" b="0" i="0" kern="1200" dirty="0">
                <a:solidFill>
                  <a:schemeClr val="tx1"/>
                </a:solidFill>
                <a:effectLst/>
                <a:latin typeface="+mn-lt"/>
                <a:ea typeface="+mn-ea"/>
                <a:cs typeface="+mn-cs"/>
              </a:rPr>
              <a:t>El estudio de la relación entre la alimentación y el estrés tiene una larga tradición. Diversos grupos de investigación han desarrollado modelos teóricos para explicar las consecuencias que tiene en la conducta alimenticia, la exposición de un individuo a diferentes clases de estreso-res. </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Al considerar el conjunto de investigaciones que intentan esclarecer cómo influye el estrés en la alimentación, pueden distinguirse al menos dos grandes modelos explicativos:</a:t>
            </a:r>
          </a:p>
          <a:p>
            <a:pPr marL="228600" indent="-228600">
              <a:buAutoNum type="alphaLcParenR"/>
            </a:pPr>
            <a:r>
              <a:rPr lang="es-CO" sz="1200" b="1" i="0" kern="1200" dirty="0">
                <a:solidFill>
                  <a:schemeClr val="tx1"/>
                </a:solidFill>
                <a:effectLst/>
                <a:latin typeface="+mn-lt"/>
                <a:ea typeface="+mn-ea"/>
                <a:cs typeface="+mn-cs"/>
              </a:rPr>
              <a:t>el modelo de efecto general (MEG) </a:t>
            </a:r>
            <a:r>
              <a:rPr lang="es-CO" sz="1200" b="0" i="0" kern="1200" dirty="0">
                <a:solidFill>
                  <a:schemeClr val="tx1"/>
                </a:solidFill>
                <a:effectLst/>
                <a:latin typeface="+mn-lt"/>
                <a:ea typeface="+mn-ea"/>
                <a:cs typeface="+mn-cs"/>
              </a:rPr>
              <a:t>y</a:t>
            </a:r>
          </a:p>
          <a:p>
            <a:pPr marL="228600" indent="-228600">
              <a:buAutoNum type="alphaLcParenR"/>
            </a:pPr>
            <a:r>
              <a:rPr lang="es-CO" sz="1200" b="1" i="0" kern="1200" dirty="0">
                <a:solidFill>
                  <a:schemeClr val="tx1"/>
                </a:solidFill>
                <a:effectLst/>
                <a:latin typeface="+mn-lt"/>
                <a:ea typeface="+mn-ea"/>
                <a:cs typeface="+mn-cs"/>
              </a:rPr>
              <a:t>el modelo de las diferencias individuales (MDI).</a:t>
            </a:r>
          </a:p>
          <a:p>
            <a:pPr marL="0" indent="0">
              <a:buNone/>
            </a:pPr>
            <a:endParaRPr lang="es-CO" sz="1200" b="1" i="0" kern="1200" dirty="0">
              <a:solidFill>
                <a:schemeClr val="tx1"/>
              </a:solidFill>
              <a:effectLst/>
              <a:latin typeface="+mn-lt"/>
              <a:ea typeface="+mn-ea"/>
              <a:cs typeface="+mn-cs"/>
            </a:endParaRPr>
          </a:p>
          <a:p>
            <a:pPr marL="0" indent="0">
              <a:buNone/>
            </a:pPr>
            <a:r>
              <a:rPr lang="es-CO" sz="1200" b="0" i="0" kern="1200" dirty="0">
                <a:solidFill>
                  <a:schemeClr val="tx1"/>
                </a:solidFill>
                <a:effectLst/>
                <a:latin typeface="+mn-lt"/>
                <a:ea typeface="+mn-ea"/>
                <a:cs typeface="+mn-cs"/>
              </a:rPr>
              <a:t>En ambas aproximaciones se ha intentado explicar el efecto del estrés fundamentalmente en la cantidad de alimento ingerido (aumento versus decremento), en el aporte calórico del alimento ingerido (aumento de ingesta de alimentos hipercalóricos) y/o los cambios en el peso corporal.</a:t>
            </a:r>
          </a:p>
          <a:p>
            <a:pPr marL="0" indent="0">
              <a:buNone/>
            </a:pPr>
            <a:endParaRPr lang="es-CO"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7</a:t>
            </a:fld>
            <a:endParaRPr lang="es-CO" altLang="es-CO"/>
          </a:p>
        </p:txBody>
      </p:sp>
    </p:spTree>
    <p:extLst>
      <p:ext uri="{BB962C8B-B14F-4D97-AF65-F5344CB8AC3E}">
        <p14:creationId xmlns:p14="http://schemas.microsoft.com/office/powerpoint/2010/main" val="250308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Fue el </a:t>
            </a:r>
            <a:r>
              <a:rPr lang="es-ES" b="1" dirty="0"/>
              <a:t>estudio psicológico de la obesidad </a:t>
            </a:r>
            <a:r>
              <a:rPr lang="es-ES" dirty="0"/>
              <a:t>el que dio origen a la investigación que relaciona la alimentación con el estrés. En ese contexto, se desarrollaron varias teorías que intentaban explicar los cambios alimenticios asociados al estrés. Vale la pena resaltar </a:t>
            </a:r>
            <a:r>
              <a:rPr lang="es-ES" b="1" dirty="0"/>
              <a:t>La Teoría Psicosomática </a:t>
            </a:r>
            <a:r>
              <a:rPr lang="es-ES" dirty="0"/>
              <a:t>de </a:t>
            </a:r>
            <a:r>
              <a:rPr lang="es-ES" dirty="0" err="1"/>
              <a:t>Kapplan</a:t>
            </a:r>
            <a:r>
              <a:rPr lang="es-ES" dirty="0"/>
              <a:t> &amp; Kaplan, 1957; Bruch, 1961, sostenía que las personas obesas eran incapaces de distinguir entre ansiedad y hambre. De esta manera, algunos sujetos tenderían a responder frente a la ansiedad como si experimentaran hambre, esto es, comiendo.</a:t>
            </a:r>
            <a:endParaRPr lang="es-CO" dirty="0"/>
          </a:p>
          <a:p>
            <a:endParaRPr lang="es-CO" dirty="0"/>
          </a:p>
          <a:p>
            <a:r>
              <a:rPr lang="es-CO" dirty="0"/>
              <a:t>Si bien,</a:t>
            </a:r>
            <a:r>
              <a:rPr lang="es-CO" baseline="0" dirty="0"/>
              <a:t> muchos de los alimentos que comienzan a consumir los individuos sometidos a estrés o ansiedad pueden ser hipercalóricos y </a:t>
            </a:r>
            <a:r>
              <a:rPr lang="es-CO" baseline="0" dirty="0" err="1"/>
              <a:t>cariogénicos</a:t>
            </a:r>
            <a:r>
              <a:rPr lang="es-CO" baseline="0" dirty="0"/>
              <a:t>, aumentando en este caso el riesgo de caries dental, sin embargo, a la fecha no existe un estudio que explique de manera clara la relación que existe entre estos tres eventos: ansiedad – alimentación – Caries dental.</a:t>
            </a:r>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8</a:t>
            </a:fld>
            <a:endParaRPr lang="es-CO" altLang="es-CO"/>
          </a:p>
        </p:txBody>
      </p:sp>
    </p:spTree>
    <p:extLst>
      <p:ext uri="{BB962C8B-B14F-4D97-AF65-F5344CB8AC3E}">
        <p14:creationId xmlns:p14="http://schemas.microsoft.com/office/powerpoint/2010/main" val="391982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Teniendo en</a:t>
            </a:r>
            <a:r>
              <a:rPr lang="es-CO" baseline="0" dirty="0"/>
              <a:t> </a:t>
            </a:r>
            <a:r>
              <a:rPr lang="es-CO" dirty="0"/>
              <a:t>cuenta lo anteriormente</a:t>
            </a:r>
            <a:r>
              <a:rPr lang="es-CO" baseline="0" dirty="0"/>
              <a:t> expuesto y también considerando que los estudiantes de la salud están expuesto a ciclos de estrés y ansiedad que pueden o no afectar su rutina de alimentación y por consiguiente su salud oral, nos surge el siguiente interrogante: </a:t>
            </a:r>
          </a:p>
          <a:p>
            <a:endParaRPr lang="es-CO"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s-CO" sz="1200" kern="1200" dirty="0">
                <a:solidFill>
                  <a:schemeClr val="bg2">
                    <a:lumMod val="10000"/>
                  </a:schemeClr>
                </a:solidFill>
                <a:latin typeface="+mn-lt"/>
                <a:ea typeface="+mn-ea"/>
                <a:cs typeface="+mn-cs"/>
              </a:rPr>
              <a:t>¿CUÁL ES EL PATRÓN DE CONSUMO DE ALIMENTOS AZUCARADOS Y SU RELACIÓN CON LA PRESENCIA DE ANSIEDAD Y CARIES DENTAL EN ESTUDIANTES UNIVERSITARIOS?</a:t>
            </a:r>
            <a:endParaRPr lang="en-US" sz="1200" kern="1200" dirty="0">
              <a:solidFill>
                <a:schemeClr val="bg2">
                  <a:lumMod val="10000"/>
                </a:schemeClr>
              </a:solidFill>
              <a:latin typeface="+mn-lt"/>
              <a:ea typeface="+mn-ea"/>
              <a:cs typeface="+mn-cs"/>
            </a:endParaRPr>
          </a:p>
          <a:p>
            <a:endParaRPr lang="es-CO" baseline="0" dirty="0"/>
          </a:p>
          <a:p>
            <a:endParaRPr lang="es-CO" baseline="0" dirty="0"/>
          </a:p>
          <a:p>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9</a:t>
            </a:fld>
            <a:endParaRPr lang="es-CO" altLang="es-CO"/>
          </a:p>
        </p:txBody>
      </p:sp>
    </p:spTree>
    <p:extLst>
      <p:ext uri="{BB962C8B-B14F-4D97-AF65-F5344CB8AC3E}">
        <p14:creationId xmlns:p14="http://schemas.microsoft.com/office/powerpoint/2010/main" val="3627194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a:t>
            </a:r>
            <a:r>
              <a:rPr lang="es-CO" baseline="0" dirty="0"/>
              <a:t> desarrollará un estudio de Tipo Descriptivo, de Corte transversal, cuya población de estudio estará conformada por los estudiantes de </a:t>
            </a:r>
            <a:r>
              <a:rPr lang="es-CO" baseline="0" dirty="0" err="1"/>
              <a:t>Odontológia</a:t>
            </a:r>
            <a:r>
              <a:rPr lang="es-CO" baseline="0" dirty="0"/>
              <a:t> y Medicina, matriculados de 2° a 6° Semestre en la CURN.</a:t>
            </a:r>
          </a:p>
          <a:p>
            <a:endParaRPr lang="es-CO" baseline="0" dirty="0"/>
          </a:p>
          <a:p>
            <a:r>
              <a:rPr lang="es-CO" baseline="0" dirty="0"/>
              <a:t>El tamaño de la muestra se calculó teniendo en cuenta la tendencia histórica, para lo cual tuvimos en cuenta algunos artículos de estudios similares, reportados previamente.</a:t>
            </a:r>
          </a:p>
          <a:p>
            <a:endParaRPr lang="es-CO" baseline="0" dirty="0"/>
          </a:p>
          <a:p>
            <a:r>
              <a:rPr lang="es-CO" baseline="0" dirty="0"/>
              <a:t>Teniendo en cuenta los criterios de Inclusión, ingresarán al estudio estudiantes mayores de edad </a:t>
            </a:r>
            <a:r>
              <a:rPr lang="es-CO" baseline="0" dirty="0" err="1"/>
              <a:t>etc</a:t>
            </a:r>
            <a:r>
              <a:rPr lang="es-CO" baseline="0" dirty="0"/>
              <a:t> (Lees los criterios)</a:t>
            </a:r>
          </a:p>
          <a:p>
            <a:r>
              <a:rPr lang="es-CO" baseline="0" dirty="0"/>
              <a:t>Y se excluirán….</a:t>
            </a:r>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11</a:t>
            </a:fld>
            <a:endParaRPr lang="es-CO" altLang="es-CO"/>
          </a:p>
        </p:txBody>
      </p:sp>
    </p:spTree>
    <p:extLst>
      <p:ext uri="{BB962C8B-B14F-4D97-AF65-F5344CB8AC3E}">
        <p14:creationId xmlns:p14="http://schemas.microsoft.com/office/powerpoint/2010/main" val="36615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a:t>
            </a:r>
            <a:r>
              <a:rPr lang="es-CO" baseline="0" dirty="0"/>
              <a:t> estudio comprende tres grandes etapas metodológicas.</a:t>
            </a:r>
          </a:p>
          <a:p>
            <a:endParaRPr lang="es-CO" baseline="0" dirty="0"/>
          </a:p>
          <a:p>
            <a:r>
              <a:rPr lang="es-CO" dirty="0"/>
              <a:t>En el PASO 1: Se explicará a cada estudiante el objetivo</a:t>
            </a:r>
            <a:r>
              <a:rPr lang="es-CO" baseline="0" dirty="0"/>
              <a:t> del estudio y se solicitará su participación voluntaria que será confirmada mediante la firma de un consentimiento informado.</a:t>
            </a:r>
          </a:p>
          <a:p>
            <a:endParaRPr lang="es-CO" baseline="0" dirty="0"/>
          </a:p>
          <a:p>
            <a:r>
              <a:rPr lang="es-CO" baseline="0" dirty="0"/>
              <a:t>En el PASO 2: Se aplicarán los distintos instrumentos de recolección de datos, estos son ….(lees cada uno)</a:t>
            </a:r>
          </a:p>
          <a:p>
            <a:endParaRPr lang="es-CO" baseline="0" dirty="0"/>
          </a:p>
          <a:p>
            <a:r>
              <a:rPr lang="es-CO" baseline="0" dirty="0"/>
              <a:t>En el PASO 3:  Se tabularán todo los datos recolectados a partir de la aplicación de los instrumentos y se analizarán mediante estadística descriptiva</a:t>
            </a:r>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12</a:t>
            </a:fld>
            <a:endParaRPr lang="es-CO" altLang="es-CO"/>
          </a:p>
        </p:txBody>
      </p:sp>
    </p:spTree>
    <p:extLst>
      <p:ext uri="{BB962C8B-B14F-4D97-AF65-F5344CB8AC3E}">
        <p14:creationId xmlns:p14="http://schemas.microsoft.com/office/powerpoint/2010/main" val="59457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a:t>
            </a:r>
            <a:r>
              <a:rPr lang="es-CO" baseline="0" dirty="0"/>
              <a:t> la imagen se puede observar el cuestionario para evaluar el patrón de consumo de alimentos azucarados, en la columna de la izquierda están relacionados todos los alimentos azucarados a evaluar y en la fila superior la frecuencia de consumo ya sea diaria o semanal.</a:t>
            </a:r>
            <a:endParaRPr lang="es-CO" dirty="0"/>
          </a:p>
        </p:txBody>
      </p:sp>
      <p:sp>
        <p:nvSpPr>
          <p:cNvPr id="4" name="Marcador de número de diapositiva 3"/>
          <p:cNvSpPr>
            <a:spLocks noGrp="1"/>
          </p:cNvSpPr>
          <p:nvPr>
            <p:ph type="sldNum" sz="quarter" idx="10"/>
          </p:nvPr>
        </p:nvSpPr>
        <p:spPr/>
        <p:txBody>
          <a:bodyPr/>
          <a:lstStyle/>
          <a:p>
            <a:pPr>
              <a:defRPr/>
            </a:pPr>
            <a:fld id="{F18D3151-53AE-4BF8-A912-59F22366AC38}" type="slidenum">
              <a:rPr lang="es-CO" altLang="es-CO" smtClean="0"/>
              <a:pPr>
                <a:defRPr/>
              </a:pPr>
              <a:t>13</a:t>
            </a:fld>
            <a:endParaRPr lang="es-CO" altLang="es-CO"/>
          </a:p>
        </p:txBody>
      </p:sp>
    </p:spTree>
    <p:extLst>
      <p:ext uri="{BB962C8B-B14F-4D97-AF65-F5344CB8AC3E}">
        <p14:creationId xmlns:p14="http://schemas.microsoft.com/office/powerpoint/2010/main" val="3170493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755576" y="3810289"/>
            <a:ext cx="7651694" cy="1994975"/>
          </a:xfrm>
        </p:spPr>
        <p:txBody>
          <a:bodyPr anchor="ctr">
            <a:normAutofit/>
          </a:bodyPr>
          <a:lstStyle>
            <a:lvl1pPr algn="ctr">
              <a:defRPr sz="5400" b="0" i="0">
                <a:solidFill>
                  <a:schemeClr val="bg1"/>
                </a:solidFill>
                <a:effectLst/>
                <a:latin typeface="Bebas Neue" panose="020B0606020202050201" pitchFamily="34" charset="0"/>
              </a:defRPr>
            </a:lvl1pPr>
          </a:lstStyle>
          <a:p>
            <a:r>
              <a:rPr lang="es-ES" dirty="0"/>
              <a:t>TÍTULO DE LA PRESENTACIÓN</a:t>
            </a:r>
          </a:p>
        </p:txBody>
      </p:sp>
      <p:sp>
        <p:nvSpPr>
          <p:cNvPr id="3" name="Subtítulo 2"/>
          <p:cNvSpPr>
            <a:spLocks noGrp="1"/>
          </p:cNvSpPr>
          <p:nvPr>
            <p:ph type="subTitle" idx="1"/>
          </p:nvPr>
        </p:nvSpPr>
        <p:spPr>
          <a:xfrm>
            <a:off x="899592" y="5805264"/>
            <a:ext cx="7488832" cy="662382"/>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p>
        </p:txBody>
      </p:sp>
      <p:pic>
        <p:nvPicPr>
          <p:cNvPr id="4" name="Imagen 3">
            <a:extLst>
              <a:ext uri="{FF2B5EF4-FFF2-40B4-BE49-F238E27FC236}">
                <a16:creationId xmlns:a16="http://schemas.microsoft.com/office/drawing/2014/main" id="{6EF75F38-9CCE-4477-BA7B-58F0CF1815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0619" y="0"/>
            <a:ext cx="4901608" cy="4084674"/>
          </a:xfrm>
          <a:prstGeom prst="rect">
            <a:avLst/>
          </a:prstGeom>
        </p:spPr>
      </p:pic>
    </p:spTree>
    <p:extLst>
      <p:ext uri="{BB962C8B-B14F-4D97-AF65-F5344CB8AC3E}">
        <p14:creationId xmlns:p14="http://schemas.microsoft.com/office/powerpoint/2010/main" val="993445302"/>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lnSpc>
                <a:spcPct val="100000"/>
              </a:lnSpc>
              <a:defRPr sz="3200" b="0" i="0">
                <a:latin typeface="Bebas Neue" panose="020B0606020202050201" pitchFamily="34" charset="0"/>
              </a:defRPr>
            </a:lvl1pPr>
          </a:lstStyle>
          <a:p>
            <a:r>
              <a:rPr lang="es-ES" dirty="0"/>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4039334868"/>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lnSpc>
                <a:spcPct val="100000"/>
              </a:lnSpc>
              <a:defRPr sz="3200" b="0" i="0">
                <a:latin typeface="Bebas Neue" panose="020B0606020202050201" pitchFamily="34" charset="0"/>
              </a:defRPr>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2303706524"/>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3" name="Marcador de texto vertical 2"/>
          <p:cNvSpPr>
            <a:spLocks noGrp="1"/>
          </p:cNvSpPr>
          <p:nvPr>
            <p:ph type="body" orient="vert" idx="1"/>
          </p:nvPr>
        </p:nvSpPr>
        <p:spPr>
          <a:xfrm>
            <a:off x="628650" y="1171424"/>
            <a:ext cx="7886700" cy="500553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Título 9"/>
          <p:cNvSpPr>
            <a:spLocks noGrp="1"/>
          </p:cNvSpPr>
          <p:nvPr>
            <p:ph type="title"/>
          </p:nvPr>
        </p:nvSpPr>
        <p:spPr>
          <a:xfrm>
            <a:off x="628650" y="137823"/>
            <a:ext cx="78867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cxnSp>
        <p:nvCxnSpPr>
          <p:cNvPr id="11" name="Conector recto 10"/>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840845140"/>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lvl1pPr>
              <a:defRPr b="0" i="0">
                <a:latin typeface="Bebas Neue" panose="020B0606020202050201" pitchFamily="34" charset="0"/>
              </a:defRPr>
            </a:lvl1pPr>
          </a:lstStyle>
          <a:p>
            <a:r>
              <a:rPr lang="es-ES" dirty="0"/>
              <a:t>Haga clic para modificar el estilo de título del patrón</a:t>
            </a:r>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3377201147"/>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54844" y="128736"/>
            <a:ext cx="77724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
        <p:nvSpPr>
          <p:cNvPr id="3" name="2 Marcador de texto"/>
          <p:cNvSpPr>
            <a:spLocks noGrp="1"/>
          </p:cNvSpPr>
          <p:nvPr>
            <p:ph type="body" sz="half" idx="1"/>
          </p:nvPr>
        </p:nvSpPr>
        <p:spPr>
          <a:xfrm>
            <a:off x="685800" y="1268760"/>
            <a:ext cx="3810000" cy="48272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268760"/>
            <a:ext cx="3810000" cy="4827240"/>
          </a:xfrm>
        </p:spPr>
        <p:txBody>
          <a:bodyPr rtlCol="0">
            <a:normAutofit/>
          </a:bodyPr>
          <a:lstStyle/>
          <a:p>
            <a:pPr lvl="0"/>
            <a:endParaRPr lang="es-CO" noProof="0"/>
          </a:p>
        </p:txBody>
      </p:sp>
      <p:cxnSp>
        <p:nvCxnSpPr>
          <p:cNvPr id="11" name="Conector recto 10"/>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4083925694"/>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8650" y="116633"/>
            <a:ext cx="7886700" cy="983443"/>
          </a:xfrm>
        </p:spPr>
        <p:txBody>
          <a:bodyPr anchor="ctr">
            <a:normAutofit/>
          </a:bodyPr>
          <a:lstStyle>
            <a:lvl1pPr algn="ctr">
              <a:lnSpc>
                <a:spcPct val="100000"/>
              </a:lnSpc>
              <a:defRPr sz="3600"/>
            </a:lvl1pPr>
          </a:lstStyle>
          <a:p>
            <a:r>
              <a:rPr lang="es-ES" dirty="0"/>
              <a:t>TÍTULO DE LA DIAPOSITIVA</a:t>
            </a:r>
          </a:p>
        </p:txBody>
      </p:sp>
      <p:sp>
        <p:nvSpPr>
          <p:cNvPr id="3" name="Marcador de contenido 2"/>
          <p:cNvSpPr>
            <a:spLocks noGrp="1"/>
          </p:cNvSpPr>
          <p:nvPr>
            <p:ph idx="1"/>
          </p:nvPr>
        </p:nvSpPr>
        <p:spPr>
          <a:xfrm>
            <a:off x="628650" y="1162338"/>
            <a:ext cx="7886700" cy="5014625"/>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cxnSp>
        <p:nvCxnSpPr>
          <p:cNvPr id="7" name="Conector recto 6"/>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1659539211"/>
      </p:ext>
    </p:extLst>
  </p:cSld>
  <p:clrMapOvr>
    <a:masterClrMapping/>
  </p:clrMapOvr>
  <p:transition spd="slow">
    <p:cover/>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Tipo 1">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3861048"/>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535782" y="4581128"/>
            <a:ext cx="8341022" cy="2016224"/>
          </a:xfrm>
        </p:spPr>
        <p:txBody>
          <a:bodyPr anchor="t">
            <a:normAutofit/>
          </a:bodyPr>
          <a:lstStyle>
            <a:lvl1pPr algn="l">
              <a:defRPr sz="4000" b="0" i="0">
                <a:solidFill>
                  <a:schemeClr val="tx1">
                    <a:lumMod val="75000"/>
                    <a:lumOff val="25000"/>
                  </a:schemeClr>
                </a:solidFill>
                <a:latin typeface="Bebas Neue" panose="020B0606020202050201" pitchFamily="34" charset="0"/>
              </a:defRPr>
            </a:lvl1pPr>
          </a:lstStyle>
          <a:p>
            <a:r>
              <a:rPr lang="es-ES" dirty="0"/>
              <a:t>COLOCAR AQUÍ EL TITULO DE LA SECCIÓN</a:t>
            </a:r>
          </a:p>
        </p:txBody>
      </p:sp>
      <p:sp>
        <p:nvSpPr>
          <p:cNvPr id="3" name="Marcador de texto 2"/>
          <p:cNvSpPr>
            <a:spLocks noGrp="1"/>
          </p:cNvSpPr>
          <p:nvPr>
            <p:ph type="body" idx="1" hasCustomPrompt="1"/>
          </p:nvPr>
        </p:nvSpPr>
        <p:spPr>
          <a:xfrm>
            <a:off x="535782" y="4016506"/>
            <a:ext cx="8344791" cy="531377"/>
          </a:xfrm>
        </p:spPr>
        <p:txBody>
          <a:bodyPr anchor="b">
            <a:normAutofit/>
          </a:bodyPr>
          <a:lstStyle>
            <a:lvl1pPr marL="0" indent="0">
              <a:buNone/>
              <a:defRPr sz="20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descripción o comentario de la sección</a:t>
            </a:r>
          </a:p>
        </p:txBody>
      </p:sp>
      <p:pic>
        <p:nvPicPr>
          <p:cNvPr id="15" name="Imagen 1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17546" y="189902"/>
            <a:ext cx="4177492" cy="3481244"/>
          </a:xfrm>
          <a:prstGeom prst="rect">
            <a:avLst/>
          </a:prstGeom>
        </p:spPr>
      </p:pic>
    </p:spTree>
    <p:extLst>
      <p:ext uri="{BB962C8B-B14F-4D97-AF65-F5344CB8AC3E}">
        <p14:creationId xmlns:p14="http://schemas.microsoft.com/office/powerpoint/2010/main" val="240574765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Tipo 2">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7380312" cy="6858000"/>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614374" y="868363"/>
            <a:ext cx="6477906" cy="2852737"/>
          </a:xfrm>
        </p:spPr>
        <p:txBody>
          <a:bodyPr anchor="b"/>
          <a:lstStyle>
            <a:lvl1pPr algn="l">
              <a:defRPr sz="6000" b="0" i="0">
                <a:solidFill>
                  <a:schemeClr val="bg1"/>
                </a:solidFill>
                <a:effectLst/>
                <a:latin typeface="Bebas Neue" panose="020B0606020202050201" pitchFamily="34" charset="0"/>
              </a:defRPr>
            </a:lvl1pPr>
          </a:lstStyle>
          <a:p>
            <a:r>
              <a:rPr lang="es-ES" dirty="0"/>
              <a:t>COLOCAR AQUÍ EL TITULO DE LA SECCIÓN</a:t>
            </a:r>
          </a:p>
        </p:txBody>
      </p:sp>
      <p:sp>
        <p:nvSpPr>
          <p:cNvPr id="3" name="Marcador de texto 2"/>
          <p:cNvSpPr>
            <a:spLocks noGrp="1"/>
          </p:cNvSpPr>
          <p:nvPr>
            <p:ph type="body" idx="1" hasCustomPrompt="1"/>
          </p:nvPr>
        </p:nvSpPr>
        <p:spPr>
          <a:xfrm>
            <a:off x="795200" y="3752851"/>
            <a:ext cx="6297080" cy="2368550"/>
          </a:xfr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los ítems a presentar en esta sección</a:t>
            </a:r>
          </a:p>
        </p:txBody>
      </p:sp>
      <p:sp>
        <p:nvSpPr>
          <p:cNvPr id="10" name="Rectángulo 9"/>
          <p:cNvSpPr/>
          <p:nvPr userDrawn="1"/>
        </p:nvSpPr>
        <p:spPr>
          <a:xfrm flipH="1">
            <a:off x="758795" y="3760172"/>
            <a:ext cx="72000" cy="2368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72672760"/>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28650" y="1304741"/>
            <a:ext cx="3867150" cy="487222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8200" y="1304741"/>
            <a:ext cx="3867150" cy="4872222"/>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cxnSp>
        <p:nvCxnSpPr>
          <p:cNvPr id="9" name="Conector recto 8"/>
          <p:cNvCxnSpPr/>
          <p:nvPr userDrawn="1"/>
        </p:nvCxnSpPr>
        <p:spPr>
          <a:xfrm>
            <a:off x="628650" y="1124744"/>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Marcador de pie de página 10"/>
          <p:cNvSpPr>
            <a:spLocks noGrp="1"/>
          </p:cNvSpPr>
          <p:nvPr>
            <p:ph type="ftr" sz="quarter" idx="11"/>
          </p:nvPr>
        </p:nvSpPr>
        <p:spPr/>
        <p:txBody>
          <a:bodyPr/>
          <a:lstStyle/>
          <a:p>
            <a:endParaRPr lang="es-ES" dirty="0"/>
          </a:p>
        </p:txBody>
      </p:sp>
      <p:sp>
        <p:nvSpPr>
          <p:cNvPr id="12" name="Marcador de número de diapositiva 11"/>
          <p:cNvSpPr>
            <a:spLocks noGrp="1"/>
          </p:cNvSpPr>
          <p:nvPr>
            <p:ph type="sldNum" sz="quarter" idx="12"/>
          </p:nvPr>
        </p:nvSpPr>
        <p:spPr/>
        <p:txBody>
          <a:bodyPr/>
          <a:lstStyle/>
          <a:p>
            <a:fld id="{A0D7ED8E-E8F2-40C2-AF71-A534DDE5582E}" type="slidenum">
              <a:rPr lang="es-CO" smtClean="0"/>
              <a:pPr/>
              <a:t>‹Nº›</a:t>
            </a:fld>
            <a:endParaRPr lang="es-CO" dirty="0"/>
          </a:p>
        </p:txBody>
      </p:sp>
      <p:sp>
        <p:nvSpPr>
          <p:cNvPr id="14" name="Título 13"/>
          <p:cNvSpPr>
            <a:spLocks noGrp="1"/>
          </p:cNvSpPr>
          <p:nvPr>
            <p:ph type="title"/>
          </p:nvPr>
        </p:nvSpPr>
        <p:spPr>
          <a:xfrm>
            <a:off x="628650" y="123824"/>
            <a:ext cx="7886700" cy="982800"/>
          </a:xfrm>
        </p:spPr>
        <p:txBody>
          <a:bodyPr anchor="ctr" anchorCtr="0">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562965008"/>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30238" y="1243818"/>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30238" y="2067730"/>
            <a:ext cx="3868737" cy="412193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243818"/>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067730"/>
            <a:ext cx="3887788" cy="412193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cxnSp>
        <p:nvCxnSpPr>
          <p:cNvPr id="11" name="Conector recto 10"/>
          <p:cNvCxnSpPr>
            <a:cxnSpLocks/>
          </p:cNvCxnSpPr>
          <p:nvPr userDrawn="1"/>
        </p:nvCxnSpPr>
        <p:spPr>
          <a:xfrm flipH="1" flipV="1">
            <a:off x="8516938" y="1268760"/>
            <a:ext cx="15502" cy="4920904"/>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ítulo 11"/>
          <p:cNvSpPr>
            <a:spLocks noGrp="1"/>
          </p:cNvSpPr>
          <p:nvPr>
            <p:ph type="title"/>
          </p:nvPr>
        </p:nvSpPr>
        <p:spPr>
          <a:xfrm>
            <a:off x="630238" y="93327"/>
            <a:ext cx="78867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
        <p:nvSpPr>
          <p:cNvPr id="7" name="Marcador de pie de página 6"/>
          <p:cNvSpPr>
            <a:spLocks noGrp="1"/>
          </p:cNvSpPr>
          <p:nvPr>
            <p:ph type="ftr" sz="quarter" idx="11"/>
          </p:nvPr>
        </p:nvSpPr>
        <p:spPr/>
        <p:txBody>
          <a:bodyPr/>
          <a:lstStyle/>
          <a:p>
            <a:endParaRPr lang="es-ES" dirty="0"/>
          </a:p>
        </p:txBody>
      </p:sp>
      <p:sp>
        <p:nvSpPr>
          <p:cNvPr id="8" name="Marcador de número de diapositiva 7"/>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2784807777"/>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abla de conteni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7380312" cy="6858000"/>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614374" y="868363"/>
            <a:ext cx="6477906" cy="904453"/>
          </a:xfrm>
        </p:spPr>
        <p:txBody>
          <a:bodyPr anchor="t"/>
          <a:lstStyle>
            <a:lvl1pPr algn="l">
              <a:defRPr sz="6000" b="0" i="0">
                <a:solidFill>
                  <a:schemeClr val="bg1"/>
                </a:solidFill>
                <a:effectLst/>
                <a:latin typeface="Bebas Neue" panose="020B0606020202050201" pitchFamily="34" charset="0"/>
              </a:defRPr>
            </a:lvl1pPr>
          </a:lstStyle>
          <a:p>
            <a:r>
              <a:rPr lang="es-CO" dirty="0"/>
              <a:t>Coloca aquí el titulo</a:t>
            </a:r>
            <a:endParaRPr lang="es-ES" dirty="0"/>
          </a:p>
        </p:txBody>
      </p:sp>
      <p:sp>
        <p:nvSpPr>
          <p:cNvPr id="3" name="Marcador de texto 2"/>
          <p:cNvSpPr>
            <a:spLocks noGrp="1"/>
          </p:cNvSpPr>
          <p:nvPr>
            <p:ph type="body" idx="1" hasCustomPrompt="1"/>
          </p:nvPr>
        </p:nvSpPr>
        <p:spPr>
          <a:xfrm>
            <a:off x="795200" y="1844824"/>
            <a:ext cx="6297080" cy="4276577"/>
          </a:xfrm>
          <a:noFill/>
          <a:effectLst/>
        </p:spPr>
        <p:txBody>
          <a:bodyPr/>
          <a:lstStyle>
            <a:lvl1pPr marL="342900" indent="-342900">
              <a:buFont typeface="Arial" panose="020B0604020202020204" pitchFamily="34" charset="0"/>
              <a:buChar char="•"/>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los ítems a presentar</a:t>
            </a:r>
          </a:p>
        </p:txBody>
      </p:sp>
      <p:sp>
        <p:nvSpPr>
          <p:cNvPr id="10" name="Rectángulo 9"/>
          <p:cNvSpPr/>
          <p:nvPr userDrawn="1"/>
        </p:nvSpPr>
        <p:spPr>
          <a:xfrm flipH="1">
            <a:off x="781865" y="1844823"/>
            <a:ext cx="45719" cy="427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0396632"/>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6632"/>
            <a:ext cx="7886700" cy="982800"/>
          </a:xfrm>
        </p:spPr>
        <p:txBody>
          <a:bodyPr anchor="ctr">
            <a:noAutofit/>
          </a:bodyPr>
          <a:lstStyle>
            <a:lvl1pPr>
              <a:lnSpc>
                <a:spcPct val="100000"/>
              </a:lnSpc>
              <a:defRPr sz="3600" b="0" i="0">
                <a:latin typeface="Bebas Neue" panose="020B0606020202050201" pitchFamily="34" charset="0"/>
              </a:defRPr>
            </a:lvl1pPr>
          </a:lstStyle>
          <a:p>
            <a:r>
              <a:rPr lang="es-ES"/>
              <a:t>Haga clic para modificar el estilo de título del patrón</a:t>
            </a:r>
          </a:p>
        </p:txBody>
      </p:sp>
      <p:cxnSp>
        <p:nvCxnSpPr>
          <p:cNvPr id="9" name="Conector recto 8"/>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3312020143"/>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504539332"/>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ángulo 10"/>
          <p:cNvSpPr/>
          <p:nvPr userDrawn="1"/>
        </p:nvSpPr>
        <p:spPr>
          <a:xfrm>
            <a:off x="0" y="6361583"/>
            <a:ext cx="9144000" cy="510065"/>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2" name="Marcador de título 1"/>
          <p:cNvSpPr>
            <a:spLocks noGrp="1"/>
          </p:cNvSpPr>
          <p:nvPr userDrawn="1">
            <p:ph type="title"/>
          </p:nvPr>
        </p:nvSpPr>
        <p:spPr>
          <a:xfrm>
            <a:off x="628650" y="365125"/>
            <a:ext cx="7886700" cy="903635"/>
          </a:xfrm>
          <a:prstGeom prst="rect">
            <a:avLst/>
          </a:prstGeom>
        </p:spPr>
        <p:txBody>
          <a:bodyPr vert="horz" lIns="91440" tIns="45720" rIns="91440" bIns="45720" rtlCol="0" anchor="ctr">
            <a:normAutofit/>
          </a:bodyPr>
          <a:lstStyle/>
          <a:p>
            <a:r>
              <a:rPr lang="es-CO" dirty="0"/>
              <a:t>TÍTULO</a:t>
            </a:r>
            <a:r>
              <a:rPr lang="es-ES" dirty="0"/>
              <a:t> DE LA DIAPOSITIVA</a:t>
            </a:r>
          </a:p>
        </p:txBody>
      </p:sp>
      <p:sp>
        <p:nvSpPr>
          <p:cNvPr id="3" name="Marcador de texto 2"/>
          <p:cNvSpPr>
            <a:spLocks noGrp="1"/>
          </p:cNvSpPr>
          <p:nvPr userDrawn="1">
            <p:ph type="body" idx="1"/>
          </p:nvPr>
        </p:nvSpPr>
        <p:spPr>
          <a:xfrm>
            <a:off x="628650" y="1333124"/>
            <a:ext cx="7886700" cy="4843840"/>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fecha 3"/>
          <p:cNvSpPr txBox="1">
            <a:spLocks/>
          </p:cNvSpPr>
          <p:nvPr userDrawn="1"/>
        </p:nvSpPr>
        <p:spPr>
          <a:xfrm>
            <a:off x="8152571" y="6659721"/>
            <a:ext cx="964800" cy="188640"/>
          </a:xfrm>
          <a:prstGeom prst="rect">
            <a:avLst/>
          </a:prstGeom>
          <a:noFill/>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fld id="{7B8F00C3-1F22-4CE4-A78E-AEBECB6BF7BC}" type="datetime1">
              <a:rPr lang="es-ES" sz="1200" b="0" i="0" smtClean="0">
                <a:solidFill>
                  <a:schemeClr val="bg1"/>
                </a:solidFill>
                <a:effectLst/>
                <a:latin typeface="Bebas Neue Regular" panose="00000500000000000000" pitchFamily="50" charset="0"/>
              </a:rPr>
              <a:pPr algn="ctr"/>
              <a:t>09/12/2019</a:t>
            </a:fld>
            <a:endParaRPr lang="es-ES" sz="1200" b="0" i="0" dirty="0">
              <a:solidFill>
                <a:schemeClr val="bg1"/>
              </a:solidFill>
              <a:effectLst/>
              <a:latin typeface="Bebas Neue Regular" panose="00000500000000000000" pitchFamily="50" charset="0"/>
            </a:endParaRPr>
          </a:p>
        </p:txBody>
      </p:sp>
      <p:sp>
        <p:nvSpPr>
          <p:cNvPr id="10" name="Marcador de pie de página 4"/>
          <p:cNvSpPr>
            <a:spLocks noGrp="1"/>
          </p:cNvSpPr>
          <p:nvPr>
            <p:ph type="ftr" sz="quarter" idx="11"/>
          </p:nvPr>
        </p:nvSpPr>
        <p:spPr>
          <a:xfrm>
            <a:off x="4373197" y="6372324"/>
            <a:ext cx="3748211" cy="480263"/>
          </a:xfrm>
          <a:prstGeom prst="rect">
            <a:avLst/>
          </a:prstGeom>
        </p:spPr>
        <p:txBody>
          <a:bodyPr anchor="ctr"/>
          <a:lstStyle>
            <a:lvl1pPr algn="r">
              <a:defRPr sz="1300" b="0" i="0">
                <a:solidFill>
                  <a:schemeClr val="bg1"/>
                </a:solidFill>
                <a:effectLst/>
                <a:latin typeface="Bebas Neue Regular" panose="00000500000000000000" pitchFamily="50" charset="0"/>
              </a:defRPr>
            </a:lvl1pPr>
          </a:lstStyle>
          <a:p>
            <a:endParaRPr lang="es-ES" dirty="0"/>
          </a:p>
        </p:txBody>
      </p:sp>
      <p:sp>
        <p:nvSpPr>
          <p:cNvPr id="12" name="Marcador de número de diapositiva 5"/>
          <p:cNvSpPr>
            <a:spLocks noGrp="1"/>
          </p:cNvSpPr>
          <p:nvPr>
            <p:ph type="sldNum" sz="quarter" idx="12"/>
          </p:nvPr>
        </p:nvSpPr>
        <p:spPr>
          <a:xfrm>
            <a:off x="8172400" y="6358899"/>
            <a:ext cx="963947" cy="277535"/>
          </a:xfrm>
          <a:prstGeom prst="rect">
            <a:avLst/>
          </a:prstGeom>
          <a:noFill/>
        </p:spPr>
        <p:txBody>
          <a:bodyPr anchor="ctr"/>
          <a:lstStyle>
            <a:lvl1pPr algn="ctr">
              <a:defRPr sz="1200" b="0" i="0">
                <a:solidFill>
                  <a:schemeClr val="bg1"/>
                </a:solidFill>
                <a:effectLst/>
                <a:latin typeface="Bebas Neue Regular" panose="00000500000000000000" pitchFamily="50" charset="0"/>
              </a:defRPr>
            </a:lvl1pPr>
          </a:lstStyle>
          <a:p>
            <a:fld id="{A0D7ED8E-E8F2-40C2-AF71-A534DDE5582E}" type="slidenum">
              <a:rPr lang="es-CO" smtClean="0"/>
              <a:pPr/>
              <a:t>‹Nº›</a:t>
            </a:fld>
            <a:endParaRPr lang="es-CO" dirty="0"/>
          </a:p>
        </p:txBody>
      </p:sp>
      <p:pic>
        <p:nvPicPr>
          <p:cNvPr id="6" name="Imagen 5">
            <a:extLst>
              <a:ext uri="{FF2B5EF4-FFF2-40B4-BE49-F238E27FC236}">
                <a16:creationId xmlns:a16="http://schemas.microsoft.com/office/drawing/2014/main" id="{211ECAD4-1292-4E06-96E3-A5E27594CA9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6250" y="6330600"/>
            <a:ext cx="3676420" cy="554784"/>
          </a:xfrm>
          <a:prstGeom prst="rect">
            <a:avLst/>
          </a:prstGeom>
        </p:spPr>
      </p:pic>
    </p:spTree>
    <p:extLst>
      <p:ext uri="{BB962C8B-B14F-4D97-AF65-F5344CB8AC3E}">
        <p14:creationId xmlns:p14="http://schemas.microsoft.com/office/powerpoint/2010/main" val="33506158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3" r:id="rId4"/>
    <p:sldLayoutId id="2147483665" r:id="rId5"/>
    <p:sldLayoutId id="2147483666" r:id="rId6"/>
    <p:sldLayoutId id="2147483674" r:id="rId7"/>
    <p:sldLayoutId id="2147483667" r:id="rId8"/>
    <p:sldLayoutId id="2147483668" r:id="rId9"/>
    <p:sldLayoutId id="2147483669" r:id="rId10"/>
    <p:sldLayoutId id="2147483670" r:id="rId11"/>
    <p:sldLayoutId id="2147483671" r:id="rId12"/>
    <p:sldLayoutId id="2147483672" r:id="rId13"/>
    <p:sldLayoutId id="2147483679" r:id="rId14"/>
  </p:sldLayoutIdLst>
  <p:transition spd="slow">
    <p:cover/>
  </p:transition>
  <p:hf hdr="0"/>
  <p:txStyles>
    <p:titleStyle>
      <a:lvl1pPr algn="l" defTabSz="914400" rtl="0" eaLnBrk="1" latinLnBrk="0" hangingPunct="1">
        <a:lnSpc>
          <a:spcPts val="5400"/>
        </a:lnSpc>
        <a:spcBef>
          <a:spcPct val="0"/>
        </a:spcBef>
        <a:buNone/>
        <a:defRPr sz="4400" b="0" kern="1200">
          <a:solidFill>
            <a:schemeClr val="accent2"/>
          </a:solidFill>
          <a:effectLst/>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4077072"/>
            <a:ext cx="8136904" cy="1994975"/>
          </a:xfrm>
        </p:spPr>
        <p:txBody>
          <a:bodyPr>
            <a:noAutofit/>
          </a:bodyPr>
          <a:lstStyle/>
          <a:p>
            <a:pPr>
              <a:lnSpc>
                <a:spcPct val="100000"/>
              </a:lnSpc>
            </a:pPr>
            <a:r>
              <a:rPr lang="es-CO" sz="4000" dirty="0"/>
              <a:t>PATRÓN DE CONSUMO DE ALIMENTOS AZUCARADOS Y SU RELACIÓN CON LA PRESENCIA DE ANSIEDAD Y CARIES DENTAL EN ESTUDIANTES UNIVERSITARIOS.</a:t>
            </a:r>
          </a:p>
        </p:txBody>
      </p:sp>
    </p:spTree>
    <p:extLst>
      <p:ext uri="{BB962C8B-B14F-4D97-AF65-F5344CB8AC3E}">
        <p14:creationId xmlns:p14="http://schemas.microsoft.com/office/powerpoint/2010/main" val="101253403"/>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OBJETIVOS GENERALES Y Específicos.</a:t>
            </a:r>
            <a:endParaRPr lang="en-US" dirty="0"/>
          </a:p>
        </p:txBody>
      </p:sp>
      <p:sp>
        <p:nvSpPr>
          <p:cNvPr id="3" name="Marcador de contenido 2"/>
          <p:cNvSpPr>
            <a:spLocks noGrp="1"/>
          </p:cNvSpPr>
          <p:nvPr>
            <p:ph idx="1"/>
          </p:nvPr>
        </p:nvSpPr>
        <p:spPr>
          <a:xfrm>
            <a:off x="2411760" y="1255649"/>
            <a:ext cx="6480720" cy="2122646"/>
          </a:xfrm>
        </p:spPr>
        <p:style>
          <a:lnRef idx="2">
            <a:schemeClr val="dk1"/>
          </a:lnRef>
          <a:fillRef idx="1">
            <a:schemeClr val="lt1"/>
          </a:fillRef>
          <a:effectRef idx="0">
            <a:schemeClr val="dk1"/>
          </a:effectRef>
          <a:fontRef idx="minor">
            <a:schemeClr val="dk1"/>
          </a:fontRef>
        </p:style>
        <p:txBody>
          <a:bodyPr>
            <a:normAutofit/>
          </a:bodyPr>
          <a:lstStyle/>
          <a:p>
            <a:pPr marL="0" indent="0" algn="r">
              <a:buNone/>
            </a:pPr>
            <a:r>
              <a:rPr lang="es-CO" sz="2400" b="1" dirty="0">
                <a:latin typeface="Calibri" panose="020F0502020204030204" pitchFamily="34" charset="0"/>
                <a:cs typeface="Calibri" panose="020F0502020204030204" pitchFamily="34" charset="0"/>
              </a:rPr>
              <a:t>Objetivo general</a:t>
            </a:r>
          </a:p>
          <a:p>
            <a:pPr marL="0" indent="0" algn="r">
              <a:buNone/>
            </a:pPr>
            <a:r>
              <a:rPr lang="es-ES" sz="2000" dirty="0">
                <a:latin typeface="Calibri" panose="020F0502020204030204" pitchFamily="34" charset="0"/>
                <a:cs typeface="Calibri" panose="020F0502020204030204" pitchFamily="34" charset="0"/>
              </a:rPr>
              <a:t>Determinar el patrón de consumo de alimentos azucarados y el perfil de ansiedad en estudiantes de odontología y medicina y su relación con la carie dental.</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10</a:t>
            </a:fld>
            <a:endParaRPr lang="es-CO" dirty="0"/>
          </a:p>
        </p:txBody>
      </p:sp>
      <p:sp>
        <p:nvSpPr>
          <p:cNvPr id="6" name="Rectángulo 5"/>
          <p:cNvSpPr/>
          <p:nvPr/>
        </p:nvSpPr>
        <p:spPr>
          <a:xfrm>
            <a:off x="318535" y="3421834"/>
            <a:ext cx="8335838" cy="2906950"/>
          </a:xfrm>
          <a:prstGeom prst="rect">
            <a:avLst/>
          </a:prstGeom>
        </p:spPr>
        <p:txBody>
          <a:bodyPr wrap="square">
            <a:spAutoFit/>
          </a:bodyPr>
          <a:lstStyle/>
          <a:p>
            <a:pPr>
              <a:lnSpc>
                <a:spcPct val="150000"/>
              </a:lnSpc>
            </a:pPr>
            <a:r>
              <a:rPr lang="es-ES" sz="2400" b="1" dirty="0"/>
              <a:t>Objetivos específicos:</a:t>
            </a:r>
          </a:p>
          <a:p>
            <a:pPr marL="571500" indent="-571500" algn="just">
              <a:lnSpc>
                <a:spcPct val="150000"/>
              </a:lnSpc>
              <a:buFont typeface="+mj-lt"/>
              <a:buAutoNum type="romanUcPeriod"/>
            </a:pPr>
            <a:r>
              <a:rPr lang="es-ES" sz="2000" dirty="0"/>
              <a:t>Describir las variables sociodemográficas de la población de estudio.</a:t>
            </a:r>
          </a:p>
          <a:p>
            <a:pPr marL="571500" indent="-571500" algn="just">
              <a:lnSpc>
                <a:spcPct val="150000"/>
              </a:lnSpc>
              <a:buFont typeface="+mj-lt"/>
              <a:buAutoNum type="romanUcPeriod"/>
            </a:pPr>
            <a:r>
              <a:rPr lang="es-ES" sz="2000" dirty="0"/>
              <a:t>Identificar el patrón de consumo de alimentos azucarados en la población de estudio.</a:t>
            </a:r>
          </a:p>
          <a:p>
            <a:pPr marL="571500" indent="-571500" algn="just">
              <a:lnSpc>
                <a:spcPct val="150000"/>
              </a:lnSpc>
              <a:buFont typeface="+mj-lt"/>
              <a:buAutoNum type="romanUcPeriod"/>
            </a:pPr>
            <a:r>
              <a:rPr lang="es-ES" sz="2000" dirty="0"/>
              <a:t>Identificar la presencia de ansiedad en los estudiantes encuestados.</a:t>
            </a:r>
          </a:p>
          <a:p>
            <a:pPr marL="571500" indent="-571500" algn="just">
              <a:lnSpc>
                <a:spcPct val="150000"/>
              </a:lnSpc>
              <a:buFont typeface="+mj-lt"/>
              <a:buAutoNum type="romanUcPeriod"/>
            </a:pPr>
            <a:r>
              <a:rPr lang="es-ES" sz="2000" dirty="0"/>
              <a:t>Determinar la experiencia de caries dental en la población de estudio.</a:t>
            </a:r>
            <a:endParaRPr lang="en-US" sz="2000" dirty="0"/>
          </a:p>
        </p:txBody>
      </p:sp>
      <p:pic>
        <p:nvPicPr>
          <p:cNvPr id="1026" name="Picture 2" descr="Resultado de imagen para OBJETIV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78" y="1150734"/>
            <a:ext cx="2332475" cy="233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7941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514" y="219467"/>
            <a:ext cx="7886700" cy="983443"/>
          </a:xfrm>
        </p:spPr>
        <p:txBody>
          <a:bodyPr/>
          <a:lstStyle/>
          <a:p>
            <a:r>
              <a:rPr lang="es-CO" dirty="0"/>
              <a:t>Materiales y métodos</a:t>
            </a:r>
            <a:endParaRPr lang="en-U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11</a:t>
            </a:fld>
            <a:endParaRPr lang="es-CO" dirty="0"/>
          </a:p>
        </p:txBody>
      </p:sp>
      <p:sp>
        <p:nvSpPr>
          <p:cNvPr id="7" name="Rectángulo redondeado 6"/>
          <p:cNvSpPr/>
          <p:nvPr/>
        </p:nvSpPr>
        <p:spPr>
          <a:xfrm>
            <a:off x="151241" y="2216613"/>
            <a:ext cx="2438854" cy="3777006"/>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CO" b="1" dirty="0">
                <a:latin typeface="Calibri Light" panose="020F0302020204030204" pitchFamily="34" charset="0"/>
                <a:cs typeface="Calibri" panose="020F0502020204030204" pitchFamily="34" charset="0"/>
              </a:rPr>
              <a:t>POBLACIÓN DE ESTUDIO:</a:t>
            </a:r>
          </a:p>
          <a:p>
            <a:pPr algn="ctr"/>
            <a:endParaRPr lang="es-CO" b="1" dirty="0">
              <a:latin typeface="Calibri Light" panose="020F0302020204030204" pitchFamily="34" charset="0"/>
              <a:cs typeface="Calibri" panose="020F0502020204030204" pitchFamily="34" charset="0"/>
            </a:endParaRPr>
          </a:p>
          <a:p>
            <a:pPr algn="ctr"/>
            <a:r>
              <a:rPr lang="es-CO" dirty="0">
                <a:solidFill>
                  <a:schemeClr val="bg2">
                    <a:lumMod val="10000"/>
                  </a:schemeClr>
                </a:solidFill>
                <a:latin typeface="Calibri Light" panose="020F0302020204030204" pitchFamily="34" charset="0"/>
                <a:cs typeface="Calibri" panose="020F0502020204030204" pitchFamily="34" charset="0"/>
              </a:rPr>
              <a:t>Estudiantes de Odontología y Medicina  de la Corporación Universitaria Rafael Núñez.</a:t>
            </a:r>
          </a:p>
        </p:txBody>
      </p:sp>
      <p:sp>
        <p:nvSpPr>
          <p:cNvPr id="9" name="Flecha abajo 8"/>
          <p:cNvSpPr/>
          <p:nvPr/>
        </p:nvSpPr>
        <p:spPr>
          <a:xfrm>
            <a:off x="1142321" y="1700808"/>
            <a:ext cx="754143" cy="328682"/>
          </a:xfrm>
          <a:prstGeom prst="down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18" name="Imagen 17"/>
          <p:cNvPicPr>
            <a:picLocks noChangeAspect="1"/>
          </p:cNvPicPr>
          <p:nvPr/>
        </p:nvPicPr>
        <p:blipFill rotWithShape="1">
          <a:blip r:embed="rId3"/>
          <a:srcRect l="4259" r="56714" b="49834"/>
          <a:stretch/>
        </p:blipFill>
        <p:spPr>
          <a:xfrm>
            <a:off x="1869759" y="124626"/>
            <a:ext cx="936105" cy="1040010"/>
          </a:xfrm>
          <a:prstGeom prst="rect">
            <a:avLst/>
          </a:prstGeom>
        </p:spPr>
      </p:pic>
      <p:sp>
        <p:nvSpPr>
          <p:cNvPr id="3" name="Rectángulo 2"/>
          <p:cNvSpPr/>
          <p:nvPr/>
        </p:nvSpPr>
        <p:spPr>
          <a:xfrm>
            <a:off x="151241" y="1174009"/>
            <a:ext cx="881324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b="1" dirty="0" err="1"/>
              <a:t>Estudio</a:t>
            </a:r>
            <a:r>
              <a:rPr lang="pt-BR" b="1" dirty="0"/>
              <a:t> </a:t>
            </a:r>
            <a:r>
              <a:rPr lang="pt-BR" b="1" dirty="0" err="1"/>
              <a:t>Descriptivo</a:t>
            </a:r>
            <a:r>
              <a:rPr lang="pt-BR" b="1" dirty="0"/>
              <a:t> de corte transversal</a:t>
            </a:r>
            <a:endParaRPr lang="en-US" b="1" dirty="0"/>
          </a:p>
        </p:txBody>
      </p:sp>
      <p:sp>
        <p:nvSpPr>
          <p:cNvPr id="19" name="Flecha abajo 18"/>
          <p:cNvSpPr/>
          <p:nvPr/>
        </p:nvSpPr>
        <p:spPr>
          <a:xfrm>
            <a:off x="3601832" y="1700808"/>
            <a:ext cx="754143" cy="328682"/>
          </a:xfrm>
          <a:prstGeom prst="down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 name="Rectángulo redondeado 19"/>
          <p:cNvSpPr/>
          <p:nvPr/>
        </p:nvSpPr>
        <p:spPr>
          <a:xfrm>
            <a:off x="2759477" y="2216613"/>
            <a:ext cx="2438854" cy="3777006"/>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b="1" dirty="0">
                <a:latin typeface="Calibri Light" panose="020F0302020204030204" pitchFamily="34" charset="0"/>
                <a:cs typeface="Calibri" panose="020F0502020204030204" pitchFamily="34" charset="0"/>
              </a:rPr>
              <a:t>TAMAÑO DE LA MUESTRA:</a:t>
            </a:r>
          </a:p>
          <a:p>
            <a:pPr algn="ctr"/>
            <a:endParaRPr lang="es-CO" b="1" dirty="0">
              <a:latin typeface="Calibri Light" panose="020F0302020204030204" pitchFamily="34" charset="0"/>
              <a:cs typeface="Calibri" panose="020F0502020204030204" pitchFamily="34" charset="0"/>
            </a:endParaRPr>
          </a:p>
          <a:p>
            <a:pPr algn="ctr"/>
            <a:endParaRPr lang="es-CO" b="1" dirty="0">
              <a:latin typeface="Calibri Light" panose="020F0302020204030204" pitchFamily="34" charset="0"/>
              <a:cs typeface="Calibri" panose="020F0502020204030204" pitchFamily="34" charset="0"/>
            </a:endParaRPr>
          </a:p>
          <a:p>
            <a:pPr algn="ctr"/>
            <a:endParaRPr lang="es-CO" b="1" dirty="0">
              <a:latin typeface="Calibri Light" panose="020F0302020204030204" pitchFamily="34" charset="0"/>
              <a:cs typeface="Calibri" panose="020F0502020204030204" pitchFamily="34" charset="0"/>
            </a:endParaRPr>
          </a:p>
          <a:p>
            <a:pPr algn="ctr"/>
            <a:endParaRPr lang="es-CO" b="1" dirty="0">
              <a:latin typeface="Calibri Light" panose="020F0302020204030204" pitchFamily="34" charset="0"/>
              <a:cs typeface="Calibri" panose="020F0502020204030204" pitchFamily="34" charset="0"/>
            </a:endParaRPr>
          </a:p>
          <a:p>
            <a:pPr algn="ctr"/>
            <a:endParaRPr lang="es-CO" b="1" dirty="0">
              <a:latin typeface="Calibri Light" panose="020F0302020204030204" pitchFamily="34" charset="0"/>
              <a:cs typeface="Calibri" panose="020F0502020204030204" pitchFamily="34" charset="0"/>
            </a:endParaRPr>
          </a:p>
          <a:p>
            <a:pPr algn="ctr"/>
            <a:r>
              <a:rPr lang="es-CO" dirty="0">
                <a:solidFill>
                  <a:schemeClr val="bg2">
                    <a:lumMod val="10000"/>
                  </a:schemeClr>
                </a:solidFill>
                <a:latin typeface="Calibri Light" panose="020F0302020204030204" pitchFamily="34" charset="0"/>
                <a:cs typeface="Calibri" panose="020F0502020204030204" pitchFamily="34" charset="0"/>
              </a:rPr>
              <a:t>80 estudiantes</a:t>
            </a:r>
          </a:p>
          <a:p>
            <a:pPr algn="ctr"/>
            <a:endParaRPr lang="es-CO" dirty="0">
              <a:solidFill>
                <a:schemeClr val="bg2">
                  <a:lumMod val="10000"/>
                </a:schemeClr>
              </a:solidFill>
              <a:latin typeface="Calibri Light" panose="020F0302020204030204" pitchFamily="34" charset="0"/>
              <a:cs typeface="Calibri" panose="020F0502020204030204" pitchFamily="34" charset="0"/>
            </a:endParaRPr>
          </a:p>
          <a:p>
            <a:pPr algn="ctr"/>
            <a:r>
              <a:rPr lang="es-CO" dirty="0">
                <a:solidFill>
                  <a:schemeClr val="bg2">
                    <a:lumMod val="10000"/>
                  </a:schemeClr>
                </a:solidFill>
                <a:latin typeface="Calibri Light" panose="020F0302020204030204" pitchFamily="34" charset="0"/>
                <a:cs typeface="Calibri" panose="020F0502020204030204" pitchFamily="34" charset="0"/>
              </a:rPr>
              <a:t>Odontología: 40</a:t>
            </a:r>
          </a:p>
          <a:p>
            <a:pPr algn="ctr"/>
            <a:r>
              <a:rPr lang="es-CO" dirty="0">
                <a:solidFill>
                  <a:schemeClr val="bg2">
                    <a:lumMod val="10000"/>
                  </a:schemeClr>
                </a:solidFill>
                <a:latin typeface="Calibri Light" panose="020F0302020204030204" pitchFamily="34" charset="0"/>
                <a:cs typeface="Calibri" panose="020F0502020204030204" pitchFamily="34" charset="0"/>
              </a:rPr>
              <a:t>Medicina: 40</a:t>
            </a:r>
          </a:p>
        </p:txBody>
      </p:sp>
      <p:sp>
        <p:nvSpPr>
          <p:cNvPr id="8" name="CuadroTexto 7"/>
          <p:cNvSpPr txBox="1"/>
          <p:nvPr/>
        </p:nvSpPr>
        <p:spPr>
          <a:xfrm>
            <a:off x="5498686" y="1543341"/>
            <a:ext cx="3312218" cy="31085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CO" b="1" dirty="0">
                <a:latin typeface="Calibri" panose="020F0502020204030204" pitchFamily="34" charset="0"/>
                <a:cs typeface="Calibri" panose="020F0502020204030204" pitchFamily="34" charset="0"/>
              </a:rPr>
              <a:t>Criterios de Inclusión</a:t>
            </a:r>
          </a:p>
          <a:p>
            <a:pPr algn="just"/>
            <a:endParaRPr lang="es-CO" b="1" dirty="0">
              <a:latin typeface="Calibri" panose="020F0502020204030204" pitchFamily="34" charset="0"/>
              <a:cs typeface="Calibri" panose="020F0502020204030204" pitchFamily="34" charset="0"/>
            </a:endParaRPr>
          </a:p>
          <a:p>
            <a:pPr marL="285750" indent="-285750" algn="just">
              <a:buFontTx/>
              <a:buChar char="-"/>
            </a:pPr>
            <a:r>
              <a:rPr lang="es-CO" sz="1600" dirty="0">
                <a:latin typeface="Calibri" panose="020F0502020204030204" pitchFamily="34" charset="0"/>
                <a:cs typeface="Calibri" panose="020F0502020204030204" pitchFamily="34" charset="0"/>
              </a:rPr>
              <a:t>Estudiantes mayores de edad</a:t>
            </a:r>
          </a:p>
          <a:p>
            <a:pPr algn="just"/>
            <a:endParaRPr lang="es-CO" sz="1600" dirty="0">
              <a:latin typeface="Calibri" panose="020F0502020204030204" pitchFamily="34" charset="0"/>
              <a:cs typeface="Calibri" panose="020F0502020204030204" pitchFamily="34" charset="0"/>
            </a:endParaRPr>
          </a:p>
          <a:p>
            <a:pPr marL="285750" indent="-285750" algn="just">
              <a:buFontTx/>
              <a:buChar char="-"/>
            </a:pPr>
            <a:r>
              <a:rPr lang="es-CO" sz="1600" dirty="0">
                <a:latin typeface="Calibri" panose="020F0502020204030204" pitchFamily="34" charset="0"/>
                <a:cs typeface="Calibri" panose="020F0502020204030204" pitchFamily="34" charset="0"/>
              </a:rPr>
              <a:t>Estudiantes matriculados de 2° a 6° semestre en los programas de Odontología y medicina de la CURN</a:t>
            </a:r>
          </a:p>
          <a:p>
            <a:pPr algn="just"/>
            <a:endParaRPr lang="es-CO" sz="1600" dirty="0">
              <a:latin typeface="Calibri" panose="020F0502020204030204" pitchFamily="34" charset="0"/>
              <a:cs typeface="Calibri" panose="020F0502020204030204" pitchFamily="34" charset="0"/>
            </a:endParaRPr>
          </a:p>
          <a:p>
            <a:pPr marL="285750" indent="-285750" algn="just">
              <a:buFontTx/>
              <a:buChar char="-"/>
            </a:pPr>
            <a:r>
              <a:rPr lang="es-CO" sz="1600" dirty="0">
                <a:latin typeface="Calibri" panose="020F0502020204030204" pitchFamily="34" charset="0"/>
                <a:cs typeface="Calibri" panose="020F0502020204030204" pitchFamily="34" charset="0"/>
              </a:rPr>
              <a:t>Estudiantes que decidan participar de manera voluntaria en el estudio</a:t>
            </a:r>
          </a:p>
        </p:txBody>
      </p:sp>
      <p:sp>
        <p:nvSpPr>
          <p:cNvPr id="21" name="CuadroTexto 20"/>
          <p:cNvSpPr txBox="1"/>
          <p:nvPr/>
        </p:nvSpPr>
        <p:spPr>
          <a:xfrm>
            <a:off x="5628706" y="4711885"/>
            <a:ext cx="3052178"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CO" b="1" dirty="0">
                <a:latin typeface="Calibri" panose="020F0502020204030204" pitchFamily="34" charset="0"/>
                <a:cs typeface="Calibri" panose="020F0502020204030204" pitchFamily="34" charset="0"/>
              </a:rPr>
              <a:t>Criterios de Exclusión</a:t>
            </a:r>
          </a:p>
          <a:p>
            <a:pPr algn="just"/>
            <a:endParaRPr lang="es-CO" sz="1600" b="1" dirty="0">
              <a:latin typeface="Calibri" panose="020F0502020204030204" pitchFamily="34" charset="0"/>
              <a:cs typeface="Calibri" panose="020F0502020204030204" pitchFamily="34" charset="0"/>
            </a:endParaRPr>
          </a:p>
          <a:p>
            <a:pPr marL="285750" indent="-285750" algn="just">
              <a:buFontTx/>
              <a:buChar char="-"/>
            </a:pPr>
            <a:r>
              <a:rPr lang="es-CO" sz="1600" dirty="0">
                <a:latin typeface="Calibri" panose="020F0502020204030204" pitchFamily="34" charset="0"/>
                <a:cs typeface="Calibri" panose="020F0502020204030204" pitchFamily="34" charset="0"/>
              </a:rPr>
              <a:t>Estudiantes que no acepten participar voluntariamente en el estudio</a:t>
            </a:r>
          </a:p>
          <a:p>
            <a:pPr marL="285750" indent="-285750" algn="just">
              <a:buFontTx/>
              <a:buChar char="-"/>
            </a:pPr>
            <a:r>
              <a:rPr lang="es-CO" sz="1600" dirty="0">
                <a:latin typeface="Calibri" panose="020F0502020204030204" pitchFamily="34" charset="0"/>
                <a:cs typeface="Calibri" panose="020F0502020204030204" pitchFamily="34" charset="0"/>
              </a:rPr>
              <a:t>Estudiantes de Clínica</a:t>
            </a:r>
          </a:p>
        </p:txBody>
      </p:sp>
      <p:pic>
        <p:nvPicPr>
          <p:cNvPr id="1026" name="Picture 2" descr="Resultado de imagen para tamaño de la muest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140968"/>
            <a:ext cx="1963223" cy="131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2515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uadroTexto 28"/>
          <p:cNvSpPr txBox="1"/>
          <p:nvPr/>
        </p:nvSpPr>
        <p:spPr>
          <a:xfrm>
            <a:off x="4818361" y="5508729"/>
            <a:ext cx="4020467"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CO" sz="2400" b="1" dirty="0">
                <a:latin typeface="Calibri Light" panose="020F0302020204030204" pitchFamily="34" charset="0"/>
              </a:rPr>
              <a:t>  Tabulación y Análisis de Datos</a:t>
            </a:r>
          </a:p>
        </p:txBody>
      </p:sp>
      <p:sp>
        <p:nvSpPr>
          <p:cNvPr id="23" name="CuadroTexto 22"/>
          <p:cNvSpPr txBox="1"/>
          <p:nvPr/>
        </p:nvSpPr>
        <p:spPr>
          <a:xfrm>
            <a:off x="2805864" y="2991944"/>
            <a:ext cx="3710352" cy="461665"/>
          </a:xfrm>
          <a:prstGeom prst="rect">
            <a:avLst/>
          </a:prstGeom>
          <a:ln>
            <a:solidFill>
              <a:srgbClr val="FF99FF"/>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CO" sz="2400" b="1" dirty="0">
                <a:latin typeface="Calibri Light" panose="020F0302020204030204" pitchFamily="34" charset="0"/>
              </a:rPr>
              <a:t> Aplicación de cuestionarios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12</a:t>
            </a:fld>
            <a:endParaRPr lang="es-CO" dirty="0"/>
          </a:p>
        </p:txBody>
      </p:sp>
      <p:sp>
        <p:nvSpPr>
          <p:cNvPr id="16" name="Título 1"/>
          <p:cNvSpPr>
            <a:spLocks noGrp="1"/>
          </p:cNvSpPr>
          <p:nvPr>
            <p:ph type="title"/>
          </p:nvPr>
        </p:nvSpPr>
        <p:spPr>
          <a:xfrm>
            <a:off x="614514" y="219467"/>
            <a:ext cx="7886700" cy="983443"/>
          </a:xfrm>
        </p:spPr>
        <p:txBody>
          <a:bodyPr/>
          <a:lstStyle/>
          <a:p>
            <a:r>
              <a:rPr lang="es-CO" dirty="0"/>
              <a:t>Materiales y métodos</a:t>
            </a:r>
            <a:endParaRPr lang="en-US" dirty="0"/>
          </a:p>
        </p:txBody>
      </p:sp>
      <p:sp>
        <p:nvSpPr>
          <p:cNvPr id="20" name="CuadroTexto 19"/>
          <p:cNvSpPr txBox="1"/>
          <p:nvPr/>
        </p:nvSpPr>
        <p:spPr>
          <a:xfrm>
            <a:off x="880618" y="1497773"/>
            <a:ext cx="4771502"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CO" sz="2400" b="1" dirty="0">
                <a:latin typeface="Calibri Light" panose="020F0302020204030204" pitchFamily="34" charset="0"/>
              </a:rPr>
              <a:t> Firma del Consentimiento Informado</a:t>
            </a:r>
          </a:p>
        </p:txBody>
      </p:sp>
      <p:pic>
        <p:nvPicPr>
          <p:cNvPr id="19" name="Imagen 18"/>
          <p:cNvPicPr>
            <a:picLocks noChangeAspect="1"/>
          </p:cNvPicPr>
          <p:nvPr/>
        </p:nvPicPr>
        <p:blipFill rotWithShape="1">
          <a:blip r:embed="rId3"/>
          <a:srcRect l="2898" t="3067" r="76425" b="69336"/>
          <a:stretch/>
        </p:blipFill>
        <p:spPr>
          <a:xfrm>
            <a:off x="218470" y="1332562"/>
            <a:ext cx="792087" cy="792088"/>
          </a:xfrm>
          <a:prstGeom prst="flowChartConnector">
            <a:avLst/>
          </a:prstGeom>
        </p:spPr>
      </p:pic>
      <p:pic>
        <p:nvPicPr>
          <p:cNvPr id="22" name="Imagen 21"/>
          <p:cNvPicPr>
            <a:picLocks noChangeAspect="1"/>
          </p:cNvPicPr>
          <p:nvPr/>
        </p:nvPicPr>
        <p:blipFill rotWithShape="1">
          <a:blip r:embed="rId3"/>
          <a:srcRect l="2359" t="36797" r="76964" b="35606"/>
          <a:stretch/>
        </p:blipFill>
        <p:spPr>
          <a:xfrm>
            <a:off x="2123728" y="2826732"/>
            <a:ext cx="792088" cy="792088"/>
          </a:xfrm>
          <a:prstGeom prst="flowChartConnector">
            <a:avLst/>
          </a:prstGeom>
        </p:spPr>
      </p:pic>
      <p:sp>
        <p:nvSpPr>
          <p:cNvPr id="25" name="CuadroTexto 24"/>
          <p:cNvSpPr txBox="1"/>
          <p:nvPr/>
        </p:nvSpPr>
        <p:spPr>
          <a:xfrm>
            <a:off x="2953341" y="3547807"/>
            <a:ext cx="5168067" cy="830997"/>
          </a:xfrm>
          <a:prstGeom prst="rect">
            <a:avLst/>
          </a:prstGeom>
          <a:noFill/>
        </p:spPr>
        <p:txBody>
          <a:bodyPr wrap="square" rtlCol="0">
            <a:spAutoFit/>
          </a:bodyPr>
          <a:lstStyle/>
          <a:p>
            <a:pPr marL="285750" indent="-285750" algn="just">
              <a:buFont typeface="Arial" panose="020B0604020202020204" pitchFamily="34" charset="0"/>
              <a:buChar char="•"/>
            </a:pPr>
            <a:r>
              <a:rPr lang="es-CO" sz="1600" dirty="0">
                <a:latin typeface="Calibri Light" panose="020F0302020204030204" pitchFamily="34" charset="0"/>
              </a:rPr>
              <a:t>Cuestionario Para la evaluación del Patrón de Consumo de alimentos Azucarados      </a:t>
            </a:r>
          </a:p>
          <a:p>
            <a:pPr algn="just"/>
            <a:endParaRPr lang="es-CO" sz="1600" dirty="0">
              <a:latin typeface="Calibri Light" panose="020F0302020204030204" pitchFamily="34" charset="0"/>
            </a:endParaRPr>
          </a:p>
        </p:txBody>
      </p:sp>
      <p:sp>
        <p:nvSpPr>
          <p:cNvPr id="26" name="CuadroTexto 25"/>
          <p:cNvSpPr txBox="1"/>
          <p:nvPr/>
        </p:nvSpPr>
        <p:spPr>
          <a:xfrm>
            <a:off x="2953341" y="4084893"/>
            <a:ext cx="5572459" cy="584775"/>
          </a:xfrm>
          <a:prstGeom prst="rect">
            <a:avLst/>
          </a:prstGeom>
          <a:noFill/>
        </p:spPr>
        <p:txBody>
          <a:bodyPr wrap="square" rtlCol="0">
            <a:spAutoFit/>
          </a:bodyPr>
          <a:lstStyle/>
          <a:p>
            <a:pPr marL="285750" indent="-285750" algn="just">
              <a:buFont typeface="Arial" panose="020B0604020202020204" pitchFamily="34" charset="0"/>
              <a:buChar char="•"/>
            </a:pPr>
            <a:r>
              <a:rPr lang="es-CO" sz="1600" dirty="0">
                <a:latin typeface="Calibri Light" panose="020F0302020204030204" pitchFamily="34" charset="0"/>
              </a:rPr>
              <a:t>Escala de Ansiedad de Hamilton     </a:t>
            </a:r>
          </a:p>
          <a:p>
            <a:pPr algn="just"/>
            <a:endParaRPr lang="es-CO" sz="1600" dirty="0">
              <a:latin typeface="Calibri Light" panose="020F0302020204030204" pitchFamily="34" charset="0"/>
            </a:endParaRPr>
          </a:p>
        </p:txBody>
      </p:sp>
      <p:sp>
        <p:nvSpPr>
          <p:cNvPr id="27" name="CuadroTexto 26"/>
          <p:cNvSpPr txBox="1"/>
          <p:nvPr/>
        </p:nvSpPr>
        <p:spPr>
          <a:xfrm>
            <a:off x="2953341" y="4505947"/>
            <a:ext cx="5572459" cy="584775"/>
          </a:xfrm>
          <a:prstGeom prst="rect">
            <a:avLst/>
          </a:prstGeom>
          <a:noFill/>
        </p:spPr>
        <p:txBody>
          <a:bodyPr wrap="square" rtlCol="0">
            <a:spAutoFit/>
          </a:bodyPr>
          <a:lstStyle/>
          <a:p>
            <a:pPr marL="285750" indent="-285750" algn="just">
              <a:buFont typeface="Arial" panose="020B0604020202020204" pitchFamily="34" charset="0"/>
              <a:buChar char="•"/>
            </a:pPr>
            <a:r>
              <a:rPr lang="es-CO" sz="1600" dirty="0">
                <a:latin typeface="Calibri Light" panose="020F0302020204030204" pitchFamily="34" charset="0"/>
              </a:rPr>
              <a:t>Cuestionario para la valoración de experiencia de caries.</a:t>
            </a:r>
          </a:p>
          <a:p>
            <a:pPr algn="just"/>
            <a:endParaRPr lang="es-CO" sz="1600" dirty="0">
              <a:latin typeface="Calibri Light" panose="020F0302020204030204" pitchFamily="34" charset="0"/>
            </a:endParaRPr>
          </a:p>
        </p:txBody>
      </p:sp>
      <p:pic>
        <p:nvPicPr>
          <p:cNvPr id="28" name="Imagen 27"/>
          <p:cNvPicPr>
            <a:picLocks noChangeAspect="1"/>
          </p:cNvPicPr>
          <p:nvPr/>
        </p:nvPicPr>
        <p:blipFill rotWithShape="1">
          <a:blip r:embed="rId3"/>
          <a:srcRect t="67826" r="76012"/>
          <a:stretch/>
        </p:blipFill>
        <p:spPr>
          <a:xfrm>
            <a:off x="4306902" y="5379415"/>
            <a:ext cx="708276" cy="755547"/>
          </a:xfrm>
          <a:prstGeom prst="flowChartConnector">
            <a:avLst/>
          </a:prstGeom>
        </p:spPr>
      </p:pic>
      <p:sp>
        <p:nvSpPr>
          <p:cNvPr id="31" name="Forma libre 30"/>
          <p:cNvSpPr/>
          <p:nvPr/>
        </p:nvSpPr>
        <p:spPr>
          <a:xfrm>
            <a:off x="2445063" y="2009104"/>
            <a:ext cx="1470114" cy="888642"/>
          </a:xfrm>
          <a:custGeom>
            <a:avLst/>
            <a:gdLst>
              <a:gd name="connsiteX0" fmla="*/ 207985 w 1470114"/>
              <a:gd name="connsiteY0" fmla="*/ 0 h 888642"/>
              <a:gd name="connsiteX1" fmla="*/ 40560 w 1470114"/>
              <a:gd name="connsiteY1" fmla="*/ 399245 h 888642"/>
              <a:gd name="connsiteX2" fmla="*/ 877686 w 1470114"/>
              <a:gd name="connsiteY2" fmla="*/ 412124 h 888642"/>
              <a:gd name="connsiteX3" fmla="*/ 1470114 w 1470114"/>
              <a:gd name="connsiteY3" fmla="*/ 888642 h 888642"/>
              <a:gd name="connsiteX4" fmla="*/ 1470114 w 1470114"/>
              <a:gd name="connsiteY4" fmla="*/ 888642 h 8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114" h="888642">
                <a:moveTo>
                  <a:pt x="207985" y="0"/>
                </a:moveTo>
                <a:cubicBezTo>
                  <a:pt x="68464" y="165279"/>
                  <a:pt x="-71057" y="330558"/>
                  <a:pt x="40560" y="399245"/>
                </a:cubicBezTo>
                <a:cubicBezTo>
                  <a:pt x="152177" y="467932"/>
                  <a:pt x="639427" y="330558"/>
                  <a:pt x="877686" y="412124"/>
                </a:cubicBezTo>
                <a:cubicBezTo>
                  <a:pt x="1115945" y="493690"/>
                  <a:pt x="1470114" y="888642"/>
                  <a:pt x="1470114" y="888642"/>
                </a:cubicBezTo>
                <a:lnTo>
                  <a:pt x="1470114" y="888642"/>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Forma libre 33"/>
          <p:cNvSpPr/>
          <p:nvPr/>
        </p:nvSpPr>
        <p:spPr>
          <a:xfrm>
            <a:off x="4943656" y="4893626"/>
            <a:ext cx="1339403" cy="592428"/>
          </a:xfrm>
          <a:custGeom>
            <a:avLst/>
            <a:gdLst>
              <a:gd name="connsiteX0" fmla="*/ 0 w 1339403"/>
              <a:gd name="connsiteY0" fmla="*/ 0 h 592428"/>
              <a:gd name="connsiteX1" fmla="*/ 231820 w 1339403"/>
              <a:gd name="connsiteY1" fmla="*/ 218940 h 592428"/>
              <a:gd name="connsiteX2" fmla="*/ 1094704 w 1339403"/>
              <a:gd name="connsiteY2" fmla="*/ 64394 h 592428"/>
              <a:gd name="connsiteX3" fmla="*/ 1339403 w 1339403"/>
              <a:gd name="connsiteY3" fmla="*/ 592428 h 592428"/>
              <a:gd name="connsiteX4" fmla="*/ 1339403 w 1339403"/>
              <a:gd name="connsiteY4" fmla="*/ 592428 h 59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403" h="592428">
                <a:moveTo>
                  <a:pt x="0" y="0"/>
                </a:moveTo>
                <a:cubicBezTo>
                  <a:pt x="24684" y="104104"/>
                  <a:pt x="49369" y="208208"/>
                  <a:pt x="231820" y="218940"/>
                </a:cubicBezTo>
                <a:cubicBezTo>
                  <a:pt x="414271" y="229672"/>
                  <a:pt x="910107" y="2146"/>
                  <a:pt x="1094704" y="64394"/>
                </a:cubicBezTo>
                <a:cubicBezTo>
                  <a:pt x="1279301" y="126642"/>
                  <a:pt x="1339403" y="592428"/>
                  <a:pt x="1339403" y="592428"/>
                </a:cubicBezTo>
                <a:lnTo>
                  <a:pt x="1339403" y="592428"/>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4"/>
          <a:stretch>
            <a:fillRect/>
          </a:stretch>
        </p:blipFill>
        <p:spPr>
          <a:xfrm>
            <a:off x="345336" y="4084893"/>
            <a:ext cx="2355579" cy="1988643"/>
          </a:xfrm>
          <a:prstGeom prst="rect">
            <a:avLst/>
          </a:prstGeom>
        </p:spPr>
      </p:pic>
      <p:pic>
        <p:nvPicPr>
          <p:cNvPr id="3" name="Imagen 2"/>
          <p:cNvPicPr>
            <a:picLocks noChangeAspect="1"/>
          </p:cNvPicPr>
          <p:nvPr/>
        </p:nvPicPr>
        <p:blipFill>
          <a:blip r:embed="rId5"/>
          <a:stretch>
            <a:fillRect/>
          </a:stretch>
        </p:blipFill>
        <p:spPr>
          <a:xfrm>
            <a:off x="6314268" y="1308437"/>
            <a:ext cx="2243636" cy="1571248"/>
          </a:xfrm>
          <a:prstGeom prst="rect">
            <a:avLst/>
          </a:prstGeom>
        </p:spPr>
      </p:pic>
    </p:spTree>
    <p:extLst>
      <p:ext uri="{BB962C8B-B14F-4D97-AF65-F5344CB8AC3E}">
        <p14:creationId xmlns:p14="http://schemas.microsoft.com/office/powerpoint/2010/main" val="367885986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13</a:t>
            </a:fld>
            <a:endParaRPr lang="es-CO" dirty="0"/>
          </a:p>
        </p:txBody>
      </p:sp>
      <p:pic>
        <p:nvPicPr>
          <p:cNvPr id="3" name="Imagen 2"/>
          <p:cNvPicPr>
            <a:picLocks noChangeAspect="1"/>
          </p:cNvPicPr>
          <p:nvPr/>
        </p:nvPicPr>
        <p:blipFill rotWithShape="1">
          <a:blip r:embed="rId3"/>
          <a:srcRect l="13282" t="10828" r="13111" b="8455"/>
          <a:stretch/>
        </p:blipFill>
        <p:spPr>
          <a:xfrm>
            <a:off x="395536" y="1100076"/>
            <a:ext cx="8407846" cy="5183786"/>
          </a:xfrm>
          <a:prstGeom prst="rect">
            <a:avLst/>
          </a:prstGeom>
        </p:spPr>
      </p:pic>
      <p:sp>
        <p:nvSpPr>
          <p:cNvPr id="8" name="Título 1"/>
          <p:cNvSpPr>
            <a:spLocks noGrp="1"/>
          </p:cNvSpPr>
          <p:nvPr>
            <p:ph type="title"/>
          </p:nvPr>
        </p:nvSpPr>
        <p:spPr>
          <a:xfrm>
            <a:off x="614514" y="219467"/>
            <a:ext cx="7886700" cy="983443"/>
          </a:xfrm>
        </p:spPr>
        <p:txBody>
          <a:bodyPr/>
          <a:lstStyle/>
          <a:p>
            <a:r>
              <a:rPr lang="es-CO" dirty="0"/>
              <a:t>Materiales y métodos</a:t>
            </a:r>
            <a:endParaRPr lang="en-US" dirty="0"/>
          </a:p>
        </p:txBody>
      </p:sp>
      <p:pic>
        <p:nvPicPr>
          <p:cNvPr id="2" name="Imagen 1"/>
          <p:cNvPicPr>
            <a:picLocks noChangeAspect="1"/>
          </p:cNvPicPr>
          <p:nvPr/>
        </p:nvPicPr>
        <p:blipFill>
          <a:blip r:embed="rId4"/>
          <a:stretch>
            <a:fillRect/>
          </a:stretch>
        </p:blipFill>
        <p:spPr>
          <a:xfrm>
            <a:off x="6283101" y="4149080"/>
            <a:ext cx="2853245" cy="2134782"/>
          </a:xfrm>
          <a:prstGeom prst="rect">
            <a:avLst/>
          </a:prstGeom>
        </p:spPr>
      </p:pic>
    </p:spTree>
    <p:extLst>
      <p:ext uri="{BB962C8B-B14F-4D97-AF65-F5344CB8AC3E}">
        <p14:creationId xmlns:p14="http://schemas.microsoft.com/office/powerpoint/2010/main" val="223318741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14</a:t>
            </a:fld>
            <a:endParaRPr lang="es-CO" dirty="0"/>
          </a:p>
        </p:txBody>
      </p:sp>
      <p:sp>
        <p:nvSpPr>
          <p:cNvPr id="6" name="Título 1"/>
          <p:cNvSpPr>
            <a:spLocks noGrp="1"/>
          </p:cNvSpPr>
          <p:nvPr>
            <p:ph type="title"/>
          </p:nvPr>
        </p:nvSpPr>
        <p:spPr>
          <a:xfrm>
            <a:off x="614514" y="219467"/>
            <a:ext cx="7886700" cy="983443"/>
          </a:xfrm>
        </p:spPr>
        <p:txBody>
          <a:bodyPr/>
          <a:lstStyle/>
          <a:p>
            <a:r>
              <a:rPr lang="es-CO" dirty="0"/>
              <a:t>Materiales y métodos</a:t>
            </a:r>
            <a:endParaRPr lang="en-US" dirty="0"/>
          </a:p>
        </p:txBody>
      </p:sp>
      <p:pic>
        <p:nvPicPr>
          <p:cNvPr id="9" name="Imagen 8"/>
          <p:cNvPicPr>
            <a:picLocks noChangeAspect="1"/>
          </p:cNvPicPr>
          <p:nvPr/>
        </p:nvPicPr>
        <p:blipFill rotWithShape="1">
          <a:blip r:embed="rId3"/>
          <a:srcRect l="13282" t="11438" r="13111" b="8829"/>
          <a:stretch/>
        </p:blipFill>
        <p:spPr>
          <a:xfrm>
            <a:off x="196331" y="1164636"/>
            <a:ext cx="8947669" cy="5207688"/>
          </a:xfrm>
          <a:prstGeom prst="rect">
            <a:avLst/>
          </a:prstGeom>
        </p:spPr>
      </p:pic>
      <p:pic>
        <p:nvPicPr>
          <p:cNvPr id="2" name="Imagen 1"/>
          <p:cNvPicPr>
            <a:picLocks noChangeAspect="1"/>
          </p:cNvPicPr>
          <p:nvPr/>
        </p:nvPicPr>
        <p:blipFill>
          <a:blip r:embed="rId4"/>
          <a:stretch>
            <a:fillRect/>
          </a:stretch>
        </p:blipFill>
        <p:spPr>
          <a:xfrm>
            <a:off x="467544" y="178787"/>
            <a:ext cx="2433534" cy="1011172"/>
          </a:xfrm>
          <a:prstGeom prst="rect">
            <a:avLst/>
          </a:prstGeom>
        </p:spPr>
      </p:pic>
    </p:spTree>
    <p:extLst>
      <p:ext uri="{BB962C8B-B14F-4D97-AF65-F5344CB8AC3E}">
        <p14:creationId xmlns:p14="http://schemas.microsoft.com/office/powerpoint/2010/main" val="210279946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15</a:t>
            </a:fld>
            <a:endParaRPr lang="es-CO" dirty="0"/>
          </a:p>
        </p:txBody>
      </p:sp>
      <p:sp>
        <p:nvSpPr>
          <p:cNvPr id="6" name="Título 1"/>
          <p:cNvSpPr>
            <a:spLocks noGrp="1"/>
          </p:cNvSpPr>
          <p:nvPr>
            <p:ph type="title"/>
          </p:nvPr>
        </p:nvSpPr>
        <p:spPr>
          <a:xfrm>
            <a:off x="614514" y="219467"/>
            <a:ext cx="7886700" cy="983443"/>
          </a:xfrm>
        </p:spPr>
        <p:txBody>
          <a:bodyPr/>
          <a:lstStyle/>
          <a:p>
            <a:r>
              <a:rPr lang="es-CO" dirty="0"/>
              <a:t>Materiales y métodos</a:t>
            </a:r>
            <a:endParaRPr lang="en-US" dirty="0"/>
          </a:p>
        </p:txBody>
      </p:sp>
      <p:pic>
        <p:nvPicPr>
          <p:cNvPr id="7" name="Imagen 6"/>
          <p:cNvPicPr>
            <a:picLocks noChangeAspect="1"/>
          </p:cNvPicPr>
          <p:nvPr/>
        </p:nvPicPr>
        <p:blipFill rotWithShape="1">
          <a:blip r:embed="rId3"/>
          <a:srcRect l="4259" r="56714" b="49834"/>
          <a:stretch/>
        </p:blipFill>
        <p:spPr>
          <a:xfrm>
            <a:off x="179512" y="0"/>
            <a:ext cx="1749545" cy="1916832"/>
          </a:xfrm>
          <a:prstGeom prst="rect">
            <a:avLst/>
          </a:prstGeom>
        </p:spPr>
      </p:pic>
      <p:pic>
        <p:nvPicPr>
          <p:cNvPr id="8" name="Imagen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290" t="21454" r="31738" b="8657"/>
          <a:stretch/>
        </p:blipFill>
        <p:spPr>
          <a:xfrm>
            <a:off x="2006324" y="1173914"/>
            <a:ext cx="5131351" cy="4905827"/>
          </a:xfrm>
          <a:prstGeom prst="rect">
            <a:avLst/>
          </a:prstGeom>
        </p:spPr>
      </p:pic>
    </p:spTree>
    <p:extLst>
      <p:ext uri="{BB962C8B-B14F-4D97-AF65-F5344CB8AC3E}">
        <p14:creationId xmlns:p14="http://schemas.microsoft.com/office/powerpoint/2010/main" val="590333511"/>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RESULTADOS</a:t>
            </a:r>
          </a:p>
        </p:txBody>
      </p:sp>
    </p:spTree>
    <p:extLst>
      <p:ext uri="{BB962C8B-B14F-4D97-AF65-F5344CB8AC3E}">
        <p14:creationId xmlns:p14="http://schemas.microsoft.com/office/powerpoint/2010/main" val="79497743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7E365-0E3E-4169-A02B-172111ADC82D}"/>
              </a:ext>
            </a:extLst>
          </p:cNvPr>
          <p:cNvSpPr>
            <a:spLocks noGrp="1"/>
          </p:cNvSpPr>
          <p:nvPr>
            <p:ph type="title"/>
          </p:nvPr>
        </p:nvSpPr>
        <p:spPr/>
        <p:txBody>
          <a:bodyPr/>
          <a:lstStyle/>
          <a:p>
            <a:r>
              <a:rPr lang="es-CO" dirty="0"/>
              <a:t>resultados</a:t>
            </a:r>
          </a:p>
        </p:txBody>
      </p:sp>
      <p:sp>
        <p:nvSpPr>
          <p:cNvPr id="3" name="Marcador de contenido 2">
            <a:extLst>
              <a:ext uri="{FF2B5EF4-FFF2-40B4-BE49-F238E27FC236}">
                <a16:creationId xmlns:a16="http://schemas.microsoft.com/office/drawing/2014/main" id="{4DE72481-419B-42D2-A00D-4FFA3C04258B}"/>
              </a:ext>
            </a:extLst>
          </p:cNvPr>
          <p:cNvSpPr>
            <a:spLocks noGrp="1"/>
          </p:cNvSpPr>
          <p:nvPr>
            <p:ph idx="1"/>
          </p:nvPr>
        </p:nvSpPr>
        <p:spPr/>
        <p:txBody>
          <a:bodyPr>
            <a:normAutofit/>
          </a:bodyPr>
          <a:lstStyle/>
          <a:p>
            <a:pPr algn="ctr"/>
            <a:r>
              <a:rPr lang="es-CO" sz="1800" b="1" dirty="0"/>
              <a:t>Validación de instrumentos mediante el test de consistencia interna  alfa de </a:t>
            </a:r>
            <a:r>
              <a:rPr lang="es-CO" sz="1800" b="1" dirty="0" err="1"/>
              <a:t>Cronbach´s</a:t>
            </a:r>
            <a:r>
              <a:rPr lang="es-CO" sz="1800" b="1" dirty="0"/>
              <a:t> </a:t>
            </a:r>
          </a:p>
        </p:txBody>
      </p:sp>
      <p:sp>
        <p:nvSpPr>
          <p:cNvPr id="4" name="Marcador de pie de página 3">
            <a:extLst>
              <a:ext uri="{FF2B5EF4-FFF2-40B4-BE49-F238E27FC236}">
                <a16:creationId xmlns:a16="http://schemas.microsoft.com/office/drawing/2014/main" id="{AFA9A434-9311-42BD-92F7-9C16B943D9A7}"/>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1EACA8A2-2741-4B32-A8AE-2CD11B7F3E6B}"/>
              </a:ext>
            </a:extLst>
          </p:cNvPr>
          <p:cNvSpPr>
            <a:spLocks noGrp="1"/>
          </p:cNvSpPr>
          <p:nvPr>
            <p:ph type="sldNum" sz="quarter" idx="12"/>
          </p:nvPr>
        </p:nvSpPr>
        <p:spPr/>
        <p:txBody>
          <a:bodyPr/>
          <a:lstStyle/>
          <a:p>
            <a:fld id="{A0D7ED8E-E8F2-40C2-AF71-A534DDE5582E}" type="slidenum">
              <a:rPr lang="es-CO" smtClean="0"/>
              <a:pPr/>
              <a:t>17</a:t>
            </a:fld>
            <a:endParaRPr lang="es-CO" dirty="0"/>
          </a:p>
        </p:txBody>
      </p:sp>
      <p:pic>
        <p:nvPicPr>
          <p:cNvPr id="7" name="Imagen 6">
            <a:extLst>
              <a:ext uri="{FF2B5EF4-FFF2-40B4-BE49-F238E27FC236}">
                <a16:creationId xmlns:a16="http://schemas.microsoft.com/office/drawing/2014/main" id="{AC799885-4F8A-4DA0-B17F-2BC4FD048FA6}"/>
              </a:ext>
            </a:extLst>
          </p:cNvPr>
          <p:cNvPicPr>
            <a:picLocks noChangeAspect="1"/>
          </p:cNvPicPr>
          <p:nvPr/>
        </p:nvPicPr>
        <p:blipFill rotWithShape="1">
          <a:blip r:embed="rId2"/>
          <a:srcRect l="546" t="25629" r="63130" b="27075"/>
          <a:stretch/>
        </p:blipFill>
        <p:spPr>
          <a:xfrm>
            <a:off x="251520" y="2229490"/>
            <a:ext cx="3934631" cy="2880320"/>
          </a:xfrm>
          <a:prstGeom prst="rect">
            <a:avLst/>
          </a:prstGeom>
        </p:spPr>
      </p:pic>
      <p:pic>
        <p:nvPicPr>
          <p:cNvPr id="8" name="Imagen 7">
            <a:extLst>
              <a:ext uri="{FF2B5EF4-FFF2-40B4-BE49-F238E27FC236}">
                <a16:creationId xmlns:a16="http://schemas.microsoft.com/office/drawing/2014/main" id="{E96B6F58-7415-430A-803C-F78091463C4C}"/>
              </a:ext>
            </a:extLst>
          </p:cNvPr>
          <p:cNvPicPr>
            <a:picLocks noChangeAspect="1"/>
          </p:cNvPicPr>
          <p:nvPr/>
        </p:nvPicPr>
        <p:blipFill rotWithShape="1">
          <a:blip r:embed="rId3"/>
          <a:srcRect l="551" t="30634" r="55820" b="22275"/>
          <a:stretch/>
        </p:blipFill>
        <p:spPr>
          <a:xfrm>
            <a:off x="4373197" y="2130711"/>
            <a:ext cx="4746439" cy="3077878"/>
          </a:xfrm>
          <a:prstGeom prst="rect">
            <a:avLst/>
          </a:prstGeom>
        </p:spPr>
      </p:pic>
      <p:sp>
        <p:nvSpPr>
          <p:cNvPr id="9" name="Rectángulo: esquinas redondeadas 8">
            <a:extLst>
              <a:ext uri="{FF2B5EF4-FFF2-40B4-BE49-F238E27FC236}">
                <a16:creationId xmlns:a16="http://schemas.microsoft.com/office/drawing/2014/main" id="{9559B6CC-0D42-499A-AC01-F441451162D2}"/>
              </a:ext>
            </a:extLst>
          </p:cNvPr>
          <p:cNvSpPr/>
          <p:nvPr/>
        </p:nvSpPr>
        <p:spPr>
          <a:xfrm>
            <a:off x="179483" y="2185885"/>
            <a:ext cx="2304256" cy="2695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esquinas redondeadas 9">
            <a:extLst>
              <a:ext uri="{FF2B5EF4-FFF2-40B4-BE49-F238E27FC236}">
                <a16:creationId xmlns:a16="http://schemas.microsoft.com/office/drawing/2014/main" id="{E36FE65E-7B53-48A2-B1F8-49D328DA0C74}"/>
              </a:ext>
            </a:extLst>
          </p:cNvPr>
          <p:cNvSpPr/>
          <p:nvPr/>
        </p:nvSpPr>
        <p:spPr>
          <a:xfrm>
            <a:off x="4258188" y="2185885"/>
            <a:ext cx="2304256" cy="2695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98759407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RESULTADOS</a:t>
            </a:r>
            <a:endParaRPr lang="en-U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18</a:t>
            </a:fld>
            <a:endParaRPr lang="es-CO" dirty="0"/>
          </a:p>
        </p:txBody>
      </p:sp>
      <p:sp>
        <p:nvSpPr>
          <p:cNvPr id="6" name="CuadroTexto 5"/>
          <p:cNvSpPr txBox="1"/>
          <p:nvPr/>
        </p:nvSpPr>
        <p:spPr>
          <a:xfrm>
            <a:off x="1321132" y="1196752"/>
            <a:ext cx="6501736" cy="369332"/>
          </a:xfrm>
          <a:prstGeom prst="rect">
            <a:avLst/>
          </a:prstGeom>
          <a:noFill/>
        </p:spPr>
        <p:txBody>
          <a:bodyPr wrap="square" rtlCol="0">
            <a:spAutoFit/>
          </a:bodyPr>
          <a:lstStyle/>
          <a:p>
            <a:pPr algn="ctr"/>
            <a:r>
              <a:rPr lang="es-CO" b="1" dirty="0">
                <a:solidFill>
                  <a:schemeClr val="tx1">
                    <a:lumMod val="50000"/>
                  </a:schemeClr>
                </a:solidFill>
                <a:latin typeface="Bahnschrift Light" panose="020B0502040204020203" pitchFamily="34" charset="0"/>
              </a:rPr>
              <a:t>VARIABLES SOCIO-DEMOGRÁFICAS</a:t>
            </a:r>
            <a:endParaRPr lang="en-US" b="1" dirty="0">
              <a:solidFill>
                <a:schemeClr val="tx1">
                  <a:lumMod val="50000"/>
                </a:schemeClr>
              </a:solidFill>
              <a:latin typeface="Bahnschrift Light" panose="020B0502040204020203"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2099212436"/>
              </p:ext>
            </p:extLst>
          </p:nvPr>
        </p:nvGraphicFramePr>
        <p:xfrm>
          <a:off x="-341765" y="2060848"/>
          <a:ext cx="4913765" cy="3024336"/>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n 11"/>
          <p:cNvPicPr>
            <a:picLocks noChangeAspect="1"/>
          </p:cNvPicPr>
          <p:nvPr/>
        </p:nvPicPr>
        <p:blipFill>
          <a:blip r:embed="rId4"/>
          <a:stretch>
            <a:fillRect/>
          </a:stretch>
        </p:blipFill>
        <p:spPr>
          <a:xfrm>
            <a:off x="3851920" y="2636912"/>
            <a:ext cx="4728061" cy="2337928"/>
          </a:xfrm>
          <a:prstGeom prst="rect">
            <a:avLst/>
          </a:prstGeom>
        </p:spPr>
      </p:pic>
    </p:spTree>
    <p:extLst>
      <p:ext uri="{BB962C8B-B14F-4D97-AF65-F5344CB8AC3E}">
        <p14:creationId xmlns:p14="http://schemas.microsoft.com/office/powerpoint/2010/main" val="223139473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41380"/>
            <a:ext cx="7886700" cy="983443"/>
          </a:xfrm>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19</a:t>
            </a:fld>
            <a:endParaRPr lang="es-CO" dirty="0"/>
          </a:p>
        </p:txBody>
      </p:sp>
      <p:sp>
        <p:nvSpPr>
          <p:cNvPr id="13" name="CuadroTexto 12"/>
          <p:cNvSpPr txBox="1"/>
          <p:nvPr/>
        </p:nvSpPr>
        <p:spPr>
          <a:xfrm>
            <a:off x="1403648" y="1254688"/>
            <a:ext cx="6501736" cy="369332"/>
          </a:xfrm>
          <a:prstGeom prst="rect">
            <a:avLst/>
          </a:prstGeom>
          <a:noFill/>
        </p:spPr>
        <p:txBody>
          <a:bodyPr wrap="square" rtlCol="0">
            <a:spAutoFit/>
          </a:bodyPr>
          <a:lstStyle/>
          <a:p>
            <a:pPr algn="ctr"/>
            <a:r>
              <a:rPr lang="es-CO" b="1" dirty="0">
                <a:solidFill>
                  <a:schemeClr val="tx1">
                    <a:lumMod val="50000"/>
                  </a:schemeClr>
                </a:solidFill>
                <a:latin typeface="Bahnschrift Light" panose="020B0502040204020203" pitchFamily="34" charset="0"/>
              </a:rPr>
              <a:t>PATRÓN DE CONSUMO DE ALIMENTOS AZUCARADOS</a:t>
            </a:r>
            <a:endParaRPr lang="en-US" b="1" dirty="0">
              <a:solidFill>
                <a:schemeClr val="tx1">
                  <a:lumMod val="50000"/>
                </a:schemeClr>
              </a:solidFill>
              <a:latin typeface="Bahnschrift Light" panose="020B0502040204020203" pitchFamily="34" charset="0"/>
            </a:endParaRPr>
          </a:p>
        </p:txBody>
      </p:sp>
      <p:sp>
        <p:nvSpPr>
          <p:cNvPr id="14" name="Rectángulo 13"/>
          <p:cNvSpPr/>
          <p:nvPr/>
        </p:nvSpPr>
        <p:spPr>
          <a:xfrm>
            <a:off x="3097292" y="1580432"/>
            <a:ext cx="2826415" cy="369332"/>
          </a:xfrm>
          <a:prstGeom prst="rect">
            <a:avLst/>
          </a:prstGeom>
        </p:spPr>
        <p:txBody>
          <a:bodyPr wrap="none">
            <a:spAutoFit/>
          </a:bodyPr>
          <a:lstStyle/>
          <a:p>
            <a:r>
              <a:rPr lang="es-CO" b="1" dirty="0">
                <a:solidFill>
                  <a:schemeClr val="tx1">
                    <a:lumMod val="50000"/>
                  </a:schemeClr>
                </a:solidFill>
                <a:latin typeface="Bahnschrift Light" panose="020B0502040204020203" pitchFamily="34" charset="0"/>
              </a:rPr>
              <a:t>RESULTADOS GLOBALES </a:t>
            </a:r>
            <a:endParaRPr lang="en-US" dirty="0"/>
          </a:p>
        </p:txBody>
      </p:sp>
      <p:graphicFrame>
        <p:nvGraphicFramePr>
          <p:cNvPr id="15" name="Gráfico 14">
            <a:extLst>
              <a:ext uri="{FF2B5EF4-FFF2-40B4-BE49-F238E27FC236}">
                <a16:creationId xmlns:a16="http://schemas.microsoft.com/office/drawing/2014/main" id="{88ABC0AA-A45F-47C3-8DF5-0E1992482752}"/>
              </a:ext>
            </a:extLst>
          </p:cNvPr>
          <p:cNvGraphicFramePr>
            <a:graphicFrameLocks/>
          </p:cNvGraphicFramePr>
          <p:nvPr>
            <p:extLst>
              <p:ext uri="{D42A27DB-BD31-4B8C-83A1-F6EECF244321}">
                <p14:modId xmlns:p14="http://schemas.microsoft.com/office/powerpoint/2010/main" val="450681810"/>
              </p:ext>
            </p:extLst>
          </p:nvPr>
        </p:nvGraphicFramePr>
        <p:xfrm>
          <a:off x="263454" y="1752535"/>
          <a:ext cx="8617091" cy="4405654"/>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Conector recto de flecha 16"/>
          <p:cNvCxnSpPr/>
          <p:nvPr/>
        </p:nvCxnSpPr>
        <p:spPr>
          <a:xfrm flipH="1">
            <a:off x="4139952" y="2492896"/>
            <a:ext cx="23324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a:off x="5148064" y="2492896"/>
            <a:ext cx="23324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193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0" y="476672"/>
            <a:ext cx="7089466" cy="2852737"/>
          </a:xfrm>
        </p:spPr>
        <p:txBody>
          <a:bodyPr>
            <a:normAutofit/>
          </a:bodyPr>
          <a:lstStyle/>
          <a:p>
            <a:pPr algn="ctr"/>
            <a:r>
              <a:rPr lang="es-CO" sz="4800" dirty="0"/>
              <a:t>Pat interprograma de odontología y medicina </a:t>
            </a:r>
            <a:br>
              <a:rPr lang="es-CO" sz="4800" dirty="0"/>
            </a:br>
            <a:r>
              <a:rPr lang="es-CO" sz="4800" dirty="0"/>
              <a:t>i semestre.</a:t>
            </a:r>
          </a:p>
        </p:txBody>
      </p:sp>
      <p:sp>
        <p:nvSpPr>
          <p:cNvPr id="3" name="Marcador de texto 2"/>
          <p:cNvSpPr>
            <a:spLocks noGrp="1"/>
          </p:cNvSpPr>
          <p:nvPr>
            <p:ph type="body" idx="1"/>
          </p:nvPr>
        </p:nvSpPr>
        <p:spPr>
          <a:xfrm>
            <a:off x="899592" y="3721100"/>
            <a:ext cx="6441096" cy="2368550"/>
          </a:xfrm>
        </p:spPr>
        <p:txBody>
          <a:bodyPr>
            <a:normAutofit fontScale="92500" lnSpcReduction="10000"/>
          </a:bodyPr>
          <a:lstStyle/>
          <a:p>
            <a:r>
              <a:rPr lang="es-CO" dirty="0">
                <a:latin typeface="Arial Narrow" panose="020B0606020202030204" pitchFamily="34" charset="0"/>
              </a:rPr>
              <a:t>LIDERADO POR:</a:t>
            </a:r>
          </a:p>
          <a:p>
            <a:r>
              <a:rPr lang="es-CO" b="1" dirty="0">
                <a:latin typeface="Arial Narrow" panose="020B0606020202030204" pitchFamily="34" charset="0"/>
              </a:rPr>
              <a:t>Jennifer Orozco </a:t>
            </a:r>
          </a:p>
          <a:p>
            <a:r>
              <a:rPr lang="es-CO" dirty="0">
                <a:latin typeface="Arial Narrow" panose="020B0606020202030204" pitchFamily="34" charset="0"/>
              </a:rPr>
              <a:t>Docente de odontología </a:t>
            </a:r>
          </a:p>
          <a:p>
            <a:endParaRPr lang="es-CO" dirty="0">
              <a:latin typeface="Arial Narrow" panose="020B0606020202030204" pitchFamily="34" charset="0"/>
            </a:endParaRPr>
          </a:p>
          <a:p>
            <a:r>
              <a:rPr lang="es-CO" b="1" dirty="0">
                <a:latin typeface="Arial Narrow" panose="020B0606020202030204" pitchFamily="34" charset="0"/>
              </a:rPr>
              <a:t>Neyder Contreras </a:t>
            </a:r>
          </a:p>
          <a:p>
            <a:r>
              <a:rPr lang="es-CO" dirty="0">
                <a:latin typeface="Arial Narrow" panose="020B0606020202030204" pitchFamily="34" charset="0"/>
              </a:rPr>
              <a:t>Docente de Medicina</a:t>
            </a:r>
          </a:p>
        </p:txBody>
      </p:sp>
    </p:spTree>
    <p:extLst>
      <p:ext uri="{BB962C8B-B14F-4D97-AF65-F5344CB8AC3E}">
        <p14:creationId xmlns:p14="http://schemas.microsoft.com/office/powerpoint/2010/main" val="4228009495"/>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3"/>
            <a:ext cx="7886700" cy="1045705"/>
          </a:xfrm>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20</a:t>
            </a:fld>
            <a:endParaRPr lang="es-CO" dirty="0"/>
          </a:p>
        </p:txBody>
      </p:sp>
      <p:pic>
        <p:nvPicPr>
          <p:cNvPr id="7" name="Imagen 6"/>
          <p:cNvPicPr>
            <a:picLocks noChangeAspect="1"/>
          </p:cNvPicPr>
          <p:nvPr/>
        </p:nvPicPr>
        <p:blipFill>
          <a:blip r:embed="rId2"/>
          <a:stretch>
            <a:fillRect/>
          </a:stretch>
        </p:blipFill>
        <p:spPr>
          <a:xfrm>
            <a:off x="5739409" y="116633"/>
            <a:ext cx="3212870" cy="901454"/>
          </a:xfrm>
          <a:prstGeom prst="rect">
            <a:avLst/>
          </a:prstGeom>
        </p:spPr>
      </p:pic>
      <p:pic>
        <p:nvPicPr>
          <p:cNvPr id="3" name="Imagen 2"/>
          <p:cNvPicPr>
            <a:picLocks noChangeAspect="1"/>
          </p:cNvPicPr>
          <p:nvPr/>
        </p:nvPicPr>
        <p:blipFill>
          <a:blip r:embed="rId3"/>
          <a:stretch>
            <a:fillRect/>
          </a:stretch>
        </p:blipFill>
        <p:spPr>
          <a:xfrm>
            <a:off x="1" y="1018087"/>
            <a:ext cx="9136346" cy="5340812"/>
          </a:xfrm>
          <a:prstGeom prst="rect">
            <a:avLst/>
          </a:prstGeom>
        </p:spPr>
      </p:pic>
    </p:spTree>
    <p:extLst>
      <p:ext uri="{BB962C8B-B14F-4D97-AF65-F5344CB8AC3E}">
        <p14:creationId xmlns:p14="http://schemas.microsoft.com/office/powerpoint/2010/main" val="1128602102"/>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21</a:t>
            </a:fld>
            <a:endParaRPr lang="es-CO" dirty="0"/>
          </a:p>
        </p:txBody>
      </p:sp>
      <p:pic>
        <p:nvPicPr>
          <p:cNvPr id="3" name="Imagen 2"/>
          <p:cNvPicPr>
            <a:picLocks noChangeAspect="1"/>
          </p:cNvPicPr>
          <p:nvPr/>
        </p:nvPicPr>
        <p:blipFill>
          <a:blip r:embed="rId2"/>
          <a:stretch>
            <a:fillRect/>
          </a:stretch>
        </p:blipFill>
        <p:spPr>
          <a:xfrm>
            <a:off x="5804842" y="116633"/>
            <a:ext cx="3212870" cy="792086"/>
          </a:xfrm>
          <a:prstGeom prst="rect">
            <a:avLst/>
          </a:prstGeom>
        </p:spPr>
      </p:pic>
      <p:pic>
        <p:nvPicPr>
          <p:cNvPr id="11" name="Imagen 10"/>
          <p:cNvPicPr>
            <a:picLocks noChangeAspect="1"/>
          </p:cNvPicPr>
          <p:nvPr/>
        </p:nvPicPr>
        <p:blipFill>
          <a:blip r:embed="rId3"/>
          <a:stretch>
            <a:fillRect/>
          </a:stretch>
        </p:blipFill>
        <p:spPr>
          <a:xfrm>
            <a:off x="0" y="908719"/>
            <a:ext cx="9136347" cy="5416131"/>
          </a:xfrm>
          <a:prstGeom prst="rect">
            <a:avLst/>
          </a:prstGeom>
        </p:spPr>
      </p:pic>
    </p:spTree>
    <p:extLst>
      <p:ext uri="{BB962C8B-B14F-4D97-AF65-F5344CB8AC3E}">
        <p14:creationId xmlns:p14="http://schemas.microsoft.com/office/powerpoint/2010/main" val="64238826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22</a:t>
            </a:fld>
            <a:endParaRPr lang="es-CO" dirty="0"/>
          </a:p>
        </p:txBody>
      </p:sp>
      <p:pic>
        <p:nvPicPr>
          <p:cNvPr id="8" name="Imagen 7"/>
          <p:cNvPicPr>
            <a:picLocks noChangeAspect="1"/>
          </p:cNvPicPr>
          <p:nvPr/>
        </p:nvPicPr>
        <p:blipFill>
          <a:blip r:embed="rId2"/>
          <a:stretch>
            <a:fillRect/>
          </a:stretch>
        </p:blipFill>
        <p:spPr>
          <a:xfrm>
            <a:off x="6012160" y="148316"/>
            <a:ext cx="2749534" cy="877900"/>
          </a:xfrm>
          <a:prstGeom prst="rect">
            <a:avLst/>
          </a:prstGeom>
        </p:spPr>
      </p:pic>
      <p:pic>
        <p:nvPicPr>
          <p:cNvPr id="9" name="Imagen 8"/>
          <p:cNvPicPr>
            <a:picLocks noChangeAspect="1"/>
          </p:cNvPicPr>
          <p:nvPr/>
        </p:nvPicPr>
        <p:blipFill>
          <a:blip r:embed="rId3"/>
          <a:stretch>
            <a:fillRect/>
          </a:stretch>
        </p:blipFill>
        <p:spPr>
          <a:xfrm>
            <a:off x="1395043" y="1159919"/>
            <a:ext cx="5956308" cy="499915"/>
          </a:xfrm>
          <a:prstGeom prst="rect">
            <a:avLst/>
          </a:prstGeom>
        </p:spPr>
      </p:pic>
      <p:pic>
        <p:nvPicPr>
          <p:cNvPr id="10" name="Imagen 9"/>
          <p:cNvPicPr>
            <a:picLocks noChangeAspect="1"/>
          </p:cNvPicPr>
          <p:nvPr/>
        </p:nvPicPr>
        <p:blipFill>
          <a:blip r:embed="rId4"/>
          <a:stretch>
            <a:fillRect/>
          </a:stretch>
        </p:blipFill>
        <p:spPr>
          <a:xfrm>
            <a:off x="1528881" y="1659834"/>
            <a:ext cx="5688632" cy="1419399"/>
          </a:xfrm>
          <a:prstGeom prst="rect">
            <a:avLst/>
          </a:prstGeom>
        </p:spPr>
      </p:pic>
      <p:pic>
        <p:nvPicPr>
          <p:cNvPr id="11" name="Imagen 10"/>
          <p:cNvPicPr>
            <a:picLocks noChangeAspect="1"/>
          </p:cNvPicPr>
          <p:nvPr/>
        </p:nvPicPr>
        <p:blipFill>
          <a:blip r:embed="rId5"/>
          <a:stretch>
            <a:fillRect/>
          </a:stretch>
        </p:blipFill>
        <p:spPr>
          <a:xfrm>
            <a:off x="971600" y="3110493"/>
            <a:ext cx="6895678" cy="3136603"/>
          </a:xfrm>
          <a:prstGeom prst="rect">
            <a:avLst/>
          </a:prstGeom>
        </p:spPr>
      </p:pic>
      <p:pic>
        <p:nvPicPr>
          <p:cNvPr id="12" name="Imagen 11"/>
          <p:cNvPicPr>
            <a:picLocks noChangeAspect="1"/>
          </p:cNvPicPr>
          <p:nvPr/>
        </p:nvPicPr>
        <p:blipFill>
          <a:blip r:embed="rId6"/>
          <a:stretch>
            <a:fillRect/>
          </a:stretch>
        </p:blipFill>
        <p:spPr>
          <a:xfrm>
            <a:off x="7485189" y="1647708"/>
            <a:ext cx="1479299" cy="1453716"/>
          </a:xfrm>
          <a:prstGeom prst="rect">
            <a:avLst/>
          </a:prstGeom>
        </p:spPr>
      </p:pic>
    </p:spTree>
    <p:extLst>
      <p:ext uri="{BB962C8B-B14F-4D97-AF65-F5344CB8AC3E}">
        <p14:creationId xmlns:p14="http://schemas.microsoft.com/office/powerpoint/2010/main" val="53139954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23</a:t>
            </a:fld>
            <a:endParaRPr lang="es-CO" dirty="0"/>
          </a:p>
        </p:txBody>
      </p:sp>
      <p:pic>
        <p:nvPicPr>
          <p:cNvPr id="6" name="Imagen 5"/>
          <p:cNvPicPr>
            <a:picLocks noChangeAspect="1"/>
          </p:cNvPicPr>
          <p:nvPr/>
        </p:nvPicPr>
        <p:blipFill>
          <a:blip r:embed="rId2"/>
          <a:stretch>
            <a:fillRect/>
          </a:stretch>
        </p:blipFill>
        <p:spPr>
          <a:xfrm>
            <a:off x="1599942" y="1100076"/>
            <a:ext cx="5944115" cy="493819"/>
          </a:xfrm>
          <a:prstGeom prst="rect">
            <a:avLst/>
          </a:prstGeom>
        </p:spPr>
      </p:pic>
      <p:pic>
        <p:nvPicPr>
          <p:cNvPr id="7" name="Imagen 6"/>
          <p:cNvPicPr>
            <a:picLocks noChangeAspect="1"/>
          </p:cNvPicPr>
          <p:nvPr/>
        </p:nvPicPr>
        <p:blipFill>
          <a:blip r:embed="rId3"/>
          <a:stretch>
            <a:fillRect/>
          </a:stretch>
        </p:blipFill>
        <p:spPr>
          <a:xfrm>
            <a:off x="628650" y="3863343"/>
            <a:ext cx="2592287" cy="2390679"/>
          </a:xfrm>
          <a:prstGeom prst="rect">
            <a:avLst/>
          </a:prstGeom>
        </p:spPr>
      </p:pic>
      <p:pic>
        <p:nvPicPr>
          <p:cNvPr id="8" name="Imagen 7"/>
          <p:cNvPicPr>
            <a:picLocks noChangeAspect="1"/>
          </p:cNvPicPr>
          <p:nvPr/>
        </p:nvPicPr>
        <p:blipFill>
          <a:blip r:embed="rId4"/>
          <a:stretch>
            <a:fillRect/>
          </a:stretch>
        </p:blipFill>
        <p:spPr>
          <a:xfrm>
            <a:off x="-396552" y="1517713"/>
            <a:ext cx="5438103" cy="499915"/>
          </a:xfrm>
          <a:prstGeom prst="rect">
            <a:avLst/>
          </a:prstGeom>
        </p:spPr>
      </p:pic>
      <p:pic>
        <p:nvPicPr>
          <p:cNvPr id="9" name="Imagen 8"/>
          <p:cNvPicPr>
            <a:picLocks noChangeAspect="1"/>
          </p:cNvPicPr>
          <p:nvPr/>
        </p:nvPicPr>
        <p:blipFill>
          <a:blip r:embed="rId5"/>
          <a:stretch>
            <a:fillRect/>
          </a:stretch>
        </p:blipFill>
        <p:spPr>
          <a:xfrm>
            <a:off x="179512" y="2011532"/>
            <a:ext cx="4688230" cy="1658256"/>
          </a:xfrm>
          <a:prstGeom prst="rect">
            <a:avLst/>
          </a:prstGeom>
        </p:spPr>
      </p:pic>
      <p:pic>
        <p:nvPicPr>
          <p:cNvPr id="10" name="Imagen 9"/>
          <p:cNvPicPr>
            <a:picLocks noChangeAspect="1"/>
          </p:cNvPicPr>
          <p:nvPr/>
        </p:nvPicPr>
        <p:blipFill>
          <a:blip r:embed="rId6"/>
          <a:stretch>
            <a:fillRect/>
          </a:stretch>
        </p:blipFill>
        <p:spPr>
          <a:xfrm>
            <a:off x="4088244" y="3647544"/>
            <a:ext cx="5432007" cy="499915"/>
          </a:xfrm>
          <a:prstGeom prst="rect">
            <a:avLst/>
          </a:prstGeom>
        </p:spPr>
      </p:pic>
      <p:pic>
        <p:nvPicPr>
          <p:cNvPr id="11" name="Imagen 10"/>
          <p:cNvPicPr>
            <a:picLocks noChangeAspect="1"/>
          </p:cNvPicPr>
          <p:nvPr/>
        </p:nvPicPr>
        <p:blipFill>
          <a:blip r:embed="rId7"/>
          <a:stretch>
            <a:fillRect/>
          </a:stretch>
        </p:blipFill>
        <p:spPr>
          <a:xfrm>
            <a:off x="4200024" y="4229068"/>
            <a:ext cx="4694327" cy="1798476"/>
          </a:xfrm>
          <a:prstGeom prst="rect">
            <a:avLst/>
          </a:prstGeom>
        </p:spPr>
      </p:pic>
      <p:pic>
        <p:nvPicPr>
          <p:cNvPr id="12" name="Imagen 11"/>
          <p:cNvPicPr>
            <a:picLocks noChangeAspect="1"/>
          </p:cNvPicPr>
          <p:nvPr/>
        </p:nvPicPr>
        <p:blipFill>
          <a:blip r:embed="rId8"/>
          <a:stretch>
            <a:fillRect/>
          </a:stretch>
        </p:blipFill>
        <p:spPr>
          <a:xfrm>
            <a:off x="5617615" y="1767670"/>
            <a:ext cx="2728804" cy="1586098"/>
          </a:xfrm>
          <a:prstGeom prst="rect">
            <a:avLst/>
          </a:prstGeom>
        </p:spPr>
      </p:pic>
      <p:pic>
        <p:nvPicPr>
          <p:cNvPr id="13" name="Imagen 12"/>
          <p:cNvPicPr>
            <a:picLocks noChangeAspect="1"/>
          </p:cNvPicPr>
          <p:nvPr/>
        </p:nvPicPr>
        <p:blipFill>
          <a:blip r:embed="rId9"/>
          <a:stretch>
            <a:fillRect/>
          </a:stretch>
        </p:blipFill>
        <p:spPr>
          <a:xfrm>
            <a:off x="6118691" y="140567"/>
            <a:ext cx="2749534" cy="877900"/>
          </a:xfrm>
          <a:prstGeom prst="rect">
            <a:avLst/>
          </a:prstGeom>
        </p:spPr>
      </p:pic>
    </p:spTree>
    <p:extLst>
      <p:ext uri="{BB962C8B-B14F-4D97-AF65-F5344CB8AC3E}">
        <p14:creationId xmlns:p14="http://schemas.microsoft.com/office/powerpoint/2010/main" val="2602648422"/>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9847" y="183095"/>
            <a:ext cx="7886700" cy="983443"/>
          </a:xfrm>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24</a:t>
            </a:fld>
            <a:endParaRPr lang="es-CO" dirty="0"/>
          </a:p>
        </p:txBody>
      </p:sp>
      <p:graphicFrame>
        <p:nvGraphicFramePr>
          <p:cNvPr id="6" name="Gráfico 5"/>
          <p:cNvGraphicFramePr>
            <a:graphicFrameLocks/>
          </p:cNvGraphicFramePr>
          <p:nvPr>
            <p:extLst>
              <p:ext uri="{D42A27DB-BD31-4B8C-83A1-F6EECF244321}">
                <p14:modId xmlns:p14="http://schemas.microsoft.com/office/powerpoint/2010/main" val="1665808147"/>
              </p:ext>
            </p:extLst>
          </p:nvPr>
        </p:nvGraphicFramePr>
        <p:xfrm>
          <a:off x="121537" y="1237319"/>
          <a:ext cx="4464496" cy="2867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518320810"/>
              </p:ext>
            </p:extLst>
          </p:nvPr>
        </p:nvGraphicFramePr>
        <p:xfrm>
          <a:off x="4817221" y="3109527"/>
          <a:ext cx="4033623" cy="3097276"/>
        </p:xfrm>
        <a:graphic>
          <a:graphicData uri="http://schemas.openxmlformats.org/drawingml/2006/table">
            <a:tbl>
              <a:tblPr/>
              <a:tblGrid>
                <a:gridCol w="1744647">
                  <a:extLst>
                    <a:ext uri="{9D8B030D-6E8A-4147-A177-3AD203B41FA5}">
                      <a16:colId xmlns:a16="http://schemas.microsoft.com/office/drawing/2014/main" val="2130067170"/>
                    </a:ext>
                  </a:extLst>
                </a:gridCol>
                <a:gridCol w="1144488">
                  <a:extLst>
                    <a:ext uri="{9D8B030D-6E8A-4147-A177-3AD203B41FA5}">
                      <a16:colId xmlns:a16="http://schemas.microsoft.com/office/drawing/2014/main" val="4145605528"/>
                    </a:ext>
                  </a:extLst>
                </a:gridCol>
                <a:gridCol w="1144488">
                  <a:extLst>
                    <a:ext uri="{9D8B030D-6E8A-4147-A177-3AD203B41FA5}">
                      <a16:colId xmlns:a16="http://schemas.microsoft.com/office/drawing/2014/main" val="1121593715"/>
                    </a:ext>
                  </a:extLst>
                </a:gridCol>
              </a:tblGrid>
              <a:tr h="648074">
                <a:tc>
                  <a:txBody>
                    <a:bodyPr/>
                    <a:lstStyle/>
                    <a:p>
                      <a:pPr algn="ctr" fontAlgn="ctr"/>
                      <a:r>
                        <a:rPr lang="es-ES" sz="1200" b="1" i="0" u="none" strike="noStrike">
                          <a:solidFill>
                            <a:srgbClr val="000000"/>
                          </a:solidFill>
                          <a:effectLst/>
                          <a:latin typeface="Bahnschrift Light" panose="020B0502040204020203" pitchFamily="34" charset="0"/>
                        </a:rPr>
                        <a:t>N° de dientes con caries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400" b="1" i="0" u="none" strike="noStrike">
                          <a:solidFill>
                            <a:srgbClr val="000000"/>
                          </a:solidFill>
                          <a:effectLst/>
                          <a:latin typeface="Bahnschrift Light" panose="020B0502040204020203" pitchFamily="34" charset="0"/>
                        </a:rPr>
                        <a:t>n</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400" b="1" i="0" u="none" strike="noStrike">
                          <a:solidFill>
                            <a:srgbClr val="000000"/>
                          </a:solidFill>
                          <a:effectLst/>
                          <a:latin typeface="Bahnschrift Light" panose="020B0502040204020203" pitchFamily="34" charset="0"/>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373519824"/>
                  </a:ext>
                </a:extLst>
              </a:tr>
              <a:tr h="349886">
                <a:tc>
                  <a:txBody>
                    <a:bodyPr/>
                    <a:lstStyle/>
                    <a:p>
                      <a:pPr algn="ctr" fontAlgn="t"/>
                      <a:r>
                        <a:rPr lang="en-US" sz="1400" b="0" i="0" u="none" strike="noStrike">
                          <a:solidFill>
                            <a:srgbClr val="000000"/>
                          </a:solidFill>
                          <a:effectLst/>
                          <a:latin typeface="Bahnschrift Light" panose="020B0502040204020203" pitchFamily="34" charset="0"/>
                        </a:rPr>
                        <a:t>0</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46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56,8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69347663"/>
                  </a:ext>
                </a:extLst>
              </a:tr>
              <a:tr h="349886">
                <a:tc>
                  <a:txBody>
                    <a:bodyPr/>
                    <a:lstStyle/>
                    <a:p>
                      <a:pPr algn="ctr" fontAlgn="t"/>
                      <a:r>
                        <a:rPr lang="en-US" sz="1400" b="0" i="0" u="none" strike="noStrike">
                          <a:solidFill>
                            <a:srgbClr val="000000"/>
                          </a:solidFill>
                          <a:effectLst/>
                          <a:latin typeface="Bahnschrift Light" panose="020B0502040204020203" pitchFamily="34" charset="0"/>
                        </a:rPr>
                        <a:t>1</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18</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22,2</a:t>
                      </a:r>
                    </a:p>
                  </a:txBody>
                  <a:tcPr marL="9525" marR="9525" marT="9525" marB="0" anchor="ctr">
                    <a:lnL>
                      <a:noFill/>
                    </a:lnL>
                    <a:lnR>
                      <a:noFill/>
                    </a:lnR>
                    <a:lnT>
                      <a:noFill/>
                    </a:lnT>
                    <a:lnB>
                      <a:noFill/>
                    </a:lnB>
                  </a:tcPr>
                </a:tc>
                <a:extLst>
                  <a:ext uri="{0D108BD9-81ED-4DB2-BD59-A6C34878D82A}">
                    <a16:rowId xmlns:a16="http://schemas.microsoft.com/office/drawing/2014/main" val="758635263"/>
                  </a:ext>
                </a:extLst>
              </a:tr>
              <a:tr h="349886">
                <a:tc>
                  <a:txBody>
                    <a:bodyPr/>
                    <a:lstStyle/>
                    <a:p>
                      <a:pPr algn="ctr" fontAlgn="t"/>
                      <a:r>
                        <a:rPr lang="en-US" sz="1400" b="0" i="0" u="none" strike="noStrike">
                          <a:solidFill>
                            <a:srgbClr val="000000"/>
                          </a:solidFill>
                          <a:effectLst/>
                          <a:latin typeface="Bahnschrift Light" panose="020B0502040204020203" pitchFamily="34" charset="0"/>
                        </a:rPr>
                        <a:t>2</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12</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14,8</a:t>
                      </a:r>
                    </a:p>
                  </a:txBody>
                  <a:tcPr marL="9525" marR="9525" marT="9525" marB="0" anchor="ctr">
                    <a:lnL>
                      <a:noFill/>
                    </a:lnL>
                    <a:lnR>
                      <a:noFill/>
                    </a:lnR>
                    <a:lnT>
                      <a:noFill/>
                    </a:lnT>
                    <a:lnB>
                      <a:noFill/>
                    </a:lnB>
                  </a:tcPr>
                </a:tc>
                <a:extLst>
                  <a:ext uri="{0D108BD9-81ED-4DB2-BD59-A6C34878D82A}">
                    <a16:rowId xmlns:a16="http://schemas.microsoft.com/office/drawing/2014/main" val="4114448691"/>
                  </a:ext>
                </a:extLst>
              </a:tr>
              <a:tr h="349886">
                <a:tc>
                  <a:txBody>
                    <a:bodyPr/>
                    <a:lstStyle/>
                    <a:p>
                      <a:pPr algn="ctr" fontAlgn="t"/>
                      <a:r>
                        <a:rPr lang="en-US" sz="1400" b="0" i="0" u="none" strike="noStrike">
                          <a:solidFill>
                            <a:srgbClr val="000000"/>
                          </a:solidFill>
                          <a:effectLst/>
                          <a:latin typeface="Bahnschrift Light" panose="020B0502040204020203" pitchFamily="34" charset="0"/>
                        </a:rPr>
                        <a:t>3</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2,5</a:t>
                      </a:r>
                    </a:p>
                  </a:txBody>
                  <a:tcPr marL="9525" marR="9525" marT="9525" marB="0" anchor="ctr">
                    <a:lnL>
                      <a:noFill/>
                    </a:lnL>
                    <a:lnR>
                      <a:noFill/>
                    </a:lnR>
                    <a:lnT>
                      <a:noFill/>
                    </a:lnT>
                    <a:lnB>
                      <a:noFill/>
                    </a:lnB>
                  </a:tcPr>
                </a:tc>
                <a:extLst>
                  <a:ext uri="{0D108BD9-81ED-4DB2-BD59-A6C34878D82A}">
                    <a16:rowId xmlns:a16="http://schemas.microsoft.com/office/drawing/2014/main" val="2781909975"/>
                  </a:ext>
                </a:extLst>
              </a:tr>
              <a:tr h="349886">
                <a:tc>
                  <a:txBody>
                    <a:bodyPr/>
                    <a:lstStyle/>
                    <a:p>
                      <a:pPr algn="ctr" fontAlgn="t"/>
                      <a:r>
                        <a:rPr lang="en-US" sz="1400" b="0" i="0" u="none" strike="noStrike">
                          <a:solidFill>
                            <a:srgbClr val="000000"/>
                          </a:solidFill>
                          <a:effectLst/>
                          <a:latin typeface="Bahnschrift Light" panose="020B0502040204020203" pitchFamily="34" charset="0"/>
                        </a:rPr>
                        <a:t>4</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2,5</a:t>
                      </a:r>
                    </a:p>
                  </a:txBody>
                  <a:tcPr marL="9525" marR="9525" marT="9525" marB="0" anchor="ctr">
                    <a:lnL>
                      <a:noFill/>
                    </a:lnL>
                    <a:lnR>
                      <a:noFill/>
                    </a:lnR>
                    <a:lnT>
                      <a:noFill/>
                    </a:lnT>
                    <a:lnB>
                      <a:noFill/>
                    </a:lnB>
                  </a:tcPr>
                </a:tc>
                <a:extLst>
                  <a:ext uri="{0D108BD9-81ED-4DB2-BD59-A6C34878D82A}">
                    <a16:rowId xmlns:a16="http://schemas.microsoft.com/office/drawing/2014/main" val="2871153735"/>
                  </a:ext>
                </a:extLst>
              </a:tr>
              <a:tr h="349886">
                <a:tc>
                  <a:txBody>
                    <a:bodyPr/>
                    <a:lstStyle/>
                    <a:p>
                      <a:pPr algn="ctr" fontAlgn="t"/>
                      <a:r>
                        <a:rPr lang="en-US" sz="1400" b="0" i="0" u="none" strike="noStrike">
                          <a:solidFill>
                            <a:srgbClr val="000000"/>
                          </a:solidFill>
                          <a:effectLst/>
                          <a:latin typeface="Bahnschrift Light" panose="020B0502040204020203" pitchFamily="34" charset="0"/>
                        </a:rPr>
                        <a:t>6</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101683"/>
                  </a:ext>
                </a:extLst>
              </a:tr>
              <a:tr h="349886">
                <a:tc>
                  <a:txBody>
                    <a:bodyPr/>
                    <a:lstStyle/>
                    <a:p>
                      <a:pPr algn="ctr" fontAlgn="t"/>
                      <a:r>
                        <a:rPr lang="en-US" sz="1400" b="0" i="0" u="none" strike="noStrike">
                          <a:solidFill>
                            <a:srgbClr val="000000"/>
                          </a:solidFill>
                          <a:effectLst/>
                          <a:latin typeface="Bahnschrift Light" panose="020B0502040204020203" pitchFamily="34" charset="0"/>
                        </a:rPr>
                        <a:t>Total</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81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ahnschrift Light" panose="020B0502040204020203" pitchFamily="34" charset="0"/>
                        </a:rPr>
                        <a:t>100,0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035002"/>
                  </a:ext>
                </a:extLst>
              </a:tr>
            </a:tbl>
          </a:graphicData>
        </a:graphic>
      </p:graphicFrame>
      <p:pic>
        <p:nvPicPr>
          <p:cNvPr id="3" name="Imagen 2"/>
          <p:cNvPicPr>
            <a:picLocks noChangeAspect="1"/>
          </p:cNvPicPr>
          <p:nvPr/>
        </p:nvPicPr>
        <p:blipFill>
          <a:blip r:embed="rId3"/>
          <a:stretch>
            <a:fillRect/>
          </a:stretch>
        </p:blipFill>
        <p:spPr>
          <a:xfrm>
            <a:off x="5652120" y="276680"/>
            <a:ext cx="3169527" cy="737762"/>
          </a:xfrm>
          <a:prstGeom prst="rect">
            <a:avLst/>
          </a:prstGeom>
        </p:spPr>
      </p:pic>
      <p:pic>
        <p:nvPicPr>
          <p:cNvPr id="8" name="Imagen 7"/>
          <p:cNvPicPr>
            <a:picLocks noChangeAspect="1"/>
          </p:cNvPicPr>
          <p:nvPr/>
        </p:nvPicPr>
        <p:blipFill>
          <a:blip r:embed="rId4"/>
          <a:stretch>
            <a:fillRect/>
          </a:stretch>
        </p:blipFill>
        <p:spPr>
          <a:xfrm>
            <a:off x="1193064" y="4175125"/>
            <a:ext cx="2362231" cy="2031678"/>
          </a:xfrm>
          <a:prstGeom prst="rect">
            <a:avLst/>
          </a:prstGeom>
        </p:spPr>
      </p:pic>
      <p:pic>
        <p:nvPicPr>
          <p:cNvPr id="10" name="Imagen 9"/>
          <p:cNvPicPr>
            <a:picLocks noChangeAspect="1"/>
          </p:cNvPicPr>
          <p:nvPr/>
        </p:nvPicPr>
        <p:blipFill>
          <a:blip r:embed="rId5"/>
          <a:stretch>
            <a:fillRect/>
          </a:stretch>
        </p:blipFill>
        <p:spPr>
          <a:xfrm>
            <a:off x="6221259" y="1336964"/>
            <a:ext cx="1656184" cy="1518523"/>
          </a:xfrm>
          <a:prstGeom prst="rect">
            <a:avLst/>
          </a:prstGeom>
        </p:spPr>
      </p:pic>
    </p:spTree>
    <p:extLst>
      <p:ext uri="{BB962C8B-B14F-4D97-AF65-F5344CB8AC3E}">
        <p14:creationId xmlns:p14="http://schemas.microsoft.com/office/powerpoint/2010/main" val="462439457"/>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25</a:t>
            </a:fld>
            <a:endParaRPr lang="es-CO" dirty="0"/>
          </a:p>
        </p:txBody>
      </p:sp>
      <p:grpSp>
        <p:nvGrpSpPr>
          <p:cNvPr id="11" name="Grupo 10"/>
          <p:cNvGrpSpPr/>
          <p:nvPr/>
        </p:nvGrpSpPr>
        <p:grpSpPr>
          <a:xfrm>
            <a:off x="107504" y="1049568"/>
            <a:ext cx="4572000" cy="2743200"/>
            <a:chOff x="179512" y="1697166"/>
            <a:chExt cx="4572000" cy="2743200"/>
          </a:xfrm>
        </p:grpSpPr>
        <p:graphicFrame>
          <p:nvGraphicFramePr>
            <p:cNvPr id="6" name="Gráfico 5"/>
            <p:cNvGraphicFramePr>
              <a:graphicFrameLocks/>
            </p:cNvGraphicFramePr>
            <p:nvPr>
              <p:extLst>
                <p:ext uri="{D42A27DB-BD31-4B8C-83A1-F6EECF244321}">
                  <p14:modId xmlns:p14="http://schemas.microsoft.com/office/powerpoint/2010/main" val="2850053966"/>
                </p:ext>
              </p:extLst>
            </p:nvPr>
          </p:nvGraphicFramePr>
          <p:xfrm>
            <a:off x="179512" y="169716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p:cNvSpPr txBox="1"/>
            <p:nvPr/>
          </p:nvSpPr>
          <p:spPr>
            <a:xfrm>
              <a:off x="899592" y="3068960"/>
              <a:ext cx="1872208" cy="276999"/>
            </a:xfrm>
            <a:prstGeom prst="rect">
              <a:avLst/>
            </a:prstGeom>
            <a:noFill/>
          </p:spPr>
          <p:txBody>
            <a:bodyPr wrap="square" rtlCol="0">
              <a:spAutoFit/>
            </a:bodyPr>
            <a:lstStyle/>
            <a:p>
              <a:r>
                <a:rPr lang="es-CO" sz="1200" b="1" dirty="0">
                  <a:solidFill>
                    <a:schemeClr val="tx1">
                      <a:lumMod val="50000"/>
                    </a:schemeClr>
                  </a:solidFill>
                  <a:latin typeface="Bahnschrift Light" panose="020B0502040204020203" pitchFamily="34" charset="0"/>
                </a:rPr>
                <a:t>27 (33,3 %)</a:t>
              </a:r>
              <a:endParaRPr lang="en-US" sz="1200" b="1" dirty="0">
                <a:solidFill>
                  <a:schemeClr val="tx1">
                    <a:lumMod val="50000"/>
                  </a:schemeClr>
                </a:solidFill>
                <a:latin typeface="Bahnschrift Light" panose="020B0502040204020203" pitchFamily="34" charset="0"/>
              </a:endParaRPr>
            </a:p>
          </p:txBody>
        </p:sp>
        <p:sp>
          <p:nvSpPr>
            <p:cNvPr id="8" name="Rectángulo 7"/>
            <p:cNvSpPr/>
            <p:nvPr/>
          </p:nvSpPr>
          <p:spPr>
            <a:xfrm>
              <a:off x="3059832" y="2204864"/>
              <a:ext cx="862737" cy="276999"/>
            </a:xfrm>
            <a:prstGeom prst="rect">
              <a:avLst/>
            </a:prstGeom>
          </p:spPr>
          <p:txBody>
            <a:bodyPr wrap="none">
              <a:spAutoFit/>
            </a:bodyPr>
            <a:lstStyle/>
            <a:p>
              <a:r>
                <a:rPr lang="es-CO" sz="1200" b="1" dirty="0">
                  <a:solidFill>
                    <a:schemeClr val="tx1">
                      <a:lumMod val="50000"/>
                    </a:schemeClr>
                  </a:solidFill>
                  <a:latin typeface="Bahnschrift Light" panose="020B0502040204020203" pitchFamily="34" charset="0"/>
                </a:rPr>
                <a:t>54 (66,7%)</a:t>
              </a:r>
              <a:endParaRPr lang="en-US" sz="1200" b="1" dirty="0">
                <a:solidFill>
                  <a:schemeClr val="tx1">
                    <a:lumMod val="50000"/>
                  </a:schemeClr>
                </a:solidFill>
                <a:latin typeface="Bahnschrift Light" panose="020B0502040204020203" pitchFamily="34" charset="0"/>
              </a:endParaRPr>
            </a:p>
          </p:txBody>
        </p:sp>
      </p:grpSp>
      <p:graphicFrame>
        <p:nvGraphicFramePr>
          <p:cNvPr id="9" name="Tabla 8"/>
          <p:cNvGraphicFramePr>
            <a:graphicFrameLocks noGrp="1"/>
          </p:cNvGraphicFramePr>
          <p:nvPr>
            <p:extLst>
              <p:ext uri="{D42A27DB-BD31-4B8C-83A1-F6EECF244321}">
                <p14:modId xmlns:p14="http://schemas.microsoft.com/office/powerpoint/2010/main" val="1878850724"/>
              </p:ext>
            </p:extLst>
          </p:nvPr>
        </p:nvGraphicFramePr>
        <p:xfrm>
          <a:off x="4679504" y="1048111"/>
          <a:ext cx="4356994" cy="2492175"/>
        </p:xfrm>
        <a:graphic>
          <a:graphicData uri="http://schemas.openxmlformats.org/drawingml/2006/table">
            <a:tbl>
              <a:tblPr/>
              <a:tblGrid>
                <a:gridCol w="1884512">
                  <a:extLst>
                    <a:ext uri="{9D8B030D-6E8A-4147-A177-3AD203B41FA5}">
                      <a16:colId xmlns:a16="http://schemas.microsoft.com/office/drawing/2014/main" val="3641152149"/>
                    </a:ext>
                  </a:extLst>
                </a:gridCol>
                <a:gridCol w="1236241">
                  <a:extLst>
                    <a:ext uri="{9D8B030D-6E8A-4147-A177-3AD203B41FA5}">
                      <a16:colId xmlns:a16="http://schemas.microsoft.com/office/drawing/2014/main" val="2900879249"/>
                    </a:ext>
                  </a:extLst>
                </a:gridCol>
                <a:gridCol w="1236241">
                  <a:extLst>
                    <a:ext uri="{9D8B030D-6E8A-4147-A177-3AD203B41FA5}">
                      <a16:colId xmlns:a16="http://schemas.microsoft.com/office/drawing/2014/main" val="187111880"/>
                    </a:ext>
                  </a:extLst>
                </a:gridCol>
              </a:tblGrid>
              <a:tr h="468535">
                <a:tc>
                  <a:txBody>
                    <a:bodyPr/>
                    <a:lstStyle/>
                    <a:p>
                      <a:pPr algn="ctr" fontAlgn="ctr"/>
                      <a:r>
                        <a:rPr lang="es-ES" sz="1200" b="1" i="0" u="none" strike="noStrike" dirty="0">
                          <a:solidFill>
                            <a:srgbClr val="000000"/>
                          </a:solidFill>
                          <a:effectLst/>
                          <a:latin typeface="Bahnschrift Light" panose="020B0502040204020203" pitchFamily="34" charset="0"/>
                        </a:rPr>
                        <a:t>N° de obturaciones en boca</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n</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2519001427"/>
                  </a:ext>
                </a:extLst>
              </a:tr>
              <a:tr h="252955">
                <a:tc>
                  <a:txBody>
                    <a:bodyPr/>
                    <a:lstStyle/>
                    <a:p>
                      <a:pPr algn="ctr" fontAlgn="t"/>
                      <a:r>
                        <a:rPr lang="en-US" sz="1400" b="0" i="0" u="none" strike="noStrike">
                          <a:solidFill>
                            <a:srgbClr val="000000"/>
                          </a:solidFill>
                          <a:effectLst/>
                          <a:latin typeface="Bahnschrift Light" panose="020B0502040204020203" pitchFamily="34" charset="0"/>
                        </a:rPr>
                        <a:t>0</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54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Bahnschrift Light" panose="020B0502040204020203" pitchFamily="34" charset="0"/>
                        </a:rPr>
                        <a:t>66,7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8743300"/>
                  </a:ext>
                </a:extLst>
              </a:tr>
              <a:tr h="252955">
                <a:tc>
                  <a:txBody>
                    <a:bodyPr/>
                    <a:lstStyle/>
                    <a:p>
                      <a:pPr algn="ctr" fontAlgn="t"/>
                      <a:r>
                        <a:rPr lang="en-US" sz="1400" b="0" i="0" u="none" strike="noStrike">
                          <a:solidFill>
                            <a:srgbClr val="000000"/>
                          </a:solidFill>
                          <a:effectLst/>
                          <a:latin typeface="Bahnschrift Light" panose="020B0502040204020203" pitchFamily="34" charset="0"/>
                        </a:rPr>
                        <a:t>1</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14</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17,3</a:t>
                      </a:r>
                    </a:p>
                  </a:txBody>
                  <a:tcPr marL="9525" marR="9525" marT="9525" marB="0" anchor="ctr">
                    <a:lnL>
                      <a:noFill/>
                    </a:lnL>
                    <a:lnR>
                      <a:noFill/>
                    </a:lnR>
                    <a:lnT>
                      <a:noFill/>
                    </a:lnT>
                    <a:lnB>
                      <a:noFill/>
                    </a:lnB>
                  </a:tcPr>
                </a:tc>
                <a:extLst>
                  <a:ext uri="{0D108BD9-81ED-4DB2-BD59-A6C34878D82A}">
                    <a16:rowId xmlns:a16="http://schemas.microsoft.com/office/drawing/2014/main" val="2744953447"/>
                  </a:ext>
                </a:extLst>
              </a:tr>
              <a:tr h="252955">
                <a:tc>
                  <a:txBody>
                    <a:bodyPr/>
                    <a:lstStyle/>
                    <a:p>
                      <a:pPr algn="ctr" fontAlgn="t"/>
                      <a:r>
                        <a:rPr lang="en-US" sz="1400" b="0" i="0" u="none" strike="noStrike">
                          <a:solidFill>
                            <a:srgbClr val="000000"/>
                          </a:solidFill>
                          <a:effectLst/>
                          <a:latin typeface="Bahnschrift Light" panose="020B0502040204020203" pitchFamily="34" charset="0"/>
                        </a:rPr>
                        <a:t>2</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7</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8,6</a:t>
                      </a:r>
                    </a:p>
                  </a:txBody>
                  <a:tcPr marL="9525" marR="9525" marT="9525" marB="0" anchor="ctr">
                    <a:lnL>
                      <a:noFill/>
                    </a:lnL>
                    <a:lnR>
                      <a:noFill/>
                    </a:lnR>
                    <a:lnT>
                      <a:noFill/>
                    </a:lnT>
                    <a:lnB>
                      <a:noFill/>
                    </a:lnB>
                  </a:tcPr>
                </a:tc>
                <a:extLst>
                  <a:ext uri="{0D108BD9-81ED-4DB2-BD59-A6C34878D82A}">
                    <a16:rowId xmlns:a16="http://schemas.microsoft.com/office/drawing/2014/main" val="1430713240"/>
                  </a:ext>
                </a:extLst>
              </a:tr>
              <a:tr h="252955">
                <a:tc>
                  <a:txBody>
                    <a:bodyPr/>
                    <a:lstStyle/>
                    <a:p>
                      <a:pPr algn="ctr" fontAlgn="t"/>
                      <a:r>
                        <a:rPr lang="en-US" sz="1400" b="0" i="0" u="none" strike="noStrike">
                          <a:solidFill>
                            <a:srgbClr val="000000"/>
                          </a:solidFill>
                          <a:effectLst/>
                          <a:latin typeface="Bahnschrift Light" panose="020B0502040204020203" pitchFamily="34" charset="0"/>
                        </a:rPr>
                        <a:t>3</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3</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3,7</a:t>
                      </a:r>
                    </a:p>
                  </a:txBody>
                  <a:tcPr marL="9525" marR="9525" marT="9525" marB="0" anchor="ctr">
                    <a:lnL>
                      <a:noFill/>
                    </a:lnL>
                    <a:lnR>
                      <a:noFill/>
                    </a:lnR>
                    <a:lnT>
                      <a:noFill/>
                    </a:lnT>
                    <a:lnB>
                      <a:noFill/>
                    </a:lnB>
                  </a:tcPr>
                </a:tc>
                <a:extLst>
                  <a:ext uri="{0D108BD9-81ED-4DB2-BD59-A6C34878D82A}">
                    <a16:rowId xmlns:a16="http://schemas.microsoft.com/office/drawing/2014/main" val="2791615086"/>
                  </a:ext>
                </a:extLst>
              </a:tr>
              <a:tr h="252955">
                <a:tc>
                  <a:txBody>
                    <a:bodyPr/>
                    <a:lstStyle/>
                    <a:p>
                      <a:pPr algn="ctr" fontAlgn="t"/>
                      <a:r>
                        <a:rPr lang="en-US" sz="1400" b="0" i="0" u="none" strike="noStrike">
                          <a:solidFill>
                            <a:srgbClr val="000000"/>
                          </a:solidFill>
                          <a:effectLst/>
                          <a:latin typeface="Bahnschrift Light" panose="020B0502040204020203" pitchFamily="34" charset="0"/>
                        </a:rPr>
                        <a:t>4</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1,2</a:t>
                      </a:r>
                    </a:p>
                  </a:txBody>
                  <a:tcPr marL="9525" marR="9525" marT="9525" marB="0" anchor="ctr">
                    <a:lnL>
                      <a:noFill/>
                    </a:lnL>
                    <a:lnR>
                      <a:noFill/>
                    </a:lnR>
                    <a:lnT>
                      <a:noFill/>
                    </a:lnT>
                    <a:lnB>
                      <a:noFill/>
                    </a:lnB>
                  </a:tcPr>
                </a:tc>
                <a:extLst>
                  <a:ext uri="{0D108BD9-81ED-4DB2-BD59-A6C34878D82A}">
                    <a16:rowId xmlns:a16="http://schemas.microsoft.com/office/drawing/2014/main" val="3036413756"/>
                  </a:ext>
                </a:extLst>
              </a:tr>
              <a:tr h="252955">
                <a:tc>
                  <a:txBody>
                    <a:bodyPr/>
                    <a:lstStyle/>
                    <a:p>
                      <a:pPr algn="ctr" fontAlgn="t"/>
                      <a:r>
                        <a:rPr lang="en-US" sz="1400" b="0" i="0" u="none" strike="noStrike">
                          <a:solidFill>
                            <a:srgbClr val="000000"/>
                          </a:solidFill>
                          <a:effectLst/>
                          <a:latin typeface="Bahnschrift Light" panose="020B0502040204020203" pitchFamily="34" charset="0"/>
                        </a:rPr>
                        <a:t>5</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1,2</a:t>
                      </a:r>
                    </a:p>
                  </a:txBody>
                  <a:tcPr marL="9525" marR="9525" marT="9525" marB="0" anchor="ctr">
                    <a:lnL>
                      <a:noFill/>
                    </a:lnL>
                    <a:lnR>
                      <a:noFill/>
                    </a:lnR>
                    <a:lnT>
                      <a:noFill/>
                    </a:lnT>
                    <a:lnB>
                      <a:noFill/>
                    </a:lnB>
                  </a:tcPr>
                </a:tc>
                <a:extLst>
                  <a:ext uri="{0D108BD9-81ED-4DB2-BD59-A6C34878D82A}">
                    <a16:rowId xmlns:a16="http://schemas.microsoft.com/office/drawing/2014/main" val="2985641928"/>
                  </a:ext>
                </a:extLst>
              </a:tr>
              <a:tr h="252955">
                <a:tc>
                  <a:txBody>
                    <a:bodyPr/>
                    <a:lstStyle/>
                    <a:p>
                      <a:pPr algn="ctr" fontAlgn="t"/>
                      <a:r>
                        <a:rPr lang="en-US" sz="1400" b="0" i="0" u="none" strike="noStrike">
                          <a:solidFill>
                            <a:srgbClr val="000000"/>
                          </a:solidFill>
                          <a:effectLst/>
                          <a:latin typeface="Bahnschrift Light" panose="020B0502040204020203" pitchFamily="34" charset="0"/>
                        </a:rPr>
                        <a:t>6</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230727"/>
                  </a:ext>
                </a:extLst>
              </a:tr>
              <a:tr h="252955">
                <a:tc>
                  <a:txBody>
                    <a:bodyPr/>
                    <a:lstStyle/>
                    <a:p>
                      <a:pPr algn="ctr" fontAlgn="t"/>
                      <a:r>
                        <a:rPr lang="en-US" sz="1400" b="0" i="0" u="none" strike="noStrike">
                          <a:solidFill>
                            <a:srgbClr val="000000"/>
                          </a:solidFill>
                          <a:effectLst/>
                          <a:latin typeface="Bahnschrift Light" panose="020B0502040204020203" pitchFamily="34" charset="0"/>
                        </a:rPr>
                        <a:t>Total</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81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ahnschrift Light" panose="020B0502040204020203" pitchFamily="34" charset="0"/>
                        </a:rPr>
                        <a:t>100,0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518764"/>
                  </a:ext>
                </a:extLst>
              </a:tr>
            </a:tbl>
          </a:graphicData>
        </a:graphic>
      </p:graphicFrame>
      <p:graphicFrame>
        <p:nvGraphicFramePr>
          <p:cNvPr id="12" name="Gráfico 11"/>
          <p:cNvGraphicFramePr>
            <a:graphicFrameLocks/>
          </p:cNvGraphicFramePr>
          <p:nvPr>
            <p:extLst>
              <p:ext uri="{D42A27DB-BD31-4B8C-83A1-F6EECF244321}">
                <p14:modId xmlns:p14="http://schemas.microsoft.com/office/powerpoint/2010/main" val="396138678"/>
              </p:ext>
            </p:extLst>
          </p:nvPr>
        </p:nvGraphicFramePr>
        <p:xfrm>
          <a:off x="2947614" y="3786056"/>
          <a:ext cx="5904656" cy="2566130"/>
        </p:xfrm>
        <a:graphic>
          <a:graphicData uri="http://schemas.openxmlformats.org/drawingml/2006/chart">
            <c:chart xmlns:c="http://schemas.openxmlformats.org/drawingml/2006/chart" xmlns:r="http://schemas.openxmlformats.org/officeDocument/2006/relationships" r:id="rId4"/>
          </a:graphicData>
        </a:graphic>
      </p:graphicFrame>
      <p:pic>
        <p:nvPicPr>
          <p:cNvPr id="3" name="Imagen 2"/>
          <p:cNvPicPr>
            <a:picLocks noChangeAspect="1"/>
          </p:cNvPicPr>
          <p:nvPr/>
        </p:nvPicPr>
        <p:blipFill>
          <a:blip r:embed="rId5"/>
          <a:stretch>
            <a:fillRect/>
          </a:stretch>
        </p:blipFill>
        <p:spPr>
          <a:xfrm>
            <a:off x="265508" y="3994477"/>
            <a:ext cx="2290268" cy="2217664"/>
          </a:xfrm>
          <a:prstGeom prst="rect">
            <a:avLst/>
          </a:prstGeom>
        </p:spPr>
      </p:pic>
    </p:spTree>
    <p:extLst>
      <p:ext uri="{BB962C8B-B14F-4D97-AF65-F5344CB8AC3E}">
        <p14:creationId xmlns:p14="http://schemas.microsoft.com/office/powerpoint/2010/main" val="184245103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RESULTADOS.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26</a:t>
            </a:fld>
            <a:endParaRPr lang="es-CO" dirty="0"/>
          </a:p>
        </p:txBody>
      </p:sp>
      <p:graphicFrame>
        <p:nvGraphicFramePr>
          <p:cNvPr id="6" name="Gráfico 5"/>
          <p:cNvGraphicFramePr>
            <a:graphicFrameLocks/>
          </p:cNvGraphicFramePr>
          <p:nvPr>
            <p:extLst>
              <p:ext uri="{D42A27DB-BD31-4B8C-83A1-F6EECF244321}">
                <p14:modId xmlns:p14="http://schemas.microsoft.com/office/powerpoint/2010/main" val="4221092380"/>
              </p:ext>
            </p:extLst>
          </p:nvPr>
        </p:nvGraphicFramePr>
        <p:xfrm>
          <a:off x="467544" y="127064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1457400" y="2503740"/>
            <a:ext cx="1296144" cy="276999"/>
          </a:xfrm>
          <a:prstGeom prst="rect">
            <a:avLst/>
          </a:prstGeom>
          <a:noFill/>
        </p:spPr>
        <p:txBody>
          <a:bodyPr wrap="square" rtlCol="0">
            <a:spAutoFit/>
          </a:bodyPr>
          <a:lstStyle/>
          <a:p>
            <a:r>
              <a:rPr lang="es-CO" sz="1200" b="1" dirty="0">
                <a:latin typeface="Bahnschrift Light" panose="020B0502040204020203" pitchFamily="34" charset="0"/>
              </a:rPr>
              <a:t>26 (32,1%)</a:t>
            </a:r>
            <a:endParaRPr lang="en-US" sz="1200" b="1" dirty="0">
              <a:latin typeface="Bahnschrift Light" panose="020B0502040204020203" pitchFamily="34" charset="0"/>
            </a:endParaRPr>
          </a:p>
        </p:txBody>
      </p:sp>
      <p:sp>
        <p:nvSpPr>
          <p:cNvPr id="8" name="CuadroTexto 7"/>
          <p:cNvSpPr txBox="1"/>
          <p:nvPr/>
        </p:nvSpPr>
        <p:spPr>
          <a:xfrm>
            <a:off x="3491880" y="1648700"/>
            <a:ext cx="1296144" cy="276999"/>
          </a:xfrm>
          <a:prstGeom prst="rect">
            <a:avLst/>
          </a:prstGeom>
          <a:noFill/>
        </p:spPr>
        <p:txBody>
          <a:bodyPr wrap="square" rtlCol="0">
            <a:spAutoFit/>
          </a:bodyPr>
          <a:lstStyle/>
          <a:p>
            <a:r>
              <a:rPr lang="es-CO" sz="1200" b="1" dirty="0">
                <a:latin typeface="Bahnschrift Light" panose="020B0502040204020203" pitchFamily="34" charset="0"/>
              </a:rPr>
              <a:t>55 (67,9%)</a:t>
            </a:r>
            <a:endParaRPr lang="en-US" sz="1200" b="1" dirty="0">
              <a:latin typeface="Bahnschrift Light" panose="020B0502040204020203"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843108739"/>
              </p:ext>
            </p:extLst>
          </p:nvPr>
        </p:nvGraphicFramePr>
        <p:xfrm>
          <a:off x="5148064" y="1700808"/>
          <a:ext cx="3670300" cy="1889760"/>
        </p:xfrm>
        <a:graphic>
          <a:graphicData uri="http://schemas.openxmlformats.org/drawingml/2006/table">
            <a:tbl>
              <a:tblPr/>
              <a:tblGrid>
                <a:gridCol w="1296144">
                  <a:extLst>
                    <a:ext uri="{9D8B030D-6E8A-4147-A177-3AD203B41FA5}">
                      <a16:colId xmlns:a16="http://schemas.microsoft.com/office/drawing/2014/main" val="204167782"/>
                    </a:ext>
                  </a:extLst>
                </a:gridCol>
                <a:gridCol w="1332756">
                  <a:extLst>
                    <a:ext uri="{9D8B030D-6E8A-4147-A177-3AD203B41FA5}">
                      <a16:colId xmlns:a16="http://schemas.microsoft.com/office/drawing/2014/main" val="401278062"/>
                    </a:ext>
                  </a:extLst>
                </a:gridCol>
                <a:gridCol w="1041400">
                  <a:extLst>
                    <a:ext uri="{9D8B030D-6E8A-4147-A177-3AD203B41FA5}">
                      <a16:colId xmlns:a16="http://schemas.microsoft.com/office/drawing/2014/main" val="3080350965"/>
                    </a:ext>
                  </a:extLst>
                </a:gridCol>
              </a:tblGrid>
              <a:tr h="445770">
                <a:tc>
                  <a:txBody>
                    <a:bodyPr/>
                    <a:lstStyle/>
                    <a:p>
                      <a:pPr algn="ctr" fontAlgn="ctr"/>
                      <a:r>
                        <a:rPr lang="en-US" sz="1200" b="1" i="0" u="none" strike="noStrike" dirty="0">
                          <a:solidFill>
                            <a:srgbClr val="000000"/>
                          </a:solidFill>
                          <a:effectLst/>
                          <a:latin typeface="Bahnschrift Light" panose="020B0502040204020203" pitchFamily="34" charset="0"/>
                        </a:rPr>
                        <a:t>N° de dientes </a:t>
                      </a:r>
                      <a:r>
                        <a:rPr lang="en-US" sz="1200" b="1" i="0" u="none" strike="noStrike" dirty="0" err="1">
                          <a:solidFill>
                            <a:srgbClr val="000000"/>
                          </a:solidFill>
                          <a:effectLst/>
                          <a:latin typeface="Bahnschrift Light" panose="020B0502040204020203" pitchFamily="34" charset="0"/>
                        </a:rPr>
                        <a:t>extraídos</a:t>
                      </a:r>
                      <a:endParaRPr lang="en-US" sz="1200" b="1" i="0" u="none" strike="noStrike" dirty="0">
                        <a:solidFill>
                          <a:srgbClr val="000000"/>
                        </a:solidFill>
                        <a:effectLst/>
                        <a:latin typeface="Bahnschrift Light" panose="020B0502040204020203"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n</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684855658"/>
                  </a:ext>
                </a:extLst>
              </a:tr>
              <a:tr h="240665">
                <a:tc>
                  <a:txBody>
                    <a:bodyPr/>
                    <a:lstStyle/>
                    <a:p>
                      <a:pPr algn="ctr" fontAlgn="t"/>
                      <a:r>
                        <a:rPr lang="en-US" sz="1400" b="0" i="0" u="none" strike="noStrike">
                          <a:solidFill>
                            <a:srgbClr val="000000"/>
                          </a:solidFill>
                          <a:effectLst/>
                          <a:latin typeface="Bahnschrift Light" panose="020B0502040204020203" pitchFamily="34" charset="0"/>
                        </a:rPr>
                        <a:t>0</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54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66,7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9449110"/>
                  </a:ext>
                </a:extLst>
              </a:tr>
              <a:tr h="240665">
                <a:tc>
                  <a:txBody>
                    <a:bodyPr/>
                    <a:lstStyle/>
                    <a:p>
                      <a:pPr algn="ctr" fontAlgn="t"/>
                      <a:r>
                        <a:rPr lang="en-US" sz="1400" b="0" i="0" u="none" strike="noStrike">
                          <a:solidFill>
                            <a:srgbClr val="000000"/>
                          </a:solidFill>
                          <a:effectLst/>
                          <a:latin typeface="Bahnschrift Light" panose="020B0502040204020203" pitchFamily="34" charset="0"/>
                        </a:rPr>
                        <a:t>1</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13</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16,0</a:t>
                      </a:r>
                    </a:p>
                  </a:txBody>
                  <a:tcPr marL="9525" marR="9525" marT="9525" marB="0" anchor="ctr">
                    <a:lnL>
                      <a:noFill/>
                    </a:lnL>
                    <a:lnR>
                      <a:noFill/>
                    </a:lnR>
                    <a:lnT>
                      <a:noFill/>
                    </a:lnT>
                    <a:lnB>
                      <a:noFill/>
                    </a:lnB>
                  </a:tcPr>
                </a:tc>
                <a:extLst>
                  <a:ext uri="{0D108BD9-81ED-4DB2-BD59-A6C34878D82A}">
                    <a16:rowId xmlns:a16="http://schemas.microsoft.com/office/drawing/2014/main" val="871599571"/>
                  </a:ext>
                </a:extLst>
              </a:tr>
              <a:tr h="240665">
                <a:tc>
                  <a:txBody>
                    <a:bodyPr/>
                    <a:lstStyle/>
                    <a:p>
                      <a:pPr algn="ctr" fontAlgn="t"/>
                      <a:r>
                        <a:rPr lang="en-US" sz="1400" b="0" i="0" u="none" strike="noStrike">
                          <a:solidFill>
                            <a:srgbClr val="000000"/>
                          </a:solidFill>
                          <a:effectLst/>
                          <a:latin typeface="Bahnschrift Light" panose="020B0502040204020203" pitchFamily="34" charset="0"/>
                        </a:rPr>
                        <a:t>2</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3</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3,7</a:t>
                      </a:r>
                    </a:p>
                  </a:txBody>
                  <a:tcPr marL="9525" marR="9525" marT="9525" marB="0" anchor="ctr">
                    <a:lnL>
                      <a:noFill/>
                    </a:lnL>
                    <a:lnR>
                      <a:noFill/>
                    </a:lnR>
                    <a:lnT>
                      <a:noFill/>
                    </a:lnT>
                    <a:lnB>
                      <a:noFill/>
                    </a:lnB>
                  </a:tcPr>
                </a:tc>
                <a:extLst>
                  <a:ext uri="{0D108BD9-81ED-4DB2-BD59-A6C34878D82A}">
                    <a16:rowId xmlns:a16="http://schemas.microsoft.com/office/drawing/2014/main" val="2459627378"/>
                  </a:ext>
                </a:extLst>
              </a:tr>
              <a:tr h="240665">
                <a:tc>
                  <a:txBody>
                    <a:bodyPr/>
                    <a:lstStyle/>
                    <a:p>
                      <a:pPr algn="ctr" fontAlgn="t"/>
                      <a:r>
                        <a:rPr lang="en-US" sz="1400" b="0" i="0" u="none" strike="noStrike">
                          <a:solidFill>
                            <a:srgbClr val="000000"/>
                          </a:solidFill>
                          <a:effectLst/>
                          <a:latin typeface="Bahnschrift Light" panose="020B0502040204020203" pitchFamily="34" charset="0"/>
                        </a:rPr>
                        <a:t>4</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9</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11,1</a:t>
                      </a:r>
                    </a:p>
                  </a:txBody>
                  <a:tcPr marL="9525" marR="9525" marT="9525" marB="0" anchor="ctr">
                    <a:lnL>
                      <a:noFill/>
                    </a:lnL>
                    <a:lnR>
                      <a:noFill/>
                    </a:lnR>
                    <a:lnT>
                      <a:noFill/>
                    </a:lnT>
                    <a:lnB>
                      <a:noFill/>
                    </a:lnB>
                  </a:tcPr>
                </a:tc>
                <a:extLst>
                  <a:ext uri="{0D108BD9-81ED-4DB2-BD59-A6C34878D82A}">
                    <a16:rowId xmlns:a16="http://schemas.microsoft.com/office/drawing/2014/main" val="1344173764"/>
                  </a:ext>
                </a:extLst>
              </a:tr>
              <a:tr h="240665">
                <a:tc>
                  <a:txBody>
                    <a:bodyPr/>
                    <a:lstStyle/>
                    <a:p>
                      <a:pPr algn="ctr" fontAlgn="t"/>
                      <a:r>
                        <a:rPr lang="en-US" sz="1400" b="0" i="0" u="none" strike="noStrike">
                          <a:solidFill>
                            <a:srgbClr val="000000"/>
                          </a:solidFill>
                          <a:effectLst/>
                          <a:latin typeface="Bahnschrift Light" panose="020B0502040204020203" pitchFamily="34" charset="0"/>
                        </a:rPr>
                        <a:t>8</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2,5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926829"/>
                  </a:ext>
                </a:extLst>
              </a:tr>
              <a:tr h="240665">
                <a:tc>
                  <a:txBody>
                    <a:bodyPr/>
                    <a:lstStyle/>
                    <a:p>
                      <a:pPr algn="ctr" fontAlgn="t"/>
                      <a:r>
                        <a:rPr lang="en-US" sz="1400" b="1" i="0" u="none" strike="noStrike">
                          <a:solidFill>
                            <a:srgbClr val="000000"/>
                          </a:solidFill>
                          <a:effectLst/>
                          <a:latin typeface="Bahnschrift Light" panose="020B0502040204020203" pitchFamily="34" charset="0"/>
                        </a:rPr>
                        <a:t>Total</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81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ahnschrift Light" panose="020B0502040204020203" pitchFamily="34" charset="0"/>
                        </a:rPr>
                        <a:t>100,0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811340"/>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48167484"/>
              </p:ext>
            </p:extLst>
          </p:nvPr>
        </p:nvGraphicFramePr>
        <p:xfrm>
          <a:off x="2267744" y="4437112"/>
          <a:ext cx="4394200" cy="1590267"/>
        </p:xfrm>
        <a:graphic>
          <a:graphicData uri="http://schemas.openxmlformats.org/drawingml/2006/table">
            <a:tbl>
              <a:tblPr/>
              <a:tblGrid>
                <a:gridCol w="2311400">
                  <a:extLst>
                    <a:ext uri="{9D8B030D-6E8A-4147-A177-3AD203B41FA5}">
                      <a16:colId xmlns:a16="http://schemas.microsoft.com/office/drawing/2014/main" val="88112546"/>
                    </a:ext>
                  </a:extLst>
                </a:gridCol>
                <a:gridCol w="1041400">
                  <a:extLst>
                    <a:ext uri="{9D8B030D-6E8A-4147-A177-3AD203B41FA5}">
                      <a16:colId xmlns:a16="http://schemas.microsoft.com/office/drawing/2014/main" val="1411103655"/>
                    </a:ext>
                  </a:extLst>
                </a:gridCol>
                <a:gridCol w="1041400">
                  <a:extLst>
                    <a:ext uri="{9D8B030D-6E8A-4147-A177-3AD203B41FA5}">
                      <a16:colId xmlns:a16="http://schemas.microsoft.com/office/drawing/2014/main" val="257698465"/>
                    </a:ext>
                  </a:extLst>
                </a:gridCol>
              </a:tblGrid>
              <a:tr h="435202">
                <a:tc>
                  <a:txBody>
                    <a:bodyPr/>
                    <a:lstStyle/>
                    <a:p>
                      <a:pPr algn="ctr" fontAlgn="ctr"/>
                      <a:r>
                        <a:rPr lang="pt-BR" sz="1200" b="1" i="0" u="none" strike="noStrike" dirty="0">
                          <a:solidFill>
                            <a:srgbClr val="000000"/>
                          </a:solidFill>
                          <a:effectLst/>
                          <a:latin typeface="Bahnschrift Light" panose="020B0502040204020203" pitchFamily="34" charset="0"/>
                        </a:rPr>
                        <a:t>N° de dientes extraídos por caries</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n</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400" b="1" i="0" u="none" strike="noStrike" dirty="0">
                          <a:solidFill>
                            <a:srgbClr val="000000"/>
                          </a:solidFill>
                          <a:effectLst/>
                          <a:latin typeface="Bahnschrift Light" panose="020B0502040204020203" pitchFamily="34" charset="0"/>
                        </a:rPr>
                        <a:t>%</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544356157"/>
                  </a:ext>
                </a:extLst>
              </a:tr>
              <a:tr h="304800">
                <a:tc>
                  <a:txBody>
                    <a:bodyPr/>
                    <a:lstStyle/>
                    <a:p>
                      <a:pPr algn="ctr" fontAlgn="t"/>
                      <a:r>
                        <a:rPr lang="en-US" sz="1400" b="0" i="0" u="none" strike="noStrike">
                          <a:solidFill>
                            <a:srgbClr val="000000"/>
                          </a:solidFill>
                          <a:effectLst/>
                          <a:latin typeface="Bahnschrift Light" panose="020B0502040204020203" pitchFamily="34" charset="0"/>
                        </a:rPr>
                        <a:t>Todos</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Bahnschrift Light" panose="020B0502040204020203" pitchFamily="34" charset="0"/>
                        </a:rPr>
                        <a:t>8,6</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443457790"/>
                  </a:ext>
                </a:extLst>
              </a:tr>
              <a:tr h="304800">
                <a:tc>
                  <a:txBody>
                    <a:bodyPr/>
                    <a:lstStyle/>
                    <a:p>
                      <a:pPr algn="ctr" fontAlgn="t"/>
                      <a:r>
                        <a:rPr lang="en-US" sz="1400" b="0" i="0" u="none" strike="noStrike">
                          <a:solidFill>
                            <a:srgbClr val="000000"/>
                          </a:solidFill>
                          <a:effectLst/>
                          <a:latin typeface="Bahnschrift Light" panose="020B0502040204020203" pitchFamily="34" charset="0"/>
                        </a:rPr>
                        <a:t>Ninguno</a:t>
                      </a:r>
                    </a:p>
                  </a:txBody>
                  <a:tcPr marL="9525" marR="9525" marT="9525" marB="0">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20</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Bahnschrift Light" panose="020B0502040204020203" pitchFamily="34" charset="0"/>
                        </a:rPr>
                        <a:t>24,7</a:t>
                      </a:r>
                    </a:p>
                  </a:txBody>
                  <a:tcPr marL="9525" marR="9525" marT="9525" marB="0" anchor="ctr">
                    <a:lnL>
                      <a:noFill/>
                    </a:lnL>
                    <a:lnR>
                      <a:noFill/>
                    </a:lnR>
                    <a:lnT>
                      <a:noFill/>
                    </a:lnT>
                    <a:lnB>
                      <a:noFill/>
                    </a:lnB>
                  </a:tcPr>
                </a:tc>
                <a:extLst>
                  <a:ext uri="{0D108BD9-81ED-4DB2-BD59-A6C34878D82A}">
                    <a16:rowId xmlns:a16="http://schemas.microsoft.com/office/drawing/2014/main" val="342439175"/>
                  </a:ext>
                </a:extLst>
              </a:tr>
              <a:tr h="304800">
                <a:tc>
                  <a:txBody>
                    <a:bodyPr/>
                    <a:lstStyle/>
                    <a:p>
                      <a:pPr algn="ctr" fontAlgn="t"/>
                      <a:r>
                        <a:rPr lang="es-ES" sz="1400" b="0" i="0" u="none" strike="noStrike">
                          <a:solidFill>
                            <a:srgbClr val="000000"/>
                          </a:solidFill>
                          <a:effectLst/>
                          <a:latin typeface="Bahnschrift Light" panose="020B0502040204020203" pitchFamily="34" charset="0"/>
                        </a:rPr>
                        <a:t>No me han extraído dientes</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54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ahnschrift Light" panose="020B0502040204020203" pitchFamily="34" charset="0"/>
                        </a:rPr>
                        <a:t>66,7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848573"/>
                  </a:ext>
                </a:extLst>
              </a:tr>
              <a:tr h="240665">
                <a:tc>
                  <a:txBody>
                    <a:bodyPr/>
                    <a:lstStyle/>
                    <a:p>
                      <a:pPr algn="ctr" fontAlgn="t"/>
                      <a:r>
                        <a:rPr lang="en-US" sz="1400" b="1" i="0" u="none" strike="noStrike">
                          <a:solidFill>
                            <a:srgbClr val="000000"/>
                          </a:solidFill>
                          <a:effectLst/>
                          <a:latin typeface="Bahnschrift Light" panose="020B0502040204020203" pitchFamily="34" charset="0"/>
                        </a:rPr>
                        <a:t>Total</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Bahnschrift Light" panose="020B0502040204020203" pitchFamily="34" charset="0"/>
                        </a:rPr>
                        <a:t>81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ahnschrift Light" panose="020B0502040204020203" pitchFamily="34" charset="0"/>
                        </a:rPr>
                        <a:t>100,0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915964"/>
                  </a:ext>
                </a:extLst>
              </a:tr>
            </a:tbl>
          </a:graphicData>
        </a:graphic>
      </p:graphicFrame>
    </p:spTree>
    <p:extLst>
      <p:ext uri="{BB962C8B-B14F-4D97-AF65-F5344CB8AC3E}">
        <p14:creationId xmlns:p14="http://schemas.microsoft.com/office/powerpoint/2010/main" val="262019786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CONCLUSIÓN</a:t>
            </a:r>
            <a:endParaRPr lang="en-U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27</a:t>
            </a:fld>
            <a:endParaRPr lang="es-CO" dirty="0"/>
          </a:p>
        </p:txBody>
      </p:sp>
      <p:sp>
        <p:nvSpPr>
          <p:cNvPr id="6" name="Rectángulo 5"/>
          <p:cNvSpPr/>
          <p:nvPr/>
        </p:nvSpPr>
        <p:spPr>
          <a:xfrm>
            <a:off x="323528" y="1556792"/>
            <a:ext cx="8640960" cy="2246769"/>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lgn="just">
              <a:buFontTx/>
              <a:buAutoNum type="arabicPeriod"/>
            </a:pPr>
            <a:r>
              <a:rPr lang="es-CO" sz="1400" dirty="0">
                <a:latin typeface="Bahnschrift Light" panose="020B0502040204020203" pitchFamily="34" charset="0"/>
              </a:rPr>
              <a:t>La frecuencia de consumo predominante fue de 1 vez por semana para la mayoría de los alimentos azucarados evaluados, sin embargo, cabe resaltar que aproximadamente un 20% de la población consumen alimentos como galletas, golosinas, chocolates, bebidas carbonatadas y jugos procesados, de 2 a 3 veces por semana.</a:t>
            </a:r>
          </a:p>
          <a:p>
            <a:pPr marL="342900" indent="-342900" algn="just">
              <a:buFontTx/>
              <a:buAutoNum type="arabicPeriod"/>
            </a:pPr>
            <a:endParaRPr lang="es-CO" sz="1400" dirty="0">
              <a:latin typeface="Bahnschrift Light" panose="020B0502040204020203" pitchFamily="34" charset="0"/>
            </a:endParaRPr>
          </a:p>
          <a:p>
            <a:pPr marL="342900" indent="-342900" algn="just">
              <a:buFontTx/>
              <a:buAutoNum type="arabicPeriod"/>
            </a:pPr>
            <a:r>
              <a:rPr lang="es-CO" sz="1400" dirty="0">
                <a:latin typeface="Bahnschrift Light" panose="020B0502040204020203" pitchFamily="34" charset="0"/>
              </a:rPr>
              <a:t>El nivel de ansiedad que predomina en la población de estudio es leve</a:t>
            </a:r>
          </a:p>
          <a:p>
            <a:pPr marL="342900" indent="-342900" algn="just">
              <a:buFontTx/>
              <a:buAutoNum type="arabicPeriod"/>
            </a:pPr>
            <a:endParaRPr lang="es-CO" sz="1400" dirty="0">
              <a:latin typeface="Bahnschrift Light" panose="020B0502040204020203" pitchFamily="34" charset="0"/>
            </a:endParaRPr>
          </a:p>
          <a:p>
            <a:pPr marL="342900" indent="-342900" algn="just">
              <a:buFontTx/>
              <a:buAutoNum type="arabicPeriod"/>
            </a:pPr>
            <a:r>
              <a:rPr lang="es-CO" sz="1400" dirty="0">
                <a:latin typeface="Bahnschrift Light" panose="020B0502040204020203" pitchFamily="34" charset="0"/>
              </a:rPr>
              <a:t>Un 43% de la población de estudio ha padecido de caries en los últimos dos años, sin embargo, el trabajo es un estudio preliminar en el que no se puede afirmar con seguridad una relación entre la ansiedad y el consumo de alimentos azucarados y la presencia de caries.</a:t>
            </a:r>
          </a:p>
        </p:txBody>
      </p:sp>
      <p:pic>
        <p:nvPicPr>
          <p:cNvPr id="3" name="Imagen 2"/>
          <p:cNvPicPr>
            <a:picLocks noChangeAspect="1"/>
          </p:cNvPicPr>
          <p:nvPr/>
        </p:nvPicPr>
        <p:blipFill>
          <a:blip r:embed="rId2"/>
          <a:stretch>
            <a:fillRect/>
          </a:stretch>
        </p:blipFill>
        <p:spPr>
          <a:xfrm>
            <a:off x="1456873" y="4005064"/>
            <a:ext cx="5832647" cy="2232248"/>
          </a:xfrm>
          <a:prstGeom prst="rect">
            <a:avLst/>
          </a:prstGeom>
        </p:spPr>
      </p:pic>
    </p:spTree>
    <p:extLst>
      <p:ext uri="{BB962C8B-B14F-4D97-AF65-F5344CB8AC3E}">
        <p14:creationId xmlns:p14="http://schemas.microsoft.com/office/powerpoint/2010/main" val="1244179444"/>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28</a:t>
            </a:fld>
            <a:endParaRPr lang="es-CO" dirty="0"/>
          </a:p>
        </p:txBody>
      </p:sp>
      <p:sp>
        <p:nvSpPr>
          <p:cNvPr id="6" name="Marcador de contenido 2">
            <a:extLst>
              <a:ext uri="{FF2B5EF4-FFF2-40B4-BE49-F238E27FC236}">
                <a16:creationId xmlns:a16="http://schemas.microsoft.com/office/drawing/2014/main" id="{EB0AAA67-0CAD-476D-8B79-36D9EAF26748}"/>
              </a:ext>
            </a:extLst>
          </p:cNvPr>
          <p:cNvSpPr>
            <a:spLocks noGrp="1"/>
          </p:cNvSpPr>
          <p:nvPr>
            <p:ph idx="1"/>
          </p:nvPr>
        </p:nvSpPr>
        <p:spPr>
          <a:xfrm>
            <a:off x="355600" y="1216025"/>
            <a:ext cx="8696325" cy="5014913"/>
          </a:xfrm>
        </p:spPr>
        <p:txBody>
          <a:bodyPr/>
          <a:lstStyle/>
          <a:p>
            <a:pPr algn="just">
              <a:defRPr/>
            </a:pPr>
            <a:r>
              <a:rPr lang="es-CO" sz="1000" dirty="0"/>
              <a:t>Escalante-</a:t>
            </a:r>
            <a:r>
              <a:rPr lang="es-CO" sz="1000" dirty="0" err="1"/>
              <a:t>Izeta</a:t>
            </a:r>
            <a:r>
              <a:rPr lang="es-CO" sz="1000" dirty="0"/>
              <a:t> </a:t>
            </a:r>
            <a:r>
              <a:rPr lang="es-CO" sz="1000" dirty="0" err="1"/>
              <a:t>Ericka</a:t>
            </a:r>
            <a:r>
              <a:rPr lang="es-CO" sz="1000" dirty="0"/>
              <a:t> Ileana, </a:t>
            </a:r>
            <a:r>
              <a:rPr lang="es-CO" sz="1000" dirty="0" err="1"/>
              <a:t>Haua</a:t>
            </a:r>
            <a:r>
              <a:rPr lang="es-CO" sz="1000" dirty="0"/>
              <a:t>-Navarro </a:t>
            </a:r>
            <a:r>
              <a:rPr lang="es-CO" sz="1000" dirty="0" err="1"/>
              <a:t>Karime</a:t>
            </a:r>
            <a:r>
              <a:rPr lang="es-CO" sz="1000" dirty="0"/>
              <a:t>, Moreno-Landa Luz Irene, Pérez-Lizaur Ana Bertha. Variables nutricias asociadas con la ansiedad y la autopercepción corporal en niñas y niños mexicanos de acuerdo con la presencia de sobrepeso/obesidad. Salud </a:t>
            </a:r>
            <a:r>
              <a:rPr lang="es-CO" sz="1000" dirty="0" err="1"/>
              <a:t>Ment</a:t>
            </a:r>
            <a:r>
              <a:rPr lang="es-CO" sz="1000" dirty="0"/>
              <a:t>  [revista en la Internet]. 2016  Jun [citado  2019  </a:t>
            </a:r>
            <a:r>
              <a:rPr lang="es-CO" sz="1000" dirty="0" err="1"/>
              <a:t>Sep</a:t>
            </a:r>
            <a:r>
              <a:rPr lang="es-CO" sz="1000" dirty="0"/>
              <a:t>  02] ;  39( 3 ): 157-163.</a:t>
            </a:r>
          </a:p>
          <a:p>
            <a:pPr algn="just">
              <a:defRPr/>
            </a:pPr>
            <a:r>
              <a:rPr lang="es-CO" sz="1000" dirty="0"/>
              <a:t>Castillo Pimienta, C., Chacón de la Cruz, T., &amp; Díaz-Véliz, G. (2016). Ansiedad </a:t>
            </a:r>
            <a:r>
              <a:rPr lang="es-CO" sz="1000" dirty="0" err="1"/>
              <a:t>yfuentes</a:t>
            </a:r>
            <a:r>
              <a:rPr lang="es-CO" sz="1000" dirty="0"/>
              <a:t> de estrés académico en estudiantes de carreras de la salud. Investigación En Educación Médica, 5(20), 230–237. https://doi.org/10.1016/j.riem.2016.03.001</a:t>
            </a:r>
          </a:p>
          <a:p>
            <a:pPr algn="just">
              <a:defRPr/>
            </a:pPr>
            <a:r>
              <a:rPr lang="en-US" sz="1000" dirty="0"/>
              <a:t>World Hearth Organization. Depression and Other Common Mental Disorders. WHO. 2017.</a:t>
            </a:r>
            <a:endParaRPr lang="es-CO" sz="1000" dirty="0"/>
          </a:p>
          <a:p>
            <a:pPr algn="just">
              <a:defRPr/>
            </a:pPr>
            <a:r>
              <a:rPr lang="es-MX" sz="1000" dirty="0"/>
              <a:t>Boletín de salud mental, Depresión Subdirección de Enfermedades No Transmisibles. Bogotá (D.C.), marzo de 2017.</a:t>
            </a:r>
            <a:endParaRPr lang="es-CO" sz="1000" dirty="0"/>
          </a:p>
          <a:p>
            <a:pPr algn="just">
              <a:defRPr/>
            </a:pPr>
            <a:r>
              <a:rPr lang="es-MX" sz="1000" dirty="0"/>
              <a:t>Variables nutricias asociadas con la ansiedad y la autopercepción corporal en niñas y niños mexicanos de acuerdo con la presencia de sobrepeso/obesidad </a:t>
            </a:r>
            <a:r>
              <a:rPr lang="es-MX" sz="1000" dirty="0" err="1"/>
              <a:t>Ericka</a:t>
            </a:r>
            <a:r>
              <a:rPr lang="es-MX" sz="1000" dirty="0"/>
              <a:t> Ileana Escalante-Izeta,1 </a:t>
            </a:r>
            <a:r>
              <a:rPr lang="es-MX" sz="1000" dirty="0" err="1"/>
              <a:t>Karime</a:t>
            </a:r>
            <a:r>
              <a:rPr lang="es-MX" sz="1000" dirty="0"/>
              <a:t> </a:t>
            </a:r>
            <a:r>
              <a:rPr lang="es-MX" sz="1000" dirty="0" err="1"/>
              <a:t>Haua</a:t>
            </a:r>
            <a:r>
              <a:rPr lang="es-MX" sz="1000" dirty="0"/>
              <a:t>-Navarro, Luz Irene Moreno-Landa, Ana Bertha Pérez-Lizaur.</a:t>
            </a:r>
            <a:endParaRPr lang="es-CO" sz="1000" dirty="0"/>
          </a:p>
          <a:p>
            <a:pPr algn="just">
              <a:defRPr/>
            </a:pPr>
            <a:r>
              <a:rPr lang="en-US" sz="1000" dirty="0"/>
              <a:t>Dawes J, Rowley J. Enhancing the customer experience: contributions from information technology, J Business Res. 2005; 36(5):350-7.</a:t>
            </a:r>
            <a:endParaRPr lang="es-CO" sz="1000" dirty="0"/>
          </a:p>
          <a:p>
            <a:pPr algn="just">
              <a:defRPr/>
            </a:pPr>
            <a:r>
              <a:rPr lang="en-US" sz="1000" dirty="0"/>
              <a:t>Bell J. Doing your research project. 5th. ed. Maidenhead: Open University Press; 2005.</a:t>
            </a:r>
            <a:endParaRPr lang="es-CO" sz="1000" dirty="0"/>
          </a:p>
          <a:p>
            <a:pPr algn="just">
              <a:defRPr/>
            </a:pPr>
            <a:r>
              <a:rPr lang="es-MX" sz="1000" dirty="0" err="1"/>
              <a:t>Yulafin</a:t>
            </a:r>
            <a:r>
              <a:rPr lang="es-MX" sz="1000" dirty="0"/>
              <a:t> E. Panchana, Edith E. </a:t>
            </a:r>
            <a:r>
              <a:rPr lang="es-MX" sz="1000" dirty="0" err="1"/>
              <a:t>Lopez</a:t>
            </a:r>
            <a:r>
              <a:rPr lang="es-MX" sz="1000" dirty="0"/>
              <a:t>, Rodolfo L. Garzón, Katherine Carreño, Daniela A. Molina. Trastornos y enfermedades asociadas al consumo de azúcares. Revista Científica de Investigación Actualización del Mundo de las Ciencia. Vol.2, </a:t>
            </a:r>
            <a:r>
              <a:rPr lang="es-MX" sz="1000" dirty="0" err="1"/>
              <a:t>núm</a:t>
            </a:r>
            <a:r>
              <a:rPr lang="es-MX" sz="1000" dirty="0"/>
              <a:t> 3; 2018.</a:t>
            </a:r>
            <a:endParaRPr lang="es-CO" sz="1000" dirty="0"/>
          </a:p>
          <a:p>
            <a:pPr algn="just">
              <a:defRPr/>
            </a:pPr>
            <a:r>
              <a:rPr lang="es-CO" sz="1000" dirty="0"/>
              <a:t>estudio epidemiológico de salud mental en población clínica de un centro de atención psicológica </a:t>
            </a:r>
            <a:r>
              <a:rPr lang="es-CO" sz="1000" dirty="0" err="1"/>
              <a:t>an</a:t>
            </a:r>
            <a:r>
              <a:rPr lang="es-CO" sz="1000" dirty="0"/>
              <a:t> </a:t>
            </a:r>
            <a:r>
              <a:rPr lang="es-CO" sz="1000" dirty="0" err="1"/>
              <a:t>epidemiologic</a:t>
            </a:r>
            <a:r>
              <a:rPr lang="es-CO" sz="1000" dirty="0"/>
              <a:t> </a:t>
            </a:r>
            <a:r>
              <a:rPr lang="es-CO" sz="1000" dirty="0" err="1"/>
              <a:t>study</a:t>
            </a:r>
            <a:r>
              <a:rPr lang="es-CO" sz="1000" dirty="0"/>
              <a:t> </a:t>
            </a:r>
            <a:r>
              <a:rPr lang="es-CO" sz="1000" dirty="0" err="1"/>
              <a:t>on</a:t>
            </a:r>
            <a:r>
              <a:rPr lang="es-CO" sz="1000" dirty="0"/>
              <a:t> mental </a:t>
            </a:r>
            <a:r>
              <a:rPr lang="es-CO" sz="1000" dirty="0" err="1"/>
              <a:t>health</a:t>
            </a:r>
            <a:r>
              <a:rPr lang="es-CO" sz="1000" dirty="0"/>
              <a:t> </a:t>
            </a:r>
            <a:r>
              <a:rPr lang="es-CO" sz="1000" dirty="0" err="1"/>
              <a:t>within</a:t>
            </a:r>
            <a:r>
              <a:rPr lang="es-CO" sz="1000" dirty="0"/>
              <a:t> </a:t>
            </a:r>
            <a:r>
              <a:rPr lang="es-CO" sz="1000" dirty="0" err="1"/>
              <a:t>clinical</a:t>
            </a:r>
            <a:r>
              <a:rPr lang="es-CO" sz="1000" dirty="0"/>
              <a:t> </a:t>
            </a:r>
            <a:r>
              <a:rPr lang="es-CO" sz="1000" dirty="0" err="1"/>
              <a:t>patients</a:t>
            </a:r>
            <a:r>
              <a:rPr lang="es-CO" sz="1000" dirty="0"/>
              <a:t> </a:t>
            </a:r>
            <a:r>
              <a:rPr lang="es-CO" sz="1000" dirty="0" err="1"/>
              <a:t>from</a:t>
            </a:r>
            <a:r>
              <a:rPr lang="es-CO" sz="1000" dirty="0"/>
              <a:t> a </a:t>
            </a:r>
            <a:r>
              <a:rPr lang="es-CO" sz="1000" dirty="0" err="1"/>
              <a:t>psychological</a:t>
            </a:r>
            <a:r>
              <a:rPr lang="es-CO" sz="1000" dirty="0"/>
              <a:t> center Diana Obando Posada1, Johanna Romero Porras, Ángela Trujillo Cano, Manuel Prada Mateus Universidad de La Sabana, Chía – Colombia.</a:t>
            </a:r>
          </a:p>
          <a:p>
            <a:pPr algn="just">
              <a:defRPr/>
            </a:pPr>
            <a:r>
              <a:rPr lang="es-CO" sz="1000" dirty="0"/>
              <a:t>Trastornos depresivos y de ansiedad y factores asociados en la población adulta colombiana, Encuesta Nacional de Salud Mental 2015 Carlos Gómez-Restrepo a, Nathalie Tamayo Martínez b, Adriana </a:t>
            </a:r>
            <a:r>
              <a:rPr lang="es-CO" sz="1000" dirty="0" err="1"/>
              <a:t>Bohórquezc</a:t>
            </a:r>
            <a:r>
              <a:rPr lang="es-CO" sz="1000" dirty="0"/>
              <a:t> , Martín </a:t>
            </a:r>
            <a:r>
              <a:rPr lang="es-CO" sz="1000" dirty="0" err="1"/>
              <a:t>Rondónd</a:t>
            </a:r>
            <a:r>
              <a:rPr lang="es-CO" sz="1000" dirty="0"/>
              <a:t>, Mauricio Medina </a:t>
            </a:r>
            <a:r>
              <a:rPr lang="es-CO" sz="1000" dirty="0" err="1"/>
              <a:t>Ricoe</a:t>
            </a:r>
            <a:r>
              <a:rPr lang="es-CO" sz="1000" dirty="0"/>
              <a:t> , </a:t>
            </a:r>
            <a:r>
              <a:rPr lang="es-CO" sz="1000" dirty="0" err="1"/>
              <a:t>Hernet</a:t>
            </a:r>
            <a:r>
              <a:rPr lang="es-CO" sz="1000" dirty="0"/>
              <a:t> </a:t>
            </a:r>
            <a:r>
              <a:rPr lang="es-CO" sz="1000" dirty="0" err="1"/>
              <a:t>Rengifof</a:t>
            </a:r>
            <a:r>
              <a:rPr lang="es-CO" sz="1000" dirty="0"/>
              <a:t> y Nubia </a:t>
            </a:r>
            <a:r>
              <a:rPr lang="es-CO" sz="1000" dirty="0" err="1"/>
              <a:t>Bautisag</a:t>
            </a:r>
            <a:r>
              <a:rPr lang="es-CO" sz="1000" dirty="0"/>
              <a:t>.</a:t>
            </a:r>
          </a:p>
          <a:p>
            <a:pPr algn="just">
              <a:defRPr/>
            </a:pPr>
            <a:r>
              <a:rPr lang="es-CO" sz="1000" dirty="0"/>
              <a:t>Variables nutricias asociadas con la ansiedad y la autopercepción corporal en niñas y niños mexicanos de acuerdo con la presencia de sobrepeso/obesidad </a:t>
            </a:r>
            <a:r>
              <a:rPr lang="es-CO" sz="1000" dirty="0" err="1"/>
              <a:t>Ericka</a:t>
            </a:r>
            <a:r>
              <a:rPr lang="es-CO" sz="1000" dirty="0"/>
              <a:t> Ileana Escalante-Izeta,1 </a:t>
            </a:r>
            <a:r>
              <a:rPr lang="es-CO" sz="1000" dirty="0" err="1"/>
              <a:t>Karime</a:t>
            </a:r>
            <a:r>
              <a:rPr lang="es-CO" sz="1000" dirty="0"/>
              <a:t> </a:t>
            </a:r>
            <a:r>
              <a:rPr lang="es-CO" sz="1000" dirty="0" err="1"/>
              <a:t>Haua</a:t>
            </a:r>
            <a:r>
              <a:rPr lang="es-CO" sz="1000" dirty="0"/>
              <a:t>-Navarro, Luz Irene Moreno-Landa, Ana Bertha Pérez-Lizaur.</a:t>
            </a:r>
          </a:p>
          <a:p>
            <a:pPr algn="just">
              <a:defRPr/>
            </a:pPr>
            <a:r>
              <a:rPr lang="es-CO" sz="1000" dirty="0"/>
              <a:t>Variables nutricias asociadas con la ansiedad y la autopercepción corporal </a:t>
            </a:r>
            <a:r>
              <a:rPr lang="es-CO" sz="1000" dirty="0" err="1"/>
              <a:t>rn</a:t>
            </a:r>
            <a:r>
              <a:rPr lang="es-CO" sz="1000" dirty="0"/>
              <a:t> niñas y niños mexicanos de acuerdo con la presencia de sobrepeso/obesidad. Erika Ileana Escalante-</a:t>
            </a:r>
            <a:r>
              <a:rPr lang="es-CO" sz="1000" dirty="0" err="1"/>
              <a:t>izeta</a:t>
            </a:r>
            <a:r>
              <a:rPr lang="es-CO" sz="1000" dirty="0"/>
              <a:t>, </a:t>
            </a:r>
            <a:r>
              <a:rPr lang="es-CO" sz="1000" dirty="0" err="1"/>
              <a:t>karime</a:t>
            </a:r>
            <a:r>
              <a:rPr lang="es-CO" sz="1000" dirty="0"/>
              <a:t> </a:t>
            </a:r>
            <a:r>
              <a:rPr lang="es-CO" sz="1000" dirty="0" err="1"/>
              <a:t>haua</a:t>
            </a:r>
            <a:r>
              <a:rPr lang="es-CO" sz="1000" dirty="0"/>
              <a:t>-navarro, luz Irene moreno-landa, </a:t>
            </a:r>
            <a:r>
              <a:rPr lang="es-CO" sz="1000" dirty="0" err="1"/>
              <a:t>ana</a:t>
            </a:r>
            <a:r>
              <a:rPr lang="es-CO" sz="1000" dirty="0"/>
              <a:t> </a:t>
            </a:r>
            <a:r>
              <a:rPr lang="es-CO" sz="1000" dirty="0" err="1"/>
              <a:t>bertha</a:t>
            </a:r>
            <a:r>
              <a:rPr lang="es-CO" sz="1000" dirty="0"/>
              <a:t> </a:t>
            </a:r>
            <a:r>
              <a:rPr lang="es-CO" sz="1000" dirty="0" err="1"/>
              <a:t>perez-lizaurt</a:t>
            </a:r>
            <a:r>
              <a:rPr lang="es-CO" sz="1000" dirty="0"/>
              <a:t>.</a:t>
            </a:r>
          </a:p>
          <a:p>
            <a:pPr algn="just">
              <a:defRPr/>
            </a:pPr>
            <a:r>
              <a:rPr lang="en-US" sz="1000" dirty="0"/>
              <a:t>Bell J. Doing your research project. 5th. ed. Maidenhead: Open University Press; 2005.</a:t>
            </a:r>
            <a:endParaRPr lang="es-CO" sz="1000" dirty="0"/>
          </a:p>
          <a:p>
            <a:pPr algn="just">
              <a:defRPr/>
            </a:pPr>
            <a:endParaRPr lang="es-CO" sz="1000" dirty="0"/>
          </a:p>
        </p:txBody>
      </p:sp>
      <p:sp>
        <p:nvSpPr>
          <p:cNvPr id="8" name="Título 1">
            <a:extLst>
              <a:ext uri="{FF2B5EF4-FFF2-40B4-BE49-F238E27FC236}">
                <a16:creationId xmlns:a16="http://schemas.microsoft.com/office/drawing/2014/main" id="{15845D69-1ECC-4EB2-9110-83EF22670AF0}"/>
              </a:ext>
            </a:extLst>
          </p:cNvPr>
          <p:cNvSpPr>
            <a:spLocks noGrp="1"/>
          </p:cNvSpPr>
          <p:nvPr>
            <p:ph type="title"/>
          </p:nvPr>
        </p:nvSpPr>
        <p:spPr>
          <a:xfrm>
            <a:off x="539552" y="265280"/>
            <a:ext cx="7886700" cy="984250"/>
          </a:xfrm>
        </p:spPr>
        <p:txBody>
          <a:bodyPr/>
          <a:lstStyle/>
          <a:p>
            <a:r>
              <a:rPr lang="es-CO" altLang="es-CO" dirty="0">
                <a:latin typeface="Bebas Neue" charset="0"/>
              </a:rPr>
              <a:t>REFERENCIAS BIBLIOGRAFICAS</a:t>
            </a:r>
          </a:p>
        </p:txBody>
      </p:sp>
    </p:spTree>
    <p:extLst>
      <p:ext uri="{BB962C8B-B14F-4D97-AF65-F5344CB8AC3E}">
        <p14:creationId xmlns:p14="http://schemas.microsoft.com/office/powerpoint/2010/main" val="156755506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29</a:t>
            </a:fld>
            <a:endParaRPr lang="es-CO" dirty="0"/>
          </a:p>
        </p:txBody>
      </p:sp>
      <p:pic>
        <p:nvPicPr>
          <p:cNvPr id="6" name="Imagen 5"/>
          <p:cNvPicPr>
            <a:picLocks noChangeAspect="1"/>
          </p:cNvPicPr>
          <p:nvPr/>
        </p:nvPicPr>
        <p:blipFill>
          <a:blip r:embed="rId2"/>
          <a:stretch>
            <a:fillRect/>
          </a:stretch>
        </p:blipFill>
        <p:spPr>
          <a:xfrm>
            <a:off x="395536" y="875310"/>
            <a:ext cx="8352928" cy="4392488"/>
          </a:xfrm>
          <a:prstGeom prst="rect">
            <a:avLst/>
          </a:prstGeom>
        </p:spPr>
      </p:pic>
      <p:pic>
        <p:nvPicPr>
          <p:cNvPr id="7" name="Imagen 6"/>
          <p:cNvPicPr>
            <a:picLocks noChangeAspect="1"/>
          </p:cNvPicPr>
          <p:nvPr/>
        </p:nvPicPr>
        <p:blipFill>
          <a:blip r:embed="rId3"/>
          <a:stretch>
            <a:fillRect/>
          </a:stretch>
        </p:blipFill>
        <p:spPr>
          <a:xfrm>
            <a:off x="6516216" y="4515853"/>
            <a:ext cx="2304256" cy="1649451"/>
          </a:xfrm>
          <a:prstGeom prst="rect">
            <a:avLst/>
          </a:prstGeom>
        </p:spPr>
      </p:pic>
      <p:pic>
        <p:nvPicPr>
          <p:cNvPr id="8" name="Imagen 7"/>
          <p:cNvPicPr>
            <a:picLocks noChangeAspect="1"/>
          </p:cNvPicPr>
          <p:nvPr/>
        </p:nvPicPr>
        <p:blipFill>
          <a:blip r:embed="rId4"/>
          <a:stretch>
            <a:fillRect/>
          </a:stretch>
        </p:blipFill>
        <p:spPr>
          <a:xfrm>
            <a:off x="251520" y="121821"/>
            <a:ext cx="1922697" cy="1506979"/>
          </a:xfrm>
          <a:prstGeom prst="rect">
            <a:avLst/>
          </a:prstGeom>
        </p:spPr>
      </p:pic>
    </p:spTree>
    <p:extLst>
      <p:ext uri="{BB962C8B-B14F-4D97-AF65-F5344CB8AC3E}">
        <p14:creationId xmlns:p14="http://schemas.microsoft.com/office/powerpoint/2010/main" val="278166023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5704" y="263084"/>
            <a:ext cx="7886700" cy="983443"/>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s-CO" sz="4000" dirty="0">
                <a:ln w="0"/>
                <a:solidFill>
                  <a:schemeClr val="accent2"/>
                </a:solidFill>
                <a:effectLst>
                  <a:outerShdw blurRad="38100" dist="19050" dir="2700000" algn="tl" rotWithShape="0">
                    <a:schemeClr val="dk1">
                      <a:alpha val="40000"/>
                    </a:schemeClr>
                  </a:outerShdw>
                </a:effectLst>
                <a:latin typeface="+mj-lt"/>
              </a:rPr>
              <a:t>INTRODUCCIÓN.</a:t>
            </a:r>
            <a:endParaRPr lang="en-US" sz="4000" dirty="0">
              <a:ln w="0"/>
              <a:solidFill>
                <a:schemeClr val="accent2"/>
              </a:solidFill>
              <a:effectLst>
                <a:outerShdw blurRad="38100" dist="19050" dir="2700000" algn="tl" rotWithShape="0">
                  <a:schemeClr val="dk1">
                    <a:alpha val="40000"/>
                  </a:schemeClr>
                </a:outerShdw>
              </a:effectLst>
              <a:latin typeface="+mj-lt"/>
            </a:endParaRPr>
          </a:p>
        </p:txBody>
      </p:sp>
      <p:sp>
        <p:nvSpPr>
          <p:cNvPr id="5" name="Marcador de número de diapositiva 4"/>
          <p:cNvSpPr>
            <a:spLocks noGrp="1"/>
          </p:cNvSpPr>
          <p:nvPr>
            <p:ph type="sldNum" sz="quarter" idx="12"/>
          </p:nvPr>
        </p:nvSpPr>
        <p:spPr>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p>
            <a:fld id="{A0D7ED8E-E8F2-40C2-AF71-A534DDE5582E}" type="slidenum">
              <a:rPr lang="es-CO" smtClean="0"/>
              <a:pPr/>
              <a:t>3</a:t>
            </a:fld>
            <a:endParaRPr lang="es-CO" dirty="0"/>
          </a:p>
        </p:txBody>
      </p:sp>
      <p:sp>
        <p:nvSpPr>
          <p:cNvPr id="7" name="Rectángulo 6"/>
          <p:cNvSpPr/>
          <p:nvPr/>
        </p:nvSpPr>
        <p:spPr>
          <a:xfrm>
            <a:off x="539552" y="1297549"/>
            <a:ext cx="2376264" cy="54727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Ansiedad</a:t>
            </a:r>
            <a:endParaRPr lang="en-US" dirty="0"/>
          </a:p>
        </p:txBody>
      </p:sp>
      <p:pic>
        <p:nvPicPr>
          <p:cNvPr id="8" name="Imagen 7"/>
          <p:cNvPicPr>
            <a:picLocks noChangeAspect="1"/>
          </p:cNvPicPr>
          <p:nvPr/>
        </p:nvPicPr>
        <p:blipFill>
          <a:blip r:embed="rId3"/>
          <a:stretch>
            <a:fillRect/>
          </a:stretch>
        </p:blipFill>
        <p:spPr>
          <a:xfrm>
            <a:off x="465522" y="2042297"/>
            <a:ext cx="2450294" cy="1386703"/>
          </a:xfrm>
          <a:prstGeom prst="rect">
            <a:avLst/>
          </a:prstGeom>
        </p:spPr>
        <p:style>
          <a:lnRef idx="1">
            <a:schemeClr val="accent4"/>
          </a:lnRef>
          <a:fillRef idx="2">
            <a:schemeClr val="accent4"/>
          </a:fillRef>
          <a:effectRef idx="1">
            <a:schemeClr val="accent4"/>
          </a:effectRef>
          <a:fontRef idx="minor">
            <a:schemeClr val="dk1"/>
          </a:fontRef>
        </p:style>
      </p:pic>
      <p:cxnSp>
        <p:nvCxnSpPr>
          <p:cNvPr id="10" name="Conector recto de flecha 9"/>
          <p:cNvCxnSpPr>
            <a:stCxn id="7" idx="3"/>
            <a:endCxn id="12" idx="1"/>
          </p:cNvCxnSpPr>
          <p:nvPr/>
        </p:nvCxnSpPr>
        <p:spPr>
          <a:xfrm>
            <a:off x="2915816" y="1571187"/>
            <a:ext cx="14401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ángulo 11"/>
          <p:cNvSpPr/>
          <p:nvPr/>
        </p:nvSpPr>
        <p:spPr>
          <a:xfrm>
            <a:off x="4355976" y="1297549"/>
            <a:ext cx="3384376" cy="54727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Respuesta emocional ante situaciones límites</a:t>
            </a:r>
            <a:endParaRPr lang="en-US" dirty="0"/>
          </a:p>
        </p:txBody>
      </p:sp>
      <p:cxnSp>
        <p:nvCxnSpPr>
          <p:cNvPr id="19" name="Conector recto de flecha 18"/>
          <p:cNvCxnSpPr>
            <a:endCxn id="22" idx="0"/>
          </p:cNvCxnSpPr>
          <p:nvPr/>
        </p:nvCxnSpPr>
        <p:spPr>
          <a:xfrm flipH="1">
            <a:off x="4932040" y="1844824"/>
            <a:ext cx="1116124" cy="758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ángulo 21"/>
          <p:cNvSpPr/>
          <p:nvPr/>
        </p:nvSpPr>
        <p:spPr>
          <a:xfrm>
            <a:off x="3995936" y="2603182"/>
            <a:ext cx="1872208" cy="3937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Tensi</a:t>
            </a:r>
            <a:r>
              <a:rPr lang="es-CO" dirty="0"/>
              <a:t>ón</a:t>
            </a:r>
            <a:endParaRPr lang="en-US" dirty="0"/>
          </a:p>
        </p:txBody>
      </p:sp>
      <p:sp>
        <p:nvSpPr>
          <p:cNvPr id="23" name="Rectángulo 22"/>
          <p:cNvSpPr/>
          <p:nvPr/>
        </p:nvSpPr>
        <p:spPr>
          <a:xfrm>
            <a:off x="6372200" y="2603182"/>
            <a:ext cx="1927126" cy="3937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Miedo</a:t>
            </a:r>
            <a:endParaRPr lang="en-US" dirty="0"/>
          </a:p>
        </p:txBody>
      </p:sp>
      <p:cxnSp>
        <p:nvCxnSpPr>
          <p:cNvPr id="26" name="Conector recto de flecha 25"/>
          <p:cNvCxnSpPr>
            <a:stCxn id="12" idx="2"/>
            <a:endCxn id="23" idx="0"/>
          </p:cNvCxnSpPr>
          <p:nvPr/>
        </p:nvCxnSpPr>
        <p:spPr>
          <a:xfrm>
            <a:off x="6048164" y="1844824"/>
            <a:ext cx="1287599" cy="758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Rectángulo 32"/>
          <p:cNvSpPr/>
          <p:nvPr/>
        </p:nvSpPr>
        <p:spPr>
          <a:xfrm>
            <a:off x="6620619" y="4765041"/>
            <a:ext cx="1730214" cy="36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Lang (2002)</a:t>
            </a:r>
            <a:endParaRPr lang="en-US" dirty="0"/>
          </a:p>
        </p:txBody>
      </p:sp>
      <p:sp>
        <p:nvSpPr>
          <p:cNvPr id="36" name="Rectángulo 35"/>
          <p:cNvSpPr/>
          <p:nvPr/>
        </p:nvSpPr>
        <p:spPr>
          <a:xfrm>
            <a:off x="6117574" y="5417537"/>
            <a:ext cx="2736304" cy="71648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Percepción de amenaza o peligro.</a:t>
            </a:r>
            <a:endParaRPr lang="en-US" dirty="0"/>
          </a:p>
        </p:txBody>
      </p:sp>
      <p:pic>
        <p:nvPicPr>
          <p:cNvPr id="39" name="Imagen 38"/>
          <p:cNvPicPr>
            <a:picLocks noChangeAspect="1"/>
          </p:cNvPicPr>
          <p:nvPr/>
        </p:nvPicPr>
        <p:blipFill>
          <a:blip r:embed="rId4"/>
          <a:stretch>
            <a:fillRect/>
          </a:stretch>
        </p:blipFill>
        <p:spPr>
          <a:xfrm>
            <a:off x="419824" y="4535056"/>
            <a:ext cx="1783939" cy="1764962"/>
          </a:xfrm>
          <a:prstGeom prst="rect">
            <a:avLst/>
          </a:prstGeom>
        </p:spPr>
        <p:style>
          <a:lnRef idx="1">
            <a:schemeClr val="accent4"/>
          </a:lnRef>
          <a:fillRef idx="2">
            <a:schemeClr val="accent4"/>
          </a:fillRef>
          <a:effectRef idx="1">
            <a:schemeClr val="accent4"/>
          </a:effectRef>
          <a:fontRef idx="minor">
            <a:schemeClr val="dk1"/>
          </a:fontRef>
        </p:style>
      </p:pic>
      <p:sp>
        <p:nvSpPr>
          <p:cNvPr id="42" name="Rectángulo 41"/>
          <p:cNvSpPr/>
          <p:nvPr/>
        </p:nvSpPr>
        <p:spPr>
          <a:xfrm>
            <a:off x="194658" y="3812525"/>
            <a:ext cx="2433126" cy="60415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Arnold Lazarus (1976) </a:t>
            </a:r>
            <a:endParaRPr lang="en-US" dirty="0"/>
          </a:p>
        </p:txBody>
      </p:sp>
      <p:cxnSp>
        <p:nvCxnSpPr>
          <p:cNvPr id="44" name="Conector recto 43"/>
          <p:cNvCxnSpPr>
            <a:stCxn id="33" idx="2"/>
            <a:endCxn id="36" idx="0"/>
          </p:cNvCxnSpPr>
          <p:nvPr/>
        </p:nvCxnSpPr>
        <p:spPr>
          <a:xfrm>
            <a:off x="7485726" y="5125081"/>
            <a:ext cx="0" cy="292456"/>
          </a:xfrm>
          <a:prstGeom prst="line">
            <a:avLst/>
          </a:prstGeom>
        </p:spPr>
        <p:style>
          <a:lnRef idx="1">
            <a:schemeClr val="accent4"/>
          </a:lnRef>
          <a:fillRef idx="2">
            <a:schemeClr val="accent4"/>
          </a:fillRef>
          <a:effectRef idx="1">
            <a:schemeClr val="accent4"/>
          </a:effectRef>
          <a:fontRef idx="minor">
            <a:schemeClr val="dk1"/>
          </a:fontRef>
        </p:style>
      </p:cxnSp>
      <p:sp>
        <p:nvSpPr>
          <p:cNvPr id="46" name="Rectángulo 45"/>
          <p:cNvSpPr/>
          <p:nvPr/>
        </p:nvSpPr>
        <p:spPr>
          <a:xfrm>
            <a:off x="2477778" y="4574125"/>
            <a:ext cx="2684070" cy="5737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Mejora el rendimiento</a:t>
            </a:r>
            <a:endParaRPr lang="en-US" dirty="0"/>
          </a:p>
        </p:txBody>
      </p:sp>
      <p:sp>
        <p:nvSpPr>
          <p:cNvPr id="47" name="Rectángulo 46"/>
          <p:cNvSpPr/>
          <p:nvPr/>
        </p:nvSpPr>
        <p:spPr>
          <a:xfrm>
            <a:off x="2477778" y="5225610"/>
            <a:ext cx="2684070" cy="5006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Permite adaptación </a:t>
            </a:r>
            <a:endParaRPr lang="en-US" dirty="0"/>
          </a:p>
        </p:txBody>
      </p:sp>
      <p:sp>
        <p:nvSpPr>
          <p:cNvPr id="48" name="Rectángulo 47"/>
          <p:cNvSpPr/>
          <p:nvPr/>
        </p:nvSpPr>
        <p:spPr>
          <a:xfrm>
            <a:off x="2477778" y="5799398"/>
            <a:ext cx="2684070" cy="5006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Evita el riesgo</a:t>
            </a:r>
            <a:endParaRPr lang="en-US" dirty="0"/>
          </a:p>
        </p:txBody>
      </p:sp>
      <p:pic>
        <p:nvPicPr>
          <p:cNvPr id="49" name="Imagen 48"/>
          <p:cNvPicPr>
            <a:picLocks noChangeAspect="1"/>
          </p:cNvPicPr>
          <p:nvPr/>
        </p:nvPicPr>
        <p:blipFill>
          <a:blip r:embed="rId5"/>
          <a:stretch>
            <a:fillRect/>
          </a:stretch>
        </p:blipFill>
        <p:spPr>
          <a:xfrm>
            <a:off x="3608437" y="3052652"/>
            <a:ext cx="2439727" cy="1329717"/>
          </a:xfrm>
          <a:prstGeom prst="rect">
            <a:avLst/>
          </a:prstGeom>
          <a:ln>
            <a:noFill/>
          </a:ln>
        </p:spPr>
        <p:style>
          <a:lnRef idx="1">
            <a:schemeClr val="accent4"/>
          </a:lnRef>
          <a:fillRef idx="2">
            <a:schemeClr val="accent4"/>
          </a:fillRef>
          <a:effectRef idx="1">
            <a:schemeClr val="accent4"/>
          </a:effectRef>
          <a:fontRef idx="minor">
            <a:schemeClr val="dk1"/>
          </a:fontRef>
        </p:style>
      </p:pic>
      <p:pic>
        <p:nvPicPr>
          <p:cNvPr id="50" name="Imagen 49"/>
          <p:cNvPicPr>
            <a:picLocks noChangeAspect="1"/>
          </p:cNvPicPr>
          <p:nvPr/>
        </p:nvPicPr>
        <p:blipFill>
          <a:blip r:embed="rId6"/>
          <a:stretch>
            <a:fillRect/>
          </a:stretch>
        </p:blipFill>
        <p:spPr>
          <a:xfrm>
            <a:off x="6394889" y="3113635"/>
            <a:ext cx="1946166" cy="1283350"/>
          </a:xfrm>
          <a:prstGeom prst="rect">
            <a:avLst/>
          </a:prstGeom>
        </p:spPr>
        <p:style>
          <a:lnRef idx="1">
            <a:schemeClr val="accent4"/>
          </a:lnRef>
          <a:fillRef idx="2">
            <a:schemeClr val="accent4"/>
          </a:fillRef>
          <a:effectRef idx="1">
            <a:schemeClr val="accent4"/>
          </a:effectRef>
          <a:fontRef idx="minor">
            <a:schemeClr val="dk1"/>
          </a:fontRef>
        </p:style>
      </p:pic>
      <p:cxnSp>
        <p:nvCxnSpPr>
          <p:cNvPr id="52" name="Conector recto 51"/>
          <p:cNvCxnSpPr>
            <a:endCxn id="46" idx="1"/>
          </p:cNvCxnSpPr>
          <p:nvPr/>
        </p:nvCxnSpPr>
        <p:spPr>
          <a:xfrm>
            <a:off x="2203763" y="4857848"/>
            <a:ext cx="274015" cy="3172"/>
          </a:xfrm>
          <a:prstGeom prst="line">
            <a:avLst/>
          </a:prstGeom>
        </p:spPr>
        <p:style>
          <a:lnRef idx="1">
            <a:schemeClr val="accent4"/>
          </a:lnRef>
          <a:fillRef idx="2">
            <a:schemeClr val="accent4"/>
          </a:fillRef>
          <a:effectRef idx="1">
            <a:schemeClr val="accent4"/>
          </a:effectRef>
          <a:fontRef idx="minor">
            <a:schemeClr val="dk1"/>
          </a:fontRef>
        </p:style>
      </p:cxnSp>
      <p:cxnSp>
        <p:nvCxnSpPr>
          <p:cNvPr id="55" name="Conector recto 54"/>
          <p:cNvCxnSpPr>
            <a:endCxn id="48" idx="1"/>
          </p:cNvCxnSpPr>
          <p:nvPr/>
        </p:nvCxnSpPr>
        <p:spPr>
          <a:xfrm flipV="1">
            <a:off x="2203763" y="6049708"/>
            <a:ext cx="274015" cy="1"/>
          </a:xfrm>
          <a:prstGeom prst="line">
            <a:avLst/>
          </a:prstGeom>
        </p:spPr>
        <p:style>
          <a:lnRef idx="1">
            <a:schemeClr val="accent4"/>
          </a:lnRef>
          <a:fillRef idx="2">
            <a:schemeClr val="accent4"/>
          </a:fillRef>
          <a:effectRef idx="1">
            <a:schemeClr val="accent4"/>
          </a:effectRef>
          <a:fontRef idx="minor">
            <a:schemeClr val="dk1"/>
          </a:fontRef>
        </p:style>
      </p:cxnSp>
      <p:cxnSp>
        <p:nvCxnSpPr>
          <p:cNvPr id="64" name="Conector recto 63"/>
          <p:cNvCxnSpPr/>
          <p:nvPr/>
        </p:nvCxnSpPr>
        <p:spPr>
          <a:xfrm>
            <a:off x="2203115" y="5483636"/>
            <a:ext cx="274015" cy="0"/>
          </a:xfrm>
          <a:prstGeom prst="line">
            <a:avLst/>
          </a:prstGeom>
        </p:spPr>
        <p:style>
          <a:lnRef idx="1">
            <a:schemeClr val="accent4"/>
          </a:lnRef>
          <a:fillRef idx="2">
            <a:schemeClr val="accent4"/>
          </a:fillRef>
          <a:effectRef idx="1">
            <a:schemeClr val="accent4"/>
          </a:effectRef>
          <a:fontRef idx="minor">
            <a:schemeClr val="dk1"/>
          </a:fontRef>
        </p:style>
      </p:cxnSp>
      <p:sp>
        <p:nvSpPr>
          <p:cNvPr id="3" name="CuadroTexto 2"/>
          <p:cNvSpPr txBox="1"/>
          <p:nvPr/>
        </p:nvSpPr>
        <p:spPr>
          <a:xfrm>
            <a:off x="3995936" y="6300018"/>
            <a:ext cx="4176464" cy="800219"/>
          </a:xfrm>
          <a:prstGeom prst="rect">
            <a:avLst/>
          </a:prstGeom>
          <a:noFill/>
        </p:spPr>
        <p:txBody>
          <a:bodyPr wrap="square" rtlCol="0">
            <a:spAutoFit/>
          </a:bodyPr>
          <a:lstStyle/>
          <a:p>
            <a:pPr algn="ctr"/>
            <a:r>
              <a:rPr lang="en-US" sz="900" dirty="0" err="1">
                <a:solidFill>
                  <a:schemeClr val="bg1"/>
                </a:solidFill>
              </a:rPr>
              <a:t>Virues</a:t>
            </a:r>
            <a:r>
              <a:rPr lang="en-US" sz="900" dirty="0">
                <a:solidFill>
                  <a:schemeClr val="bg1"/>
                </a:solidFill>
              </a:rPr>
              <a:t>, R. A. (2005, 25 de mayo). </a:t>
            </a:r>
            <a:r>
              <a:rPr lang="en-US" sz="900" dirty="0" err="1">
                <a:solidFill>
                  <a:schemeClr val="bg1"/>
                </a:solidFill>
              </a:rPr>
              <a:t>Estudio</a:t>
            </a:r>
            <a:r>
              <a:rPr lang="en-US" sz="900" dirty="0">
                <a:solidFill>
                  <a:schemeClr val="bg1"/>
                </a:solidFill>
              </a:rPr>
              <a:t> </a:t>
            </a:r>
            <a:r>
              <a:rPr lang="en-US" sz="900" dirty="0" err="1">
                <a:solidFill>
                  <a:schemeClr val="bg1"/>
                </a:solidFill>
              </a:rPr>
              <a:t>sobre</a:t>
            </a:r>
            <a:r>
              <a:rPr lang="en-US" sz="900" dirty="0">
                <a:solidFill>
                  <a:schemeClr val="bg1"/>
                </a:solidFill>
              </a:rPr>
              <a:t> </a:t>
            </a:r>
            <a:r>
              <a:rPr lang="en-US" sz="900" dirty="0" err="1">
                <a:solidFill>
                  <a:schemeClr val="bg1"/>
                </a:solidFill>
              </a:rPr>
              <a:t>ansiedad</a:t>
            </a:r>
            <a:r>
              <a:rPr lang="en-US" sz="900" dirty="0">
                <a:solidFill>
                  <a:schemeClr val="bg1"/>
                </a:solidFill>
              </a:rPr>
              <a:t>. </a:t>
            </a:r>
            <a:r>
              <a:rPr lang="en-US" sz="900" dirty="0" err="1">
                <a:solidFill>
                  <a:schemeClr val="bg1"/>
                </a:solidFill>
              </a:rPr>
              <a:t>Revista</a:t>
            </a:r>
            <a:r>
              <a:rPr lang="en-US" sz="900" dirty="0">
                <a:solidFill>
                  <a:schemeClr val="bg1"/>
                </a:solidFill>
              </a:rPr>
              <a:t> PsicologiaCientifica.com, 7(8)</a:t>
            </a:r>
          </a:p>
          <a:p>
            <a:pPr algn="ctr"/>
            <a:r>
              <a:rPr lang="en-US" sz="900" dirty="0">
                <a:solidFill>
                  <a:schemeClr val="bg1"/>
                </a:solidFill>
              </a:rPr>
              <a:t>Https://Www.Sanitas.Es/Sanitas/Seguros/Es/Particulares/Biblioteca-de-salud/Psicologia/Crisis-ansiedad.Html</a:t>
            </a:r>
          </a:p>
          <a:p>
            <a:pPr algn="ctr"/>
            <a:endParaRPr lang="en-US" sz="1000" dirty="0"/>
          </a:p>
        </p:txBody>
      </p:sp>
    </p:spTree>
    <p:extLst>
      <p:ext uri="{BB962C8B-B14F-4D97-AF65-F5344CB8AC3E}">
        <p14:creationId xmlns:p14="http://schemas.microsoft.com/office/powerpoint/2010/main" val="2016307255"/>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64221"/>
            <a:ext cx="7886700" cy="959842"/>
          </a:xfrm>
        </p:spPr>
        <p:txBody>
          <a:bodyPr/>
          <a:lstStyle/>
          <a:p>
            <a:r>
              <a:rPr lang="es-CO" dirty="0"/>
              <a:t>INTRODUCCIÓN.</a:t>
            </a:r>
            <a:endParaRPr lang="en-US" dirty="0"/>
          </a:p>
        </p:txBody>
      </p:sp>
      <p:sp>
        <p:nvSpPr>
          <p:cNvPr id="4" name="Marcador de pie de página 3"/>
          <p:cNvSpPr>
            <a:spLocks noGrp="1"/>
          </p:cNvSpPr>
          <p:nvPr>
            <p:ph type="ftr" sz="quarter" idx="11"/>
          </p:nvPr>
        </p:nvSpPr>
        <p:spPr>
          <a:xfrm>
            <a:off x="4247234" y="5227344"/>
            <a:ext cx="3960311" cy="1623258"/>
          </a:xfrm>
        </p:spPr>
        <p:txBody>
          <a:bodyPr/>
          <a:lstStyle/>
          <a:p>
            <a:pPr algn="just"/>
            <a:r>
              <a:rPr lang="es-ES" dirty="0" err="1">
                <a:solidFill>
                  <a:schemeClr val="tx2"/>
                </a:solidFill>
              </a:rPr>
              <a:t>Virues</a:t>
            </a:r>
            <a:r>
              <a:rPr lang="es-ES" dirty="0">
                <a:solidFill>
                  <a:schemeClr val="tx2"/>
                </a:solidFill>
              </a:rPr>
              <a:t>, R. A. (2005</a:t>
            </a:r>
            <a:endParaRPr lang="es-ES" dirty="0"/>
          </a:p>
          <a:p>
            <a:pPr algn="just"/>
            <a:r>
              <a:rPr lang="es-ES" dirty="0">
                <a:solidFill>
                  <a:schemeClr val="tx2"/>
                </a:solidFill>
              </a:rPr>
              <a:t>, 25 de mayo). </a:t>
            </a:r>
            <a:r>
              <a:rPr lang="es-ES" dirty="0" err="1">
                <a:solidFill>
                  <a:schemeClr val="tx2"/>
                </a:solidFill>
              </a:rPr>
              <a:t>Estud</a:t>
            </a:r>
            <a:endParaRPr lang="es-ES" dirty="0">
              <a:solidFill>
                <a:schemeClr val="tx2"/>
              </a:solidFill>
            </a:endParaRPr>
          </a:p>
          <a:p>
            <a:pPr algn="just"/>
            <a:endParaRPr lang="es-ES" dirty="0">
              <a:solidFill>
                <a:schemeClr val="tx2"/>
              </a:solidFill>
            </a:endParaRPr>
          </a:p>
          <a:p>
            <a:pPr algn="just"/>
            <a:endParaRPr lang="es-ES" dirty="0">
              <a:solidFill>
                <a:schemeClr val="tx2"/>
              </a:solidFill>
            </a:endParaRPr>
          </a:p>
          <a:p>
            <a:pPr algn="just"/>
            <a:endParaRPr lang="es-ES" dirty="0">
              <a:solidFill>
                <a:schemeClr val="tx2"/>
              </a:solidFill>
            </a:endParaRPr>
          </a:p>
          <a:p>
            <a:pPr algn="just"/>
            <a:endParaRPr lang="es-ES" dirty="0">
              <a:solidFill>
                <a:schemeClr val="tx2"/>
              </a:solidFill>
            </a:endParaRPr>
          </a:p>
          <a:p>
            <a:pPr algn="ctr"/>
            <a:endParaRPr lang="es-ES" dirty="0">
              <a:solidFill>
                <a:schemeClr val="tx2"/>
              </a:solidFill>
            </a:endParaRPr>
          </a:p>
          <a:p>
            <a:pPr algn="ctr"/>
            <a:r>
              <a:rPr lang="es-ES" sz="800" dirty="0" err="1"/>
              <a:t>Virues</a:t>
            </a:r>
            <a:r>
              <a:rPr lang="es-ES" sz="800" dirty="0"/>
              <a:t>, R. A. (2005, 25 de mayo). Estudio sobre ansiedad. Revista PsicologiaCientifica.com,  7(8). Disponible en: http://www.psicologiacientifica.com/ansiedad-estudio</a:t>
            </a:r>
          </a:p>
          <a:p>
            <a:pPr algn="ctr"/>
            <a:r>
              <a:rPr lang="es-ES" sz="800" dirty="0"/>
              <a:t>(Acuña, </a:t>
            </a:r>
            <a:r>
              <a:rPr lang="es-ES" sz="800" dirty="0" err="1"/>
              <a:t>Botto</a:t>
            </a:r>
            <a:r>
              <a:rPr lang="es-ES" sz="800" dirty="0"/>
              <a:t> y Jiménez, 2009; </a:t>
            </a:r>
            <a:r>
              <a:rPr lang="es-ES" sz="800" dirty="0" err="1"/>
              <a:t>Sa</a:t>
            </a:r>
            <a:r>
              <a:rPr lang="es-ES" sz="800" dirty="0"/>
              <a:t>-</a:t>
            </a:r>
          </a:p>
          <a:p>
            <a:pPr algn="ctr"/>
            <a:r>
              <a:rPr lang="es-ES" sz="800" dirty="0" err="1"/>
              <a:t>rason</a:t>
            </a:r>
            <a:r>
              <a:rPr lang="es-ES" sz="800" dirty="0"/>
              <a:t> y </a:t>
            </a:r>
            <a:r>
              <a:rPr lang="es-ES" sz="800" dirty="0" err="1"/>
              <a:t>Sarason</a:t>
            </a:r>
            <a:r>
              <a:rPr lang="es-ES" sz="800" dirty="0"/>
              <a:t>, 1996).</a:t>
            </a:r>
          </a:p>
          <a:p>
            <a:endParaRPr lang="es-ES" sz="1000"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4</a:t>
            </a:fld>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4235734785"/>
              </p:ext>
            </p:extLst>
          </p:nvPr>
        </p:nvGraphicFramePr>
        <p:xfrm>
          <a:off x="512092" y="2205707"/>
          <a:ext cx="8003258" cy="1856224"/>
        </p:xfrm>
        <a:graphic>
          <a:graphicData uri="http://schemas.openxmlformats.org/drawingml/2006/table">
            <a:tbl>
              <a:tblPr firstRow="1" bandRow="1">
                <a:tableStyleId>{8799B23B-EC83-4686-B30A-512413B5E67A}</a:tableStyleId>
              </a:tblPr>
              <a:tblGrid>
                <a:gridCol w="4059908">
                  <a:extLst>
                    <a:ext uri="{9D8B030D-6E8A-4147-A177-3AD203B41FA5}">
                      <a16:colId xmlns:a16="http://schemas.microsoft.com/office/drawing/2014/main" val="1970985628"/>
                    </a:ext>
                  </a:extLst>
                </a:gridCol>
                <a:gridCol w="3943350">
                  <a:extLst>
                    <a:ext uri="{9D8B030D-6E8A-4147-A177-3AD203B41FA5}">
                      <a16:colId xmlns:a16="http://schemas.microsoft.com/office/drawing/2014/main" val="3249562559"/>
                    </a:ext>
                  </a:extLst>
                </a:gridCol>
              </a:tblGrid>
              <a:tr h="576064">
                <a:tc>
                  <a:txBody>
                    <a:bodyPr/>
                    <a:lstStyle/>
                    <a:p>
                      <a:pPr algn="ctr"/>
                      <a:r>
                        <a:rPr lang="es-CO" b="1" dirty="0">
                          <a:latin typeface="Calibri" panose="020F0502020204030204" pitchFamily="34" charset="0"/>
                          <a:cs typeface="Calibri" panose="020F0502020204030204" pitchFamily="34" charset="0"/>
                        </a:rPr>
                        <a:t>NORMAL</a:t>
                      </a:r>
                      <a:endParaRPr lang="en-US" b="1" dirty="0">
                        <a:latin typeface="Calibri" panose="020F0502020204030204" pitchFamily="34" charset="0"/>
                        <a:cs typeface="Calibri" panose="020F0502020204030204" pitchFamily="34" charset="0"/>
                      </a:endParaRPr>
                    </a:p>
                  </a:txBody>
                  <a:tcPr/>
                </a:tc>
                <a:tc>
                  <a:txBody>
                    <a:bodyPr/>
                    <a:lstStyle/>
                    <a:p>
                      <a:r>
                        <a:rPr lang="es-CO" b="0" dirty="0">
                          <a:latin typeface="Calibri" panose="020F0502020204030204" pitchFamily="34" charset="0"/>
                          <a:cs typeface="Calibri" panose="020F0502020204030204" pitchFamily="34" charset="0"/>
                        </a:rPr>
                        <a:t>Manifestaciones</a:t>
                      </a:r>
                      <a:r>
                        <a:rPr lang="es-CO" b="0" baseline="0" dirty="0">
                          <a:latin typeface="Calibri" panose="020F0502020204030204" pitchFamily="34" charset="0"/>
                          <a:cs typeface="Calibri" panose="020F0502020204030204" pitchFamily="34" charset="0"/>
                        </a:rPr>
                        <a:t> afectivas como respuesta a un estímulo.</a:t>
                      </a:r>
                      <a:endParaRPr lang="en-US"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49654067"/>
                  </a:ext>
                </a:extLst>
              </a:tr>
              <a:tr h="576064">
                <a:tc>
                  <a:txBody>
                    <a:bodyPr/>
                    <a:lstStyle/>
                    <a:p>
                      <a:pPr algn="ctr"/>
                      <a:r>
                        <a:rPr lang="es-CO" b="1" dirty="0">
                          <a:latin typeface="Calibri" panose="020F0502020204030204" pitchFamily="34" charset="0"/>
                          <a:cs typeface="Calibri" panose="020F0502020204030204" pitchFamily="34" charset="0"/>
                        </a:rPr>
                        <a:t>PATOLÓGICA</a:t>
                      </a:r>
                      <a:endParaRPr lang="en-US" b="1" dirty="0">
                        <a:latin typeface="Calibri" panose="020F0502020204030204" pitchFamily="34" charset="0"/>
                        <a:cs typeface="Calibri" panose="020F0502020204030204" pitchFamily="34" charset="0"/>
                      </a:endParaRPr>
                    </a:p>
                  </a:txBody>
                  <a:tcPr/>
                </a:tc>
                <a:tc>
                  <a:txBody>
                    <a:bodyPr/>
                    <a:lstStyle/>
                    <a:p>
                      <a:r>
                        <a:rPr lang="es-CO" dirty="0">
                          <a:latin typeface="Calibri" panose="020F0502020204030204" pitchFamily="34" charset="0"/>
                          <a:cs typeface="Calibri" panose="020F0502020204030204" pitchFamily="34" charset="0"/>
                        </a:rPr>
                        <a:t>No hay un estímulo previo.</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17970119"/>
                  </a:ext>
                </a:extLst>
              </a:tr>
              <a:tr h="576064">
                <a:tc>
                  <a:txBody>
                    <a:bodyPr/>
                    <a:lstStyle/>
                    <a:p>
                      <a:pPr algn="ctr"/>
                      <a:endParaRPr lang="es-CO" b="1" dirty="0">
                        <a:latin typeface="Calibri" panose="020F0502020204030204" pitchFamily="34" charset="0"/>
                        <a:cs typeface="Calibri" panose="020F0502020204030204" pitchFamily="34" charset="0"/>
                      </a:endParaRPr>
                    </a:p>
                    <a:p>
                      <a:pPr algn="ctr"/>
                      <a:r>
                        <a:rPr lang="es-CO" b="1" dirty="0">
                          <a:latin typeface="Calibri" panose="020F0502020204030204" pitchFamily="34" charset="0"/>
                          <a:cs typeface="Calibri" panose="020F0502020204030204" pitchFamily="34" charset="0"/>
                        </a:rPr>
                        <a:t>GENERALIZADA</a:t>
                      </a:r>
                      <a:endParaRPr lang="en-US" b="1" dirty="0">
                        <a:latin typeface="Calibri" panose="020F0502020204030204" pitchFamily="34" charset="0"/>
                        <a:cs typeface="Calibri" panose="020F0502020204030204" pitchFamily="34" charset="0"/>
                      </a:endParaRPr>
                    </a:p>
                  </a:txBody>
                  <a:tcPr/>
                </a:tc>
                <a:tc>
                  <a:txBody>
                    <a:bodyPr/>
                    <a:lstStyle/>
                    <a:p>
                      <a:r>
                        <a:rPr lang="es-CO" dirty="0">
                          <a:latin typeface="Calibri" panose="020F0502020204030204" pitchFamily="34" charset="0"/>
                          <a:cs typeface="Calibri" panose="020F0502020204030204" pitchFamily="34" charset="0"/>
                        </a:rPr>
                        <a:t>Miedos</a:t>
                      </a:r>
                      <a:r>
                        <a:rPr lang="es-CO" baseline="0" dirty="0">
                          <a:latin typeface="Calibri" panose="020F0502020204030204" pitchFamily="34" charset="0"/>
                          <a:cs typeface="Calibri" panose="020F0502020204030204" pitchFamily="34" charset="0"/>
                        </a:rPr>
                        <a:t> prolongados, vagos e inexplicables sin relación a un objeto.</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80362372"/>
                  </a:ext>
                </a:extLst>
              </a:tr>
            </a:tbl>
          </a:graphicData>
        </a:graphic>
      </p:graphicFrame>
      <p:pic>
        <p:nvPicPr>
          <p:cNvPr id="7" name="Imagen 6"/>
          <p:cNvPicPr>
            <a:picLocks noChangeAspect="1"/>
          </p:cNvPicPr>
          <p:nvPr/>
        </p:nvPicPr>
        <p:blipFill>
          <a:blip r:embed="rId3"/>
          <a:stretch>
            <a:fillRect/>
          </a:stretch>
        </p:blipFill>
        <p:spPr>
          <a:xfrm>
            <a:off x="3779912" y="4425383"/>
            <a:ext cx="1780186" cy="1774090"/>
          </a:xfrm>
          <a:prstGeom prst="rect">
            <a:avLst/>
          </a:prstGeom>
        </p:spPr>
      </p:pic>
      <p:sp>
        <p:nvSpPr>
          <p:cNvPr id="12" name="Rectángulo 11"/>
          <p:cNvSpPr/>
          <p:nvPr/>
        </p:nvSpPr>
        <p:spPr>
          <a:xfrm>
            <a:off x="620622" y="1308431"/>
            <a:ext cx="3727326" cy="391565"/>
          </a:xfrm>
          <a:prstGeom prst="rect">
            <a:avLst/>
          </a:prstGeom>
          <a:solidFill>
            <a:schemeClr val="accent3">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2">
                    <a:lumMod val="10000"/>
                  </a:schemeClr>
                </a:solidFill>
                <a:latin typeface="Calibri" panose="020F0502020204030204" pitchFamily="34" charset="0"/>
                <a:cs typeface="Calibri" panose="020F0502020204030204" pitchFamily="34" charset="0"/>
              </a:rPr>
              <a:t>Clasificación de la ansiedad.</a:t>
            </a:r>
            <a:endParaRPr lang="en-US" b="1" dirty="0">
              <a:solidFill>
                <a:schemeClr val="bg2">
                  <a:lumMod val="10000"/>
                </a:schemeClr>
              </a:solidFill>
              <a:latin typeface="Calibri" panose="020F0502020204030204" pitchFamily="34" charset="0"/>
              <a:cs typeface="Calibri" panose="020F0502020204030204" pitchFamily="34" charset="0"/>
            </a:endParaRPr>
          </a:p>
        </p:txBody>
      </p:sp>
      <p:sp>
        <p:nvSpPr>
          <p:cNvPr id="13" name="Rectángulo 12"/>
          <p:cNvSpPr/>
          <p:nvPr/>
        </p:nvSpPr>
        <p:spPr>
          <a:xfrm>
            <a:off x="4932040" y="1302327"/>
            <a:ext cx="3456384" cy="397669"/>
          </a:xfrm>
          <a:prstGeom prst="rect">
            <a:avLst/>
          </a:prstGeom>
          <a:solidFill>
            <a:schemeClr val="accent3">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2">
                    <a:lumMod val="10000"/>
                  </a:schemeClr>
                </a:solidFill>
                <a:latin typeface="Calibri" panose="020F0502020204030204" pitchFamily="34" charset="0"/>
                <a:cs typeface="Calibri" panose="020F0502020204030204" pitchFamily="34" charset="0"/>
              </a:rPr>
              <a:t>Síntoma.</a:t>
            </a:r>
            <a:endParaRPr lang="en-US" b="1" dirty="0">
              <a:solidFill>
                <a:schemeClr val="bg2">
                  <a:lumMod val="10000"/>
                </a:schemeClr>
              </a:solidFill>
              <a:latin typeface="Calibri" panose="020F0502020204030204" pitchFamily="34" charset="0"/>
              <a:cs typeface="Calibri" panose="020F0502020204030204" pitchFamily="34" charset="0"/>
            </a:endParaRPr>
          </a:p>
        </p:txBody>
      </p:sp>
      <p:sp>
        <p:nvSpPr>
          <p:cNvPr id="15" name="Flecha abajo 14"/>
          <p:cNvSpPr/>
          <p:nvPr/>
        </p:nvSpPr>
        <p:spPr>
          <a:xfrm>
            <a:off x="2235260" y="1772410"/>
            <a:ext cx="576064" cy="360883"/>
          </a:xfrm>
          <a:prstGeom prst="downArrow">
            <a:avLst/>
          </a:prstGeom>
          <a:solidFill>
            <a:schemeClr val="accent3">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echa abajo 15"/>
          <p:cNvSpPr/>
          <p:nvPr/>
        </p:nvSpPr>
        <p:spPr>
          <a:xfrm>
            <a:off x="6408203" y="1772410"/>
            <a:ext cx="612069" cy="344165"/>
          </a:xfrm>
          <a:prstGeom prst="downArrow">
            <a:avLst/>
          </a:prstGeom>
          <a:solidFill>
            <a:schemeClr val="accent3">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644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412" y="404664"/>
            <a:ext cx="7886700" cy="983443"/>
          </a:xfrm>
        </p:spPr>
        <p:txBody>
          <a:bodyPr/>
          <a:lstStyle/>
          <a:p>
            <a:r>
              <a:rPr lang="es-CO" dirty="0"/>
              <a:t>PLANTEAMIENTO DEL PROBLEMA</a:t>
            </a:r>
            <a:endParaRPr lang="en-US" dirty="0"/>
          </a:p>
        </p:txBody>
      </p:sp>
      <p:sp>
        <p:nvSpPr>
          <p:cNvPr id="4" name="Marcador de pie de página 3"/>
          <p:cNvSpPr>
            <a:spLocks noGrp="1"/>
          </p:cNvSpPr>
          <p:nvPr>
            <p:ph type="ftr" sz="quarter" idx="11"/>
          </p:nvPr>
        </p:nvSpPr>
        <p:spPr>
          <a:xfrm>
            <a:off x="4242762" y="6396302"/>
            <a:ext cx="4320480" cy="480263"/>
          </a:xfrm>
        </p:spPr>
        <p:txBody>
          <a:bodyPr/>
          <a:lstStyle/>
          <a:p>
            <a:r>
              <a:rPr lang="es-ES" sz="800" dirty="0"/>
              <a:t>https://mail.google.com/mail/u/1/?tab=wm&amp;ogbl#inbox/FMfcgxwDrlcXrMPsSXjFbxWkccLDBFDx?projector=1&amp;messagePartId=0.1</a:t>
            </a:r>
          </a:p>
          <a:p>
            <a:r>
              <a:rPr lang="es-ES" sz="800" dirty="0"/>
              <a:t>https://www.minsalud.gov.co/Documentos%20y%20Publicaciones/ESTUDIO%20NACIONAL%20DE%20SALUD%20MENTAL%20EN%20COLOMBIA.pdf</a:t>
            </a:r>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5</a:t>
            </a:fld>
            <a:endParaRPr lang="es-CO" dirty="0"/>
          </a:p>
        </p:txBody>
      </p:sp>
      <p:pic>
        <p:nvPicPr>
          <p:cNvPr id="3" name="Imagen 2"/>
          <p:cNvPicPr>
            <a:picLocks noChangeAspect="1"/>
          </p:cNvPicPr>
          <p:nvPr/>
        </p:nvPicPr>
        <p:blipFill>
          <a:blip r:embed="rId3"/>
          <a:stretch>
            <a:fillRect/>
          </a:stretch>
        </p:blipFill>
        <p:spPr>
          <a:xfrm>
            <a:off x="786378" y="1916832"/>
            <a:ext cx="3456384" cy="1800200"/>
          </a:xfrm>
          <a:prstGeom prst="rect">
            <a:avLst/>
          </a:prstGeom>
        </p:spPr>
      </p:pic>
      <p:sp>
        <p:nvSpPr>
          <p:cNvPr id="7" name="Rectángulo redondeado 6"/>
          <p:cNvSpPr/>
          <p:nvPr/>
        </p:nvSpPr>
        <p:spPr>
          <a:xfrm>
            <a:off x="935596" y="1267760"/>
            <a:ext cx="2952328" cy="4567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dirty="0"/>
              <a:t>UNIVERSITARIOS</a:t>
            </a:r>
            <a:endParaRPr lang="en-US" dirty="0"/>
          </a:p>
        </p:txBody>
      </p:sp>
      <p:sp>
        <p:nvSpPr>
          <p:cNvPr id="10" name="Flecha derecha 9"/>
          <p:cNvSpPr/>
          <p:nvPr/>
        </p:nvSpPr>
        <p:spPr>
          <a:xfrm>
            <a:off x="4130945" y="1370084"/>
            <a:ext cx="1384049" cy="40514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rgamino horizontal 11"/>
          <p:cNvSpPr/>
          <p:nvPr/>
        </p:nvSpPr>
        <p:spPr>
          <a:xfrm>
            <a:off x="5689951" y="1244091"/>
            <a:ext cx="2232248" cy="672741"/>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ANSIEDAD</a:t>
            </a:r>
          </a:p>
        </p:txBody>
      </p:sp>
      <p:sp>
        <p:nvSpPr>
          <p:cNvPr id="16" name="Flecha abajo 15"/>
          <p:cNvSpPr/>
          <p:nvPr/>
        </p:nvSpPr>
        <p:spPr>
          <a:xfrm>
            <a:off x="6554960" y="1926020"/>
            <a:ext cx="502229" cy="49022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p:cNvSpPr txBox="1"/>
          <p:nvPr/>
        </p:nvSpPr>
        <p:spPr>
          <a:xfrm>
            <a:off x="5379985" y="2506983"/>
            <a:ext cx="3152454"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a:t>Carga académica.</a:t>
            </a:r>
          </a:p>
          <a:p>
            <a:pPr marL="285750" indent="-285750">
              <a:buFont typeface="Wingdings" panose="05000000000000000000" pitchFamily="2" charset="2"/>
              <a:buChar char="ü"/>
            </a:pPr>
            <a:r>
              <a:rPr lang="es-CO" dirty="0"/>
              <a:t>Exámenes</a:t>
            </a:r>
            <a:r>
              <a:rPr lang="en-US" dirty="0"/>
              <a:t>.</a:t>
            </a:r>
          </a:p>
          <a:p>
            <a:pPr marL="285750" indent="-285750">
              <a:buFont typeface="Wingdings" panose="05000000000000000000" pitchFamily="2" charset="2"/>
              <a:buChar char="ü"/>
            </a:pPr>
            <a:r>
              <a:rPr lang="es-CO" dirty="0"/>
              <a:t>Proyecto de Vida.</a:t>
            </a:r>
          </a:p>
          <a:p>
            <a:pPr marL="285750" indent="-285750">
              <a:buFont typeface="Wingdings" panose="05000000000000000000" pitchFamily="2" charset="2"/>
              <a:buChar char="ü"/>
            </a:pPr>
            <a:r>
              <a:rPr lang="es-CO" dirty="0"/>
              <a:t>Responsabilidades sociales.</a:t>
            </a:r>
          </a:p>
        </p:txBody>
      </p:sp>
      <p:pic>
        <p:nvPicPr>
          <p:cNvPr id="21" name="Imagen 20"/>
          <p:cNvPicPr>
            <a:picLocks noChangeAspect="1"/>
          </p:cNvPicPr>
          <p:nvPr/>
        </p:nvPicPr>
        <p:blipFill>
          <a:blip r:embed="rId4"/>
          <a:stretch>
            <a:fillRect/>
          </a:stretch>
        </p:blipFill>
        <p:spPr>
          <a:xfrm>
            <a:off x="4515890" y="4059748"/>
            <a:ext cx="4138484" cy="2103567"/>
          </a:xfrm>
          <a:prstGeom prst="rect">
            <a:avLst/>
          </a:prstGeom>
        </p:spPr>
      </p:pic>
      <p:sp>
        <p:nvSpPr>
          <p:cNvPr id="22" name="Flecha izquierda 21"/>
          <p:cNvSpPr/>
          <p:nvPr/>
        </p:nvSpPr>
        <p:spPr>
          <a:xfrm>
            <a:off x="3599892" y="4859503"/>
            <a:ext cx="792088" cy="50405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echa abajo 22"/>
          <p:cNvSpPr/>
          <p:nvPr/>
        </p:nvSpPr>
        <p:spPr>
          <a:xfrm>
            <a:off x="6705097" y="3724194"/>
            <a:ext cx="251115" cy="26436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p:cNvSpPr txBox="1"/>
          <p:nvPr/>
        </p:nvSpPr>
        <p:spPr>
          <a:xfrm>
            <a:off x="331624" y="4329100"/>
            <a:ext cx="3144357" cy="2031325"/>
          </a:xfrm>
          <a:prstGeom prst="rect">
            <a:avLst/>
          </a:prstGeom>
          <a:noFill/>
        </p:spPr>
        <p:txBody>
          <a:bodyPr wrap="square" rtlCol="0">
            <a:spAutoFit/>
          </a:bodyPr>
          <a:lstStyle/>
          <a:p>
            <a:pPr marL="342900" indent="-342900">
              <a:buFont typeface="Wingdings" panose="05000000000000000000" pitchFamily="2" charset="2"/>
              <a:buChar char="Ø"/>
            </a:pPr>
            <a:r>
              <a:rPr lang="es-CO" dirty="0"/>
              <a:t> 40,1% cualquier trastorno mental.</a:t>
            </a:r>
          </a:p>
          <a:p>
            <a:pPr marL="342900" indent="-342900">
              <a:buFont typeface="Wingdings" panose="05000000000000000000" pitchFamily="2" charset="2"/>
              <a:buChar char="Ø"/>
            </a:pPr>
            <a:r>
              <a:rPr lang="es-CO" dirty="0"/>
              <a:t>Ansiedad más alto.</a:t>
            </a:r>
          </a:p>
          <a:p>
            <a:pPr marL="342900" indent="-342900">
              <a:buFont typeface="Wingdings" panose="05000000000000000000" pitchFamily="2" charset="2"/>
              <a:buChar char="Ø"/>
            </a:pPr>
            <a:r>
              <a:rPr lang="es-CO" dirty="0"/>
              <a:t>19,3% de la población entre 18 y 65 años ha padecido ansiedad alguna vez. </a:t>
            </a:r>
          </a:p>
          <a:p>
            <a:pPr marL="342900" indent="-342900">
              <a:buFont typeface="Wingdings" panose="05000000000000000000" pitchFamily="2" charset="2"/>
              <a:buChar char="Ø"/>
            </a:pPr>
            <a:r>
              <a:rPr lang="es-CO" dirty="0"/>
              <a:t>21,8% en las mujeres.</a:t>
            </a:r>
            <a:endParaRPr lang="en-US" dirty="0"/>
          </a:p>
        </p:txBody>
      </p:sp>
    </p:spTree>
    <p:extLst>
      <p:ext uri="{BB962C8B-B14F-4D97-AF65-F5344CB8AC3E}">
        <p14:creationId xmlns:p14="http://schemas.microsoft.com/office/powerpoint/2010/main" val="211409371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PLANTEAMIENTO DEL PROBLEMA.</a:t>
            </a:r>
            <a:endParaRPr lang="en-U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6</a:t>
            </a:fld>
            <a:endParaRPr lang="es-CO" dirty="0"/>
          </a:p>
        </p:txBody>
      </p:sp>
      <p:pic>
        <p:nvPicPr>
          <p:cNvPr id="6" name="Imagen 5"/>
          <p:cNvPicPr>
            <a:picLocks noChangeAspect="1"/>
          </p:cNvPicPr>
          <p:nvPr/>
        </p:nvPicPr>
        <p:blipFill rotWithShape="1">
          <a:blip r:embed="rId2"/>
          <a:srcRect l="22882" t="12594" r="19007" b="17516"/>
          <a:stretch/>
        </p:blipFill>
        <p:spPr>
          <a:xfrm>
            <a:off x="1143074" y="1388924"/>
            <a:ext cx="6857851" cy="4637213"/>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2195737" y="6325981"/>
            <a:ext cx="6192688" cy="507831"/>
          </a:xfrm>
          <a:prstGeom prst="rect">
            <a:avLst/>
          </a:prstGeom>
        </p:spPr>
        <p:txBody>
          <a:bodyPr wrap="square">
            <a:spAutoFit/>
          </a:bodyPr>
          <a:lstStyle/>
          <a:p>
            <a:pPr algn="just"/>
            <a:r>
              <a:rPr lang="es-CO" sz="900" dirty="0">
                <a:solidFill>
                  <a:schemeClr val="bg2">
                    <a:lumMod val="10000"/>
                  </a:schemeClr>
                </a:solidFill>
                <a:latin typeface="Titillium Web"/>
              </a:rPr>
              <a:t>Cardona-Arias, </a:t>
            </a:r>
            <a:r>
              <a:rPr lang="es-CO" sz="900" dirty="0" err="1">
                <a:solidFill>
                  <a:schemeClr val="bg2">
                    <a:lumMod val="10000"/>
                  </a:schemeClr>
                </a:solidFill>
                <a:latin typeface="Titillium Web"/>
              </a:rPr>
              <a:t>Jaiberth</a:t>
            </a:r>
            <a:r>
              <a:rPr lang="es-CO" sz="900" dirty="0">
                <a:solidFill>
                  <a:schemeClr val="bg2">
                    <a:lumMod val="10000"/>
                  </a:schemeClr>
                </a:solidFill>
                <a:latin typeface="Titillium Web"/>
              </a:rPr>
              <a:t> A., Pérez-Restrepo, Diana, Rivera-Ocampo, </a:t>
            </a:r>
            <a:r>
              <a:rPr lang="es-CO" sz="900" dirty="0" err="1">
                <a:solidFill>
                  <a:schemeClr val="bg2">
                    <a:lumMod val="10000"/>
                  </a:schemeClr>
                </a:solidFill>
                <a:latin typeface="Titillium Web"/>
              </a:rPr>
              <a:t>Stefanía</a:t>
            </a:r>
            <a:r>
              <a:rPr lang="es-CO" sz="900" dirty="0">
                <a:solidFill>
                  <a:schemeClr val="bg2">
                    <a:lumMod val="10000"/>
                  </a:schemeClr>
                </a:solidFill>
                <a:latin typeface="Titillium Web"/>
              </a:rPr>
              <a:t>, Gómez-Martínez, Jessica, Reyes, Ángela, </a:t>
            </a:r>
            <a:r>
              <a:rPr lang="es-CO" sz="900" i="1" dirty="0">
                <a:solidFill>
                  <a:schemeClr val="bg2">
                    <a:lumMod val="10000"/>
                  </a:schemeClr>
                </a:solidFill>
                <a:latin typeface="Titillium Web"/>
              </a:rPr>
              <a:t>Prevalencia de ansiedad en estudiantes universitarios.</a:t>
            </a:r>
            <a:r>
              <a:rPr lang="es-CO" sz="900" dirty="0">
                <a:solidFill>
                  <a:schemeClr val="bg2">
                    <a:lumMod val="10000"/>
                  </a:schemeClr>
                </a:solidFill>
                <a:latin typeface="Titillium Web"/>
              </a:rPr>
              <a:t> Diversitas: Perspectivas en Psicología [Internet]. 2015;11(1):79-89.</a:t>
            </a:r>
            <a:endParaRPr lang="es-CO" sz="900" dirty="0">
              <a:solidFill>
                <a:schemeClr val="bg2">
                  <a:lumMod val="10000"/>
                </a:schemeClr>
              </a:solidFill>
            </a:endParaRPr>
          </a:p>
        </p:txBody>
      </p:sp>
    </p:spTree>
    <p:extLst>
      <p:ext uri="{BB962C8B-B14F-4D97-AF65-F5344CB8AC3E}">
        <p14:creationId xmlns:p14="http://schemas.microsoft.com/office/powerpoint/2010/main" val="383619154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63512"/>
            <a:ext cx="7886700" cy="983443"/>
          </a:xfrm>
        </p:spPr>
        <p:txBody>
          <a:bodyPr/>
          <a:lstStyle/>
          <a:p>
            <a:r>
              <a:rPr lang="es-CO" dirty="0"/>
              <a:t>PLANTEAMIENTO DEL PROBLEMA.</a:t>
            </a:r>
            <a:endParaRPr lang="en-US" dirty="0"/>
          </a:p>
        </p:txBody>
      </p:sp>
      <p:sp>
        <p:nvSpPr>
          <p:cNvPr id="4" name="Marcador de pie de página 3"/>
          <p:cNvSpPr>
            <a:spLocks noGrp="1"/>
          </p:cNvSpPr>
          <p:nvPr>
            <p:ph type="ftr" sz="quarter" idx="11"/>
          </p:nvPr>
        </p:nvSpPr>
        <p:spPr>
          <a:xfrm>
            <a:off x="4373197" y="6427789"/>
            <a:ext cx="3748211" cy="424798"/>
          </a:xfrm>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7</a:t>
            </a:fld>
            <a:endParaRPr lang="es-CO" dirty="0"/>
          </a:p>
        </p:txBody>
      </p:sp>
      <p:sp>
        <p:nvSpPr>
          <p:cNvPr id="3" name="Rectángulo 2"/>
          <p:cNvSpPr/>
          <p:nvPr/>
        </p:nvSpPr>
        <p:spPr>
          <a:xfrm>
            <a:off x="4572000" y="6427789"/>
            <a:ext cx="1707199" cy="276999"/>
          </a:xfrm>
          <a:prstGeom prst="rect">
            <a:avLst/>
          </a:prstGeom>
        </p:spPr>
        <p:txBody>
          <a:bodyPr wrap="none">
            <a:spAutoFit/>
          </a:bodyPr>
          <a:lstStyle/>
          <a:p>
            <a:r>
              <a:rPr lang="es-CO" sz="1200" dirty="0"/>
              <a:t>(</a:t>
            </a:r>
            <a:r>
              <a:rPr lang="es-CO" sz="1200" dirty="0" err="1"/>
              <a:t>Greeno</a:t>
            </a:r>
            <a:r>
              <a:rPr lang="es-CO" sz="1200" dirty="0"/>
              <a:t> &amp; </a:t>
            </a:r>
            <a:r>
              <a:rPr lang="es-CO" sz="1200" dirty="0" err="1"/>
              <a:t>Wing</a:t>
            </a:r>
            <a:r>
              <a:rPr lang="es-CO" sz="1200" dirty="0"/>
              <a:t>, 1994); </a:t>
            </a:r>
          </a:p>
        </p:txBody>
      </p:sp>
      <p:sp>
        <p:nvSpPr>
          <p:cNvPr id="6" name="Explosión 1 5"/>
          <p:cNvSpPr/>
          <p:nvPr/>
        </p:nvSpPr>
        <p:spPr>
          <a:xfrm>
            <a:off x="101327" y="1162785"/>
            <a:ext cx="2287166" cy="1320812"/>
          </a:xfrm>
          <a:prstGeom prst="irregularSeal1">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CO" dirty="0">
                <a:solidFill>
                  <a:schemeClr val="bg2">
                    <a:lumMod val="10000"/>
                  </a:schemeClr>
                </a:solidFill>
              </a:rPr>
              <a:t>ESTRÉS</a:t>
            </a:r>
            <a:endParaRPr lang="en-US" dirty="0">
              <a:solidFill>
                <a:schemeClr val="bg2">
                  <a:lumMod val="10000"/>
                </a:schemeClr>
              </a:solidFill>
            </a:endParaRPr>
          </a:p>
        </p:txBody>
      </p:sp>
      <p:sp>
        <p:nvSpPr>
          <p:cNvPr id="7" name="Pergamino horizontal 6"/>
          <p:cNvSpPr/>
          <p:nvPr/>
        </p:nvSpPr>
        <p:spPr>
          <a:xfrm>
            <a:off x="3105574" y="1463151"/>
            <a:ext cx="2247422" cy="72008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ALIMENTACIÓN</a:t>
            </a:r>
            <a:endParaRPr lang="en-US" dirty="0"/>
          </a:p>
        </p:txBody>
      </p:sp>
      <p:sp>
        <p:nvSpPr>
          <p:cNvPr id="9" name="Rectángulo redondeado 8"/>
          <p:cNvSpPr/>
          <p:nvPr/>
        </p:nvSpPr>
        <p:spPr>
          <a:xfrm>
            <a:off x="6444208" y="1364437"/>
            <a:ext cx="2376264" cy="1056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a:t>MALAS CONDUCTAS ALIMENTICIAS.</a:t>
            </a:r>
            <a:endParaRPr lang="en-US" dirty="0"/>
          </a:p>
        </p:txBody>
      </p:sp>
      <p:sp>
        <p:nvSpPr>
          <p:cNvPr id="10" name="Más 9"/>
          <p:cNvSpPr/>
          <p:nvPr/>
        </p:nvSpPr>
        <p:spPr>
          <a:xfrm>
            <a:off x="2486755" y="1681288"/>
            <a:ext cx="354450" cy="422749"/>
          </a:xfrm>
          <a:prstGeom prst="mathPlus">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gual que 10"/>
          <p:cNvSpPr/>
          <p:nvPr/>
        </p:nvSpPr>
        <p:spPr>
          <a:xfrm>
            <a:off x="5564706" y="1681288"/>
            <a:ext cx="720080" cy="422749"/>
          </a:xfrm>
          <a:prstGeom prst="mathEqual">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Imagen 11"/>
          <p:cNvPicPr>
            <a:picLocks noChangeAspect="1"/>
          </p:cNvPicPr>
          <p:nvPr/>
        </p:nvPicPr>
        <p:blipFill>
          <a:blip r:embed="rId3"/>
          <a:stretch>
            <a:fillRect/>
          </a:stretch>
        </p:blipFill>
        <p:spPr>
          <a:xfrm>
            <a:off x="112332" y="2575182"/>
            <a:ext cx="2409962" cy="1391823"/>
          </a:xfrm>
          <a:prstGeom prst="rect">
            <a:avLst/>
          </a:prstGeom>
        </p:spPr>
      </p:pic>
      <p:pic>
        <p:nvPicPr>
          <p:cNvPr id="13" name="Imagen 12"/>
          <p:cNvPicPr>
            <a:picLocks noChangeAspect="1"/>
          </p:cNvPicPr>
          <p:nvPr/>
        </p:nvPicPr>
        <p:blipFill>
          <a:blip r:embed="rId4"/>
          <a:stretch>
            <a:fillRect/>
          </a:stretch>
        </p:blipFill>
        <p:spPr>
          <a:xfrm>
            <a:off x="6444208" y="2663605"/>
            <a:ext cx="2346959" cy="1328635"/>
          </a:xfrm>
          <a:prstGeom prst="rect">
            <a:avLst/>
          </a:prstGeom>
        </p:spPr>
      </p:pic>
      <p:pic>
        <p:nvPicPr>
          <p:cNvPr id="14" name="Imagen 13"/>
          <p:cNvPicPr>
            <a:picLocks noChangeAspect="1"/>
          </p:cNvPicPr>
          <p:nvPr/>
        </p:nvPicPr>
        <p:blipFill>
          <a:blip r:embed="rId5"/>
          <a:stretch>
            <a:fillRect/>
          </a:stretch>
        </p:blipFill>
        <p:spPr>
          <a:xfrm>
            <a:off x="3000627" y="2575182"/>
            <a:ext cx="2352370" cy="1417058"/>
          </a:xfrm>
          <a:prstGeom prst="rect">
            <a:avLst/>
          </a:prstGeom>
        </p:spPr>
      </p:pic>
      <p:sp>
        <p:nvSpPr>
          <p:cNvPr id="15" name="CuadroTexto 14"/>
          <p:cNvSpPr txBox="1"/>
          <p:nvPr/>
        </p:nvSpPr>
        <p:spPr>
          <a:xfrm>
            <a:off x="0" y="4605653"/>
            <a:ext cx="2749107" cy="1200329"/>
          </a:xfrm>
          <a:prstGeom prst="rect">
            <a:avLst/>
          </a:prstGeom>
          <a:noFill/>
        </p:spPr>
        <p:txBody>
          <a:bodyPr wrap="square" rtlCol="0">
            <a:spAutoFit/>
          </a:bodyPr>
          <a:lstStyle/>
          <a:p>
            <a:pPr marL="285750" indent="-285750">
              <a:buFont typeface="Wingdings" panose="05000000000000000000" pitchFamily="2" charset="2"/>
              <a:buChar char="ü"/>
            </a:pPr>
            <a:r>
              <a:rPr lang="es-CO" dirty="0"/>
              <a:t>Modelo de efecto general.</a:t>
            </a:r>
          </a:p>
          <a:p>
            <a:pPr marL="285750" indent="-285750">
              <a:buFont typeface="Wingdings" panose="05000000000000000000" pitchFamily="2" charset="2"/>
              <a:buChar char="ü"/>
            </a:pPr>
            <a:r>
              <a:rPr lang="es-CO" dirty="0"/>
              <a:t>Modelo de las diferencias individuales.</a:t>
            </a:r>
            <a:endParaRPr lang="en-US" dirty="0"/>
          </a:p>
        </p:txBody>
      </p:sp>
      <p:sp>
        <p:nvSpPr>
          <p:cNvPr id="16" name="Rectángulo redondeado 15"/>
          <p:cNvSpPr/>
          <p:nvPr/>
        </p:nvSpPr>
        <p:spPr>
          <a:xfrm>
            <a:off x="3427575" y="5255800"/>
            <a:ext cx="2851624" cy="94785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CO" dirty="0"/>
              <a:t>Estrés explicado como la cantidad de alimentos ingeridos</a:t>
            </a:r>
            <a:endParaRPr lang="en-US" dirty="0"/>
          </a:p>
        </p:txBody>
      </p:sp>
      <p:sp>
        <p:nvSpPr>
          <p:cNvPr id="18" name="Rectángulo redondeado 17"/>
          <p:cNvSpPr/>
          <p:nvPr/>
        </p:nvSpPr>
        <p:spPr>
          <a:xfrm>
            <a:off x="6529018" y="4709860"/>
            <a:ext cx="2607329" cy="109612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CO" dirty="0"/>
              <a:t>Aumento de peso corporal e ingesta de alimentos hipercalóricos</a:t>
            </a:r>
            <a:endParaRPr lang="en-US" dirty="0"/>
          </a:p>
        </p:txBody>
      </p:sp>
      <p:cxnSp>
        <p:nvCxnSpPr>
          <p:cNvPr id="21" name="Conector curvado 20"/>
          <p:cNvCxnSpPr>
            <a:stCxn id="15" idx="3"/>
            <a:endCxn id="16" idx="1"/>
          </p:cNvCxnSpPr>
          <p:nvPr/>
        </p:nvCxnSpPr>
        <p:spPr>
          <a:xfrm>
            <a:off x="2749107" y="5205818"/>
            <a:ext cx="678468" cy="52390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curvado 22"/>
          <p:cNvCxnSpPr>
            <a:stCxn id="16" idx="3"/>
            <a:endCxn id="18" idx="1"/>
          </p:cNvCxnSpPr>
          <p:nvPr/>
        </p:nvCxnSpPr>
        <p:spPr>
          <a:xfrm flipV="1">
            <a:off x="6279199" y="5257921"/>
            <a:ext cx="249819" cy="47180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curvado 19"/>
          <p:cNvCxnSpPr>
            <a:stCxn id="15" idx="3"/>
            <a:endCxn id="22" idx="1"/>
          </p:cNvCxnSpPr>
          <p:nvPr/>
        </p:nvCxnSpPr>
        <p:spPr>
          <a:xfrm flipV="1">
            <a:off x="2749107" y="4624738"/>
            <a:ext cx="1030805" cy="5810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3779912" y="4163073"/>
            <a:ext cx="2664296" cy="923330"/>
          </a:xfrm>
          <a:prstGeom prst="rect">
            <a:avLst/>
          </a:prstGeom>
          <a:noFill/>
        </p:spPr>
        <p:txBody>
          <a:bodyPr wrap="square" rtlCol="0">
            <a:spAutoFit/>
          </a:bodyPr>
          <a:lstStyle/>
          <a:p>
            <a:r>
              <a:rPr lang="es-CO" dirty="0">
                <a:latin typeface="Arial" panose="020B0604020202020204" pitchFamily="34" charset="0"/>
              </a:rPr>
              <a:t>Ambos intentan explicar el efecto del estrés en la parte alimenticia</a:t>
            </a:r>
            <a:endParaRPr lang="en-US" dirty="0">
              <a:latin typeface="Arial" panose="020B0604020202020204" pitchFamily="34" charset="0"/>
            </a:endParaRPr>
          </a:p>
        </p:txBody>
      </p:sp>
    </p:spTree>
    <p:extLst>
      <p:ext uri="{BB962C8B-B14F-4D97-AF65-F5344CB8AC3E}">
        <p14:creationId xmlns:p14="http://schemas.microsoft.com/office/powerpoint/2010/main" val="304879292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PLANTEAMIENTO DEL PROBLEMA.</a:t>
            </a:r>
          </a:p>
        </p:txBody>
      </p:sp>
      <p:sp>
        <p:nvSpPr>
          <p:cNvPr id="4" name="Marcador de pie de página 3"/>
          <p:cNvSpPr>
            <a:spLocks noGrp="1"/>
          </p:cNvSpPr>
          <p:nvPr>
            <p:ph type="ftr" sz="quarter" idx="11"/>
          </p:nvPr>
        </p:nvSpPr>
        <p:spPr>
          <a:xfrm>
            <a:off x="4373197" y="6358900"/>
            <a:ext cx="3748211" cy="493688"/>
          </a:xfrm>
        </p:spPr>
        <p:txBody>
          <a:bodyPr/>
          <a:lstStyle/>
          <a:p>
            <a:r>
              <a:rPr lang="es-ES" sz="800" dirty="0"/>
              <a:t>Jaime R. Silva. Departamento de Salud Mental y Psiquiatría, Facultad de Medicina. Universidad de la Frontera. Manuel Montt 112, Temuco, IX Región</a:t>
            </a:r>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8</a:t>
            </a:fld>
            <a:endParaRPr lang="es-CO" dirty="0"/>
          </a:p>
        </p:txBody>
      </p:sp>
      <p:sp>
        <p:nvSpPr>
          <p:cNvPr id="7" name="Pergamino horizontal 6"/>
          <p:cNvSpPr/>
          <p:nvPr/>
        </p:nvSpPr>
        <p:spPr>
          <a:xfrm>
            <a:off x="732792" y="1159310"/>
            <a:ext cx="2880320" cy="864096"/>
          </a:xfrm>
          <a:prstGeom prst="horizontalScrol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CO" dirty="0">
                <a:solidFill>
                  <a:schemeClr val="bg2">
                    <a:lumMod val="10000"/>
                  </a:schemeClr>
                </a:solidFill>
              </a:rPr>
              <a:t>Estudio psicológico de la obesidad</a:t>
            </a:r>
            <a:r>
              <a:rPr lang="es-CO" dirty="0"/>
              <a:t>.</a:t>
            </a:r>
            <a:endParaRPr lang="en-US" dirty="0"/>
          </a:p>
        </p:txBody>
      </p:sp>
      <p:pic>
        <p:nvPicPr>
          <p:cNvPr id="8" name="Imagen 7"/>
          <p:cNvPicPr>
            <a:picLocks noChangeAspect="1"/>
          </p:cNvPicPr>
          <p:nvPr/>
        </p:nvPicPr>
        <p:blipFill>
          <a:blip r:embed="rId3"/>
          <a:stretch>
            <a:fillRect/>
          </a:stretch>
        </p:blipFill>
        <p:spPr>
          <a:xfrm>
            <a:off x="1064851" y="2621887"/>
            <a:ext cx="2399928" cy="1345481"/>
          </a:xfrm>
          <a:prstGeom prst="rect">
            <a:avLst/>
          </a:prstGeom>
        </p:spPr>
      </p:pic>
      <p:sp>
        <p:nvSpPr>
          <p:cNvPr id="9" name="CuadroTexto 8"/>
          <p:cNvSpPr txBox="1"/>
          <p:nvPr/>
        </p:nvSpPr>
        <p:spPr>
          <a:xfrm>
            <a:off x="3469976" y="1981328"/>
            <a:ext cx="1806442" cy="923330"/>
          </a:xfrm>
          <a:prstGeom prst="rect">
            <a:avLst/>
          </a:prstGeom>
          <a:noFill/>
        </p:spPr>
        <p:txBody>
          <a:bodyPr wrap="square" rtlCol="0">
            <a:spAutoFit/>
          </a:bodyPr>
          <a:lstStyle/>
          <a:p>
            <a:pPr algn="ctr"/>
            <a:r>
              <a:rPr lang="es-CO" dirty="0">
                <a:solidFill>
                  <a:schemeClr val="bg2">
                    <a:lumMod val="10000"/>
                  </a:schemeClr>
                </a:solidFill>
              </a:rPr>
              <a:t>RELACIONA ALIMENTACIÓN CON ESTRÉS.</a:t>
            </a:r>
            <a:endParaRPr lang="en-US" dirty="0">
              <a:solidFill>
                <a:schemeClr val="bg2">
                  <a:lumMod val="10000"/>
                </a:schemeClr>
              </a:solidFill>
            </a:endParaRPr>
          </a:p>
        </p:txBody>
      </p:sp>
      <p:cxnSp>
        <p:nvCxnSpPr>
          <p:cNvPr id="11" name="Conector curvado 10"/>
          <p:cNvCxnSpPr>
            <a:stCxn id="7" idx="3"/>
            <a:endCxn id="9" idx="0"/>
          </p:cNvCxnSpPr>
          <p:nvPr/>
        </p:nvCxnSpPr>
        <p:spPr>
          <a:xfrm>
            <a:off x="3613112" y="1591358"/>
            <a:ext cx="760085" cy="38997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curvado 13"/>
          <p:cNvCxnSpPr>
            <a:stCxn id="9" idx="2"/>
            <a:endCxn id="8" idx="3"/>
          </p:cNvCxnSpPr>
          <p:nvPr/>
        </p:nvCxnSpPr>
        <p:spPr>
          <a:xfrm rot="5400000">
            <a:off x="3724003" y="2645434"/>
            <a:ext cx="389970" cy="90841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curvado 28"/>
          <p:cNvCxnSpPr>
            <a:stCxn id="8" idx="1"/>
            <a:endCxn id="7" idx="1"/>
          </p:cNvCxnSpPr>
          <p:nvPr/>
        </p:nvCxnSpPr>
        <p:spPr>
          <a:xfrm rot="10800000">
            <a:off x="732793" y="1591358"/>
            <a:ext cx="332059" cy="1703270"/>
          </a:xfrm>
          <a:prstGeom prst="curvedConnector3">
            <a:avLst>
              <a:gd name="adj1" fmla="val 296330"/>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3482032" y="4016879"/>
            <a:ext cx="1967000" cy="50405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CO" dirty="0">
                <a:solidFill>
                  <a:schemeClr val="bg2">
                    <a:lumMod val="10000"/>
                  </a:schemeClr>
                </a:solidFill>
              </a:rPr>
              <a:t>ALIMENTOS</a:t>
            </a:r>
            <a:endParaRPr lang="en-US" dirty="0">
              <a:solidFill>
                <a:schemeClr val="bg2">
                  <a:lumMod val="10000"/>
                </a:schemeClr>
              </a:solidFill>
            </a:endParaRPr>
          </a:p>
        </p:txBody>
      </p:sp>
      <p:sp>
        <p:nvSpPr>
          <p:cNvPr id="38" name="Rectángulo redondeado 37"/>
          <p:cNvSpPr/>
          <p:nvPr/>
        </p:nvSpPr>
        <p:spPr>
          <a:xfrm>
            <a:off x="2100639" y="4799778"/>
            <a:ext cx="2292406" cy="306423"/>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CO" dirty="0">
                <a:solidFill>
                  <a:schemeClr val="bg2">
                    <a:lumMod val="10000"/>
                  </a:schemeClr>
                </a:solidFill>
              </a:rPr>
              <a:t>HIPERCALÓRICOS</a:t>
            </a:r>
            <a:endParaRPr lang="en-US" dirty="0">
              <a:solidFill>
                <a:schemeClr val="bg2">
                  <a:lumMod val="10000"/>
                </a:schemeClr>
              </a:solidFill>
            </a:endParaRPr>
          </a:p>
        </p:txBody>
      </p:sp>
      <p:sp>
        <p:nvSpPr>
          <p:cNvPr id="39" name="Rectángulo redondeado 38"/>
          <p:cNvSpPr/>
          <p:nvPr/>
        </p:nvSpPr>
        <p:spPr>
          <a:xfrm>
            <a:off x="4658360" y="4761627"/>
            <a:ext cx="2403902" cy="34457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CO" dirty="0">
                <a:solidFill>
                  <a:schemeClr val="bg2">
                    <a:lumMod val="10000"/>
                  </a:schemeClr>
                </a:solidFill>
              </a:rPr>
              <a:t>CARIOGÉNICOS</a:t>
            </a:r>
            <a:endParaRPr lang="en-US" dirty="0">
              <a:solidFill>
                <a:schemeClr val="bg2">
                  <a:lumMod val="10000"/>
                </a:schemeClr>
              </a:solidFill>
            </a:endParaRPr>
          </a:p>
        </p:txBody>
      </p:sp>
      <p:cxnSp>
        <p:nvCxnSpPr>
          <p:cNvPr id="41" name="Conector recto de flecha 40"/>
          <p:cNvCxnSpPr>
            <a:stCxn id="36" idx="1"/>
            <a:endCxn id="38" idx="0"/>
          </p:cNvCxnSpPr>
          <p:nvPr/>
        </p:nvCxnSpPr>
        <p:spPr>
          <a:xfrm flipH="1">
            <a:off x="3246842" y="4268907"/>
            <a:ext cx="235190" cy="530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36" idx="3"/>
            <a:endCxn id="39" idx="0"/>
          </p:cNvCxnSpPr>
          <p:nvPr/>
        </p:nvCxnSpPr>
        <p:spPr>
          <a:xfrm>
            <a:off x="5449032" y="4268907"/>
            <a:ext cx="411279" cy="492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Imagen 49"/>
          <p:cNvPicPr>
            <a:picLocks noChangeAspect="1"/>
          </p:cNvPicPr>
          <p:nvPr/>
        </p:nvPicPr>
        <p:blipFill>
          <a:blip r:embed="rId4"/>
          <a:stretch>
            <a:fillRect/>
          </a:stretch>
        </p:blipFill>
        <p:spPr>
          <a:xfrm>
            <a:off x="93731" y="4752006"/>
            <a:ext cx="1852844" cy="1521524"/>
          </a:xfrm>
          <a:prstGeom prst="rect">
            <a:avLst/>
          </a:prstGeom>
        </p:spPr>
      </p:pic>
      <p:pic>
        <p:nvPicPr>
          <p:cNvPr id="51" name="Imagen 50"/>
          <p:cNvPicPr>
            <a:picLocks noChangeAspect="1"/>
          </p:cNvPicPr>
          <p:nvPr/>
        </p:nvPicPr>
        <p:blipFill>
          <a:blip r:embed="rId5"/>
          <a:stretch>
            <a:fillRect/>
          </a:stretch>
        </p:blipFill>
        <p:spPr>
          <a:xfrm>
            <a:off x="7073690" y="4752004"/>
            <a:ext cx="1967000" cy="1521525"/>
          </a:xfrm>
          <a:prstGeom prst="rect">
            <a:avLst/>
          </a:prstGeom>
        </p:spPr>
      </p:pic>
      <p:sp>
        <p:nvSpPr>
          <p:cNvPr id="56" name="Distinto de 55"/>
          <p:cNvSpPr/>
          <p:nvPr/>
        </p:nvSpPr>
        <p:spPr>
          <a:xfrm>
            <a:off x="6696236" y="2762967"/>
            <a:ext cx="792088" cy="485703"/>
          </a:xfrm>
          <a:prstGeom prst="mathNot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ectángulo redondeado 56"/>
          <p:cNvSpPr/>
          <p:nvPr/>
        </p:nvSpPr>
        <p:spPr>
          <a:xfrm>
            <a:off x="5669210" y="1259048"/>
            <a:ext cx="2846140" cy="58577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dirty="0">
                <a:solidFill>
                  <a:schemeClr val="bg2">
                    <a:lumMod val="10000"/>
                  </a:schemeClr>
                </a:solidFill>
              </a:rPr>
              <a:t>La Teoría Psicosomática de Kaplan &amp; Kaplan.</a:t>
            </a:r>
            <a:endParaRPr lang="en-US" dirty="0">
              <a:solidFill>
                <a:schemeClr val="bg2">
                  <a:lumMod val="10000"/>
                </a:schemeClr>
              </a:solidFill>
            </a:endParaRPr>
          </a:p>
        </p:txBody>
      </p:sp>
      <p:sp>
        <p:nvSpPr>
          <p:cNvPr id="58" name="Nube 57"/>
          <p:cNvSpPr/>
          <p:nvPr/>
        </p:nvSpPr>
        <p:spPr>
          <a:xfrm>
            <a:off x="7342211" y="2898456"/>
            <a:ext cx="1660378" cy="10892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Hambre</a:t>
            </a:r>
            <a:endParaRPr lang="en-US" dirty="0"/>
          </a:p>
        </p:txBody>
      </p:sp>
      <p:sp>
        <p:nvSpPr>
          <p:cNvPr id="59" name="Onda 58"/>
          <p:cNvSpPr/>
          <p:nvPr/>
        </p:nvSpPr>
        <p:spPr>
          <a:xfrm>
            <a:off x="5578489" y="2192089"/>
            <a:ext cx="1337623" cy="635169"/>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Ansiedad</a:t>
            </a:r>
            <a:endParaRPr lang="en-US" dirty="0"/>
          </a:p>
        </p:txBody>
      </p:sp>
      <p:sp>
        <p:nvSpPr>
          <p:cNvPr id="62" name="Flecha abajo 61"/>
          <p:cNvSpPr/>
          <p:nvPr/>
        </p:nvSpPr>
        <p:spPr>
          <a:xfrm>
            <a:off x="6093990" y="1945693"/>
            <a:ext cx="306623" cy="243704"/>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Imagen 12"/>
          <p:cNvPicPr>
            <a:picLocks noChangeAspect="1"/>
          </p:cNvPicPr>
          <p:nvPr/>
        </p:nvPicPr>
        <p:blipFill>
          <a:blip r:embed="rId6"/>
          <a:stretch>
            <a:fillRect/>
          </a:stretch>
        </p:blipFill>
        <p:spPr>
          <a:xfrm>
            <a:off x="3747746" y="5228997"/>
            <a:ext cx="1529072" cy="781742"/>
          </a:xfrm>
          <a:prstGeom prst="rect">
            <a:avLst/>
          </a:prstGeom>
        </p:spPr>
      </p:pic>
      <p:cxnSp>
        <p:nvCxnSpPr>
          <p:cNvPr id="21" name="Conector recto de flecha 20"/>
          <p:cNvCxnSpPr>
            <a:stCxn id="38" idx="2"/>
            <a:endCxn id="13" idx="1"/>
          </p:cNvCxnSpPr>
          <p:nvPr/>
        </p:nvCxnSpPr>
        <p:spPr>
          <a:xfrm>
            <a:off x="3246842" y="5106201"/>
            <a:ext cx="500904" cy="513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39" idx="2"/>
            <a:endCxn id="13" idx="3"/>
          </p:cNvCxnSpPr>
          <p:nvPr/>
        </p:nvCxnSpPr>
        <p:spPr>
          <a:xfrm flipH="1">
            <a:off x="5276818" y="5106201"/>
            <a:ext cx="583493" cy="513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ángulo redondeado 24"/>
          <p:cNvSpPr/>
          <p:nvPr/>
        </p:nvSpPr>
        <p:spPr>
          <a:xfrm>
            <a:off x="3778742" y="6033892"/>
            <a:ext cx="1467080" cy="2657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CARIES</a:t>
            </a:r>
          </a:p>
        </p:txBody>
      </p:sp>
    </p:spTree>
    <p:extLst>
      <p:ext uri="{BB962C8B-B14F-4D97-AF65-F5344CB8AC3E}">
        <p14:creationId xmlns:p14="http://schemas.microsoft.com/office/powerpoint/2010/main" val="167044181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PREGUNTA PROBLEMA.</a:t>
            </a:r>
            <a:endParaRPr lang="en-U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9</a:t>
            </a:fld>
            <a:endParaRPr lang="es-CO" dirty="0"/>
          </a:p>
        </p:txBody>
      </p:sp>
      <p:sp>
        <p:nvSpPr>
          <p:cNvPr id="6" name="Rectángulo 5"/>
          <p:cNvSpPr/>
          <p:nvPr/>
        </p:nvSpPr>
        <p:spPr>
          <a:xfrm>
            <a:off x="628650" y="1256426"/>
            <a:ext cx="7886700" cy="346871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bg2">
                    <a:lumMod val="10000"/>
                  </a:schemeClr>
                </a:solidFill>
                <a:latin typeface="+mj-lt"/>
              </a:rPr>
              <a:t>¿CUÁL ES EL PATRÓN DE CONSUMO DE ALIMENTOS AZUCARADOS Y SU RELACIÓN CON LA PRESENCIA DE ANSIEDAD Y CARIES DENTAL EN ESTUDIANTES UNIVERSITARIOS</a:t>
            </a:r>
            <a:endParaRPr lang="en-US" sz="4000" dirty="0">
              <a:solidFill>
                <a:schemeClr val="bg2">
                  <a:lumMod val="10000"/>
                </a:schemeClr>
              </a:solidFill>
              <a:latin typeface="+mj-lt"/>
            </a:endParaRPr>
          </a:p>
        </p:txBody>
      </p:sp>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452275"/>
            <a:ext cx="3312368" cy="278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8550"/>
      </p:ext>
    </p:extLst>
  </p:cSld>
  <p:clrMapOvr>
    <a:masterClrMapping/>
  </p:clrMapOvr>
  <p:transition spd="slow">
    <p:cover/>
  </p:transition>
</p:sld>
</file>

<file path=ppt/theme/theme1.xml><?xml version="1.0" encoding="utf-8"?>
<a:theme xmlns:a="http://schemas.openxmlformats.org/drawingml/2006/main" name="Patrón de Diapositivas - CURN Institucional 2">
  <a:themeElements>
    <a:clrScheme name="Personalizado 1">
      <a:dk1>
        <a:srgbClr val="4D4D4F"/>
      </a:dk1>
      <a:lt1>
        <a:srgbClr val="FFFFFF"/>
      </a:lt1>
      <a:dk2>
        <a:srgbClr val="4D4D4F"/>
      </a:dk2>
      <a:lt2>
        <a:srgbClr val="E7E6E6"/>
      </a:lt2>
      <a:accent1>
        <a:srgbClr val="009688"/>
      </a:accent1>
      <a:accent2>
        <a:srgbClr val="F29400"/>
      </a:accent2>
      <a:accent3>
        <a:srgbClr val="8BC34A"/>
      </a:accent3>
      <a:accent4>
        <a:srgbClr val="FFD347"/>
      </a:accent4>
      <a:accent5>
        <a:srgbClr val="8EAADB"/>
      </a:accent5>
      <a:accent6>
        <a:srgbClr val="B3B3B3"/>
      </a:accent6>
      <a:hlink>
        <a:srgbClr val="00BCAF"/>
      </a:hlink>
      <a:folHlink>
        <a:srgbClr val="4472C4"/>
      </a:folHlink>
    </a:clrScheme>
    <a:fontScheme name="Personalizado 1">
      <a:majorFont>
        <a:latin typeface="Bebas Neu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14727</TotalTime>
  <Words>2844</Words>
  <Application>Microsoft Office PowerPoint</Application>
  <PresentationFormat>Presentación en pantalla (4:3)</PresentationFormat>
  <Paragraphs>352</Paragraphs>
  <Slides>29</Slides>
  <Notes>14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29</vt:i4>
      </vt:variant>
    </vt:vector>
  </HeadingPairs>
  <TitlesOfParts>
    <vt:vector size="39" baseType="lpstr">
      <vt:lpstr>Calibri Light</vt:lpstr>
      <vt:lpstr>Arial Narrow</vt:lpstr>
      <vt:lpstr>Titillium Web</vt:lpstr>
      <vt:lpstr>Arial</vt:lpstr>
      <vt:lpstr>Calibri</vt:lpstr>
      <vt:lpstr>Wingdings</vt:lpstr>
      <vt:lpstr>Bahnschrift Light</vt:lpstr>
      <vt:lpstr>Bebas Neue</vt:lpstr>
      <vt:lpstr>Bebas Neue Regular</vt:lpstr>
      <vt:lpstr>Patrón de Diapositivas - CURN Institucional 2</vt:lpstr>
      <vt:lpstr>PATRÓN DE CONSUMO DE ALIMENTOS AZUCARADOS Y SU RELACIÓN CON LA PRESENCIA DE ANSIEDAD Y CARIES DENTAL EN ESTUDIANTES UNIVERSITARIOS.</vt:lpstr>
      <vt:lpstr>Pat interprograma de odontología y medicina  i semestre.</vt:lpstr>
      <vt:lpstr>INTRODUCCIÓN.</vt:lpstr>
      <vt:lpstr>INTRODUCCIÓN.</vt:lpstr>
      <vt:lpstr>PLANTEAMIENTO DEL PROBLEMA</vt:lpstr>
      <vt:lpstr>PLANTEAMIENTO DEL PROBLEMA.</vt:lpstr>
      <vt:lpstr>PLANTEAMIENTO DEL PROBLEMA.</vt:lpstr>
      <vt:lpstr>PLANTEAMIENTO DEL PROBLEMA.</vt:lpstr>
      <vt:lpstr>PREGUNTA PROBLEMA.</vt:lpstr>
      <vt:lpstr>OBJETIVOS GENERALES Y Específicos.</vt:lpstr>
      <vt:lpstr>Materiales y métodos</vt:lpstr>
      <vt:lpstr>Materiales y métodos</vt:lpstr>
      <vt:lpstr>Materiales y métodos</vt:lpstr>
      <vt:lpstr>Materiales y métodos</vt:lpstr>
      <vt:lpstr>Materiales y métodos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CONCLUSIÓN</vt:lpstr>
      <vt:lpstr>REFERENCIAS BIBLIOGRAFICAS</vt:lpstr>
      <vt:lpstr>Presentación de PowerPoint</vt:lpstr>
    </vt:vector>
  </TitlesOfParts>
  <Company>CURN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Soporte Tec Autoevaluacion</dc:creator>
  <cp:lastModifiedBy>Jennifer</cp:lastModifiedBy>
  <cp:revision>1206</cp:revision>
  <cp:lastPrinted>2014-05-02T21:46:48Z</cp:lastPrinted>
  <dcterms:created xsi:type="dcterms:W3CDTF">2013-02-06T15:04:23Z</dcterms:created>
  <dcterms:modified xsi:type="dcterms:W3CDTF">2019-12-09T19:29:13Z</dcterms:modified>
  <cp:contentStatus/>
</cp:coreProperties>
</file>