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2" r:id="rId3"/>
    <p:sldId id="293" r:id="rId4"/>
    <p:sldId id="289" r:id="rId5"/>
    <p:sldId id="295" r:id="rId6"/>
    <p:sldId id="294" r:id="rId7"/>
    <p:sldId id="280" r:id="rId8"/>
    <p:sldId id="290" r:id="rId9"/>
    <p:sldId id="281" r:id="rId10"/>
    <p:sldId id="284" r:id="rId11"/>
    <p:sldId id="296" r:id="rId12"/>
    <p:sldId id="299" r:id="rId13"/>
    <p:sldId id="300" r:id="rId14"/>
    <p:sldId id="301" r:id="rId15"/>
    <p:sldId id="287"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0" clrIdx="0">
    <p:extLst>
      <p:ext uri="{19B8F6BF-5375-455C-9EA6-DF929625EA0E}">
        <p15:presenceInfo xmlns:p15="http://schemas.microsoft.com/office/powerpoint/2012/main" userId="Usuario de Windows" providerId="None"/>
      </p:ext>
    </p:extLst>
  </p:cmAuthor>
  <p:cmAuthor id="2" name="melissa" initials="m" lastIdx="0" clrIdx="1">
    <p:extLst>
      <p:ext uri="{19B8F6BF-5375-455C-9EA6-DF929625EA0E}">
        <p15:presenceInfo xmlns:p15="http://schemas.microsoft.com/office/powerpoint/2012/main" userId="meli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91" autoAdjust="0"/>
    <p:restoredTop sz="74165" autoAdjust="0"/>
  </p:normalViewPr>
  <p:slideViewPr>
    <p:cSldViewPr snapToGrid="0">
      <p:cViewPr varScale="1">
        <p:scale>
          <a:sx n="68" d="100"/>
          <a:sy n="68" d="100"/>
        </p:scale>
        <p:origin x="3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6ABD-67D6-4A56-8347-441D4CD9A11C}" type="datetimeFigureOut">
              <a:rPr lang="es-CO" smtClean="0"/>
              <a:t>19/11/2019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D1ACF-C40A-4522-8E7C-4817A0E2948C}" type="slidenum">
              <a:rPr lang="es-CO" smtClean="0"/>
              <a:t>‹Nº›</a:t>
            </a:fld>
            <a:endParaRPr lang="es-CO"/>
          </a:p>
        </p:txBody>
      </p:sp>
    </p:spTree>
    <p:extLst>
      <p:ext uri="{BB962C8B-B14F-4D97-AF65-F5344CB8AC3E}">
        <p14:creationId xmlns:p14="http://schemas.microsoft.com/office/powerpoint/2010/main" val="308697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FABD1ACF-C40A-4522-8E7C-4817A0E2948C}" type="slidenum">
              <a:rPr lang="es-CO" smtClean="0"/>
              <a:t>2</a:t>
            </a:fld>
            <a:endParaRPr lang="es-CO"/>
          </a:p>
        </p:txBody>
      </p:sp>
    </p:spTree>
    <p:extLst>
      <p:ext uri="{BB962C8B-B14F-4D97-AF65-F5344CB8AC3E}">
        <p14:creationId xmlns:p14="http://schemas.microsoft.com/office/powerpoint/2010/main" val="141269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Las</a:t>
            </a:r>
            <a:r>
              <a:rPr lang="es-CO" baseline="0" dirty="0" smtClean="0"/>
              <a:t> restauraciones clase 2 </a:t>
            </a:r>
            <a:r>
              <a:rPr lang="es-CO" baseline="0" dirty="0" smtClean="0"/>
              <a:t>son aquellas  </a:t>
            </a:r>
            <a:r>
              <a:rPr lang="es-CO" baseline="0" dirty="0" smtClean="0"/>
              <a:t>que comprometen la cara oclusal del diente y además las paredes mesial o distal. Cuando la cavidad es profunda se hace difícil obturar (</a:t>
            </a:r>
            <a:r>
              <a:rPr lang="es-CO" baseline="0" dirty="0" smtClean="0"/>
              <a:t>rellenarla) , </a:t>
            </a:r>
            <a:r>
              <a:rPr lang="es-CO" baseline="0" dirty="0" smtClean="0"/>
              <a:t>por que es difícil llegar al fondo de la cavidad, también es difícil porque se ponen las matrices metálicas que no dejan pasar la luz de la lámpara para que se polimerice (endurezca) la resina y así esta tenga buenas </a:t>
            </a:r>
            <a:r>
              <a:rPr lang="es-CO" baseline="0" dirty="0" smtClean="0"/>
              <a:t>propiedades mecánicas. Por todas las dificultades que tenemos durante la obturación de cavidades clase 2 mas las desventajas de la técnica incremental como(aquí debes pasar la diapositiva) que es la técnica sugerida para ello, la cual propone: (cambias la diapositiva)</a:t>
            </a:r>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3</a:t>
            </a:fld>
            <a:endParaRPr lang="es-CO"/>
          </a:p>
        </p:txBody>
      </p:sp>
    </p:spTree>
    <p:extLst>
      <p:ext uri="{BB962C8B-B14F-4D97-AF65-F5344CB8AC3E}">
        <p14:creationId xmlns:p14="http://schemas.microsoft.com/office/powerpoint/2010/main" val="146660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smtClean="0"/>
              <a:t>A las dificultades que tenemos durante la obturación de cavidades clase 2 se suman las desventajas de la técnica incremental que como todos sabemos Es </a:t>
            </a:r>
            <a:r>
              <a:rPr lang="es-CO" baseline="0" dirty="0" smtClean="0"/>
              <a:t>una técnica que consiste en colocar incrementos de resina ………dices lo que está anotado allí… </a:t>
            </a:r>
            <a:endParaRPr lang="es-C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smtClean="0"/>
              <a:t>finalmente dices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smtClean="0"/>
              <a:t> </a:t>
            </a:r>
            <a:r>
              <a:rPr lang="es-CO" baseline="0" dirty="0" smtClean="0"/>
              <a:t>como esta técnica es compleja y el </a:t>
            </a:r>
            <a:r>
              <a:rPr lang="es-CO" baseline="0" dirty="0" smtClean="0"/>
              <a:t>odontólogo requiere </a:t>
            </a:r>
            <a:r>
              <a:rPr lang="es-CO" baseline="0" dirty="0" smtClean="0"/>
              <a:t>hacer tratamientos mas </a:t>
            </a:r>
            <a:r>
              <a:rPr lang="es-CO" baseline="0" dirty="0" smtClean="0"/>
              <a:t>eficientes </a:t>
            </a:r>
            <a:r>
              <a:rPr lang="es-CO" baseline="0" dirty="0" smtClean="0"/>
              <a:t>y de calidad </a:t>
            </a:r>
            <a:r>
              <a:rPr lang="es-CO" baseline="0" dirty="0" smtClean="0"/>
              <a:t>surgieron </a:t>
            </a:r>
            <a:r>
              <a:rPr lang="es-CO" baseline="0" dirty="0" smtClean="0"/>
              <a:t>las resinas </a:t>
            </a:r>
            <a:r>
              <a:rPr lang="es-CO" baseline="0" dirty="0" err="1" smtClean="0"/>
              <a:t>bulk</a:t>
            </a:r>
            <a:r>
              <a:rPr lang="es-CO" baseline="0" dirty="0" smtClean="0"/>
              <a:t> </a:t>
            </a:r>
            <a:r>
              <a:rPr lang="es-CO" baseline="0" dirty="0" err="1" smtClean="0"/>
              <a:t>fill</a:t>
            </a:r>
            <a:r>
              <a:rPr lang="es-CO" baseline="0" dirty="0" smtClean="0"/>
              <a:t>….y pasas las diapositiva.</a:t>
            </a:r>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4</a:t>
            </a:fld>
            <a:endParaRPr lang="es-CO"/>
          </a:p>
        </p:txBody>
      </p:sp>
    </p:spTree>
    <p:extLst>
      <p:ext uri="{BB962C8B-B14F-4D97-AF65-F5344CB8AC3E}">
        <p14:creationId xmlns:p14="http://schemas.microsoft.com/office/powerpoint/2010/main" val="221774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Son aquellas resinas que se usan en técnica incremental</a:t>
            </a:r>
            <a:r>
              <a:rPr lang="es-CO" baseline="0" dirty="0" smtClean="0"/>
              <a:t> o de </a:t>
            </a:r>
            <a:r>
              <a:rPr lang="es-CO" baseline="0" dirty="0" err="1" smtClean="0"/>
              <a:t>monocapa</a:t>
            </a:r>
            <a:r>
              <a:rPr lang="es-CO" baseline="0" dirty="0" smtClean="0"/>
              <a:t> para ser usadas en cavidades profundas de 4 mm</a:t>
            </a:r>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5</a:t>
            </a:fld>
            <a:endParaRPr lang="es-CO"/>
          </a:p>
        </p:txBody>
      </p:sp>
    </p:spTree>
    <p:extLst>
      <p:ext uri="{BB962C8B-B14F-4D97-AF65-F5344CB8AC3E}">
        <p14:creationId xmlns:p14="http://schemas.microsoft.com/office/powerpoint/2010/main" val="362401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ESTE</a:t>
            </a:r>
            <a:r>
              <a:rPr lang="es-CO" baseline="0" dirty="0" smtClean="0"/>
              <a:t> TEXTO </a:t>
            </a:r>
            <a:r>
              <a:rPr lang="es-CO" dirty="0" smtClean="0"/>
              <a:t>ES LA IDEA PRINCIPAL DEL PROBLEMA</a:t>
            </a:r>
            <a:r>
              <a:rPr lang="es-CO" baseline="0" dirty="0" smtClean="0"/>
              <a:t> HAY QUE RESUMIR Y PONERLO EN VARIAS DIAPOSITIVAS A TU GUSTO PORQUE TU VAS A EXPONER,</a:t>
            </a:r>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6</a:t>
            </a:fld>
            <a:endParaRPr lang="es-CO"/>
          </a:p>
        </p:txBody>
      </p:sp>
    </p:spTree>
    <p:extLst>
      <p:ext uri="{BB962C8B-B14F-4D97-AF65-F5344CB8AC3E}">
        <p14:creationId xmlns:p14="http://schemas.microsoft.com/office/powerpoint/2010/main" val="116043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7</a:t>
            </a:fld>
            <a:endParaRPr lang="es-CO"/>
          </a:p>
        </p:txBody>
      </p:sp>
    </p:spTree>
    <p:extLst>
      <p:ext uri="{BB962C8B-B14F-4D97-AF65-F5344CB8AC3E}">
        <p14:creationId xmlns:p14="http://schemas.microsoft.com/office/powerpoint/2010/main" val="72844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Estamos realizando una</a:t>
            </a:r>
            <a:r>
              <a:rPr lang="es-CO" baseline="0" dirty="0" smtClean="0"/>
              <a:t> revisión sistemática en la que incluimos estudios in vitro que hayan medido la sorcion acuosa de resinas </a:t>
            </a:r>
            <a:r>
              <a:rPr lang="es-CO" baseline="0" dirty="0" err="1" smtClean="0"/>
              <a:t>bulk</a:t>
            </a:r>
            <a:r>
              <a:rPr lang="es-CO" baseline="0" dirty="0" smtClean="0"/>
              <a:t> y convencionales.  </a:t>
            </a:r>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11</a:t>
            </a:fld>
            <a:endParaRPr lang="es-CO"/>
          </a:p>
        </p:txBody>
      </p:sp>
    </p:spTree>
    <p:extLst>
      <p:ext uri="{BB962C8B-B14F-4D97-AF65-F5344CB8AC3E}">
        <p14:creationId xmlns:p14="http://schemas.microsoft.com/office/powerpoint/2010/main" val="420902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200"/>
              </a:spcBef>
              <a:buNone/>
            </a:pPr>
            <a:r>
              <a:rPr lang="es-CO" dirty="0" smtClean="0"/>
              <a:t>Los</a:t>
            </a:r>
            <a:r>
              <a:rPr lang="es-CO" baseline="0" dirty="0" smtClean="0"/>
              <a:t> artículos que no se revisaron </a:t>
            </a:r>
            <a:r>
              <a:rPr lang="es-CO" baseline="0" dirty="0" smtClean="0"/>
              <a:t>o no se tuvieron en cuenta es </a:t>
            </a:r>
            <a:r>
              <a:rPr lang="es-CO" baseline="0" dirty="0" smtClean="0"/>
              <a:t>decir que se excluyeron fueron aquellos que contenían estudios en dientes temporales o primarios, </a:t>
            </a:r>
            <a:r>
              <a:rPr lang="es-CO" baseline="0" dirty="0" smtClean="0"/>
              <a:t>animales, estudios hechos con</a:t>
            </a:r>
            <a:r>
              <a:rPr lang="es-CO" altLang="es-CO" sz="1200" dirty="0" smtClean="0">
                <a:latin typeface="Arial" panose="020B0604020202020204" pitchFamily="34" charset="0"/>
                <a:ea typeface="Times New Roman" panose="02020603050405020304" pitchFamily="18" charset="0"/>
                <a:cs typeface="Arial" panose="020B0604020202020204" pitchFamily="34" charset="0"/>
              </a:rPr>
              <a:t> resinas convencionales</a:t>
            </a:r>
            <a:r>
              <a:rPr lang="es-CO" altLang="es-CO" sz="1200" baseline="0" dirty="0" smtClean="0">
                <a:latin typeface="Arial" panose="020B0604020202020204" pitchFamily="34" charset="0"/>
                <a:ea typeface="Times New Roman" panose="02020603050405020304" pitchFamily="18" charset="0"/>
                <a:cs typeface="Arial" panose="020B0604020202020204" pitchFamily="34" charset="0"/>
              </a:rPr>
              <a:t> </a:t>
            </a:r>
            <a:r>
              <a:rPr lang="es-CO" altLang="es-CO" sz="1200" dirty="0" err="1" smtClean="0">
                <a:latin typeface="Arial" panose="020B0604020202020204" pitchFamily="34" charset="0"/>
                <a:ea typeface="Times New Roman" panose="02020603050405020304" pitchFamily="18" charset="0"/>
                <a:cs typeface="Arial" panose="020B0604020202020204" pitchFamily="34" charset="0"/>
              </a:rPr>
              <a:t>empacables</a:t>
            </a:r>
            <a:r>
              <a:rPr lang="es-CO" altLang="es-CO" sz="1200" dirty="0" smtClean="0">
                <a:latin typeface="Arial" panose="020B0604020202020204" pitchFamily="34" charset="0"/>
                <a:ea typeface="Times New Roman" panose="02020603050405020304" pitchFamily="18" charset="0"/>
                <a:cs typeface="Arial" panose="020B0604020202020204" pitchFamily="34" charset="0"/>
              </a:rPr>
              <a:t>, y de consistencia fluida.</a:t>
            </a:r>
          </a:p>
        </p:txBody>
      </p:sp>
      <p:sp>
        <p:nvSpPr>
          <p:cNvPr id="4" name="Marcador de número de diapositiva 3"/>
          <p:cNvSpPr>
            <a:spLocks noGrp="1"/>
          </p:cNvSpPr>
          <p:nvPr>
            <p:ph type="sldNum" sz="quarter" idx="10"/>
          </p:nvPr>
        </p:nvSpPr>
        <p:spPr/>
        <p:txBody>
          <a:bodyPr/>
          <a:lstStyle/>
          <a:p>
            <a:fld id="{FABD1ACF-C40A-4522-8E7C-4817A0E2948C}" type="slidenum">
              <a:rPr lang="es-CO" smtClean="0"/>
              <a:t>12</a:t>
            </a:fld>
            <a:endParaRPr lang="es-CO"/>
          </a:p>
        </p:txBody>
      </p:sp>
    </p:spTree>
    <p:extLst>
      <p:ext uri="{BB962C8B-B14F-4D97-AF65-F5344CB8AC3E}">
        <p14:creationId xmlns:p14="http://schemas.microsoft.com/office/powerpoint/2010/main" val="271749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Hasta</a:t>
            </a:r>
            <a:r>
              <a:rPr lang="es-CO" baseline="0" dirty="0" smtClean="0"/>
              <a:t> el momento lo que hicimos fue clasificar los artículos (lees la diapositiva)</a:t>
            </a:r>
            <a:endParaRPr lang="es-CO" dirty="0"/>
          </a:p>
        </p:txBody>
      </p:sp>
      <p:sp>
        <p:nvSpPr>
          <p:cNvPr id="4" name="Marcador de número de diapositiva 3"/>
          <p:cNvSpPr>
            <a:spLocks noGrp="1"/>
          </p:cNvSpPr>
          <p:nvPr>
            <p:ph type="sldNum" sz="quarter" idx="10"/>
          </p:nvPr>
        </p:nvSpPr>
        <p:spPr/>
        <p:txBody>
          <a:bodyPr/>
          <a:lstStyle/>
          <a:p>
            <a:fld id="{FABD1ACF-C40A-4522-8E7C-4817A0E2948C}" type="slidenum">
              <a:rPr lang="es-CO" smtClean="0"/>
              <a:t>13</a:t>
            </a:fld>
            <a:endParaRPr lang="es-CO"/>
          </a:p>
        </p:txBody>
      </p:sp>
    </p:spTree>
    <p:extLst>
      <p:ext uri="{BB962C8B-B14F-4D97-AF65-F5344CB8AC3E}">
        <p14:creationId xmlns:p14="http://schemas.microsoft.com/office/powerpoint/2010/main" val="2953449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007435" y="3810290"/>
            <a:ext cx="10202259"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1199456" y="5805264"/>
            <a:ext cx="9985109"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 xmlns:a16="http://schemas.microsoft.com/office/drawing/2014/main"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0826" y="0"/>
            <a:ext cx="6535477" cy="4084674"/>
          </a:xfrm>
          <a:prstGeom prst="rect">
            <a:avLst/>
          </a:prstGeom>
        </p:spPr>
      </p:pic>
    </p:spTree>
    <p:extLst>
      <p:ext uri="{BB962C8B-B14F-4D97-AF65-F5344CB8AC3E}">
        <p14:creationId xmlns:p14="http://schemas.microsoft.com/office/powerpoint/2010/main" val="25441546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solidFill>
                <a:srgbClr val="FFFFFF"/>
              </a:solidFill>
            </a:endParaRPr>
          </a:p>
        </p:txBody>
      </p:sp>
      <p:sp>
        <p:nvSpPr>
          <p:cNvPr id="7" name="Marcador de número de diapositiva 6"/>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13763982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solidFill>
                <a:srgbClr val="FFFFFF"/>
              </a:solidFill>
            </a:endParaRPr>
          </a:p>
        </p:txBody>
      </p:sp>
      <p:sp>
        <p:nvSpPr>
          <p:cNvPr id="7" name="Marcador de número de diapositiva 6"/>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32332203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838200" y="1171425"/>
            <a:ext cx="105156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838200" y="137823"/>
            <a:ext cx="105156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solidFill>
                <a:srgbClr val="FFFFFF"/>
              </a:solidFill>
            </a:endParaRPr>
          </a:p>
        </p:txBody>
      </p:sp>
      <p:sp>
        <p:nvSpPr>
          <p:cNvPr id="5" name="Marcador de número de diapositiva 4"/>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31823943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838201" y="365125"/>
            <a:ext cx="76835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solidFill>
                <a:srgbClr val="FFFFFF"/>
              </a:solidFill>
            </a:endParaRPr>
          </a:p>
        </p:txBody>
      </p:sp>
      <p:sp>
        <p:nvSpPr>
          <p:cNvPr id="6" name="Marcador de número de diapositiva 5"/>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40602496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873125" y="128736"/>
            <a:ext cx="103632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914400" y="1268760"/>
            <a:ext cx="508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6197600" y="1268760"/>
            <a:ext cx="5080000" cy="4827240"/>
          </a:xfrm>
        </p:spPr>
        <p:txBody>
          <a:bodyPr rtlCol="0">
            <a:normAutofit/>
          </a:bodyPr>
          <a:lstStyle/>
          <a:p>
            <a:pPr lvl="0"/>
            <a:endParaRPr lang="es-CO" noProof="0"/>
          </a:p>
        </p:txBody>
      </p:sp>
      <p:cxnSp>
        <p:nvCxnSpPr>
          <p:cNvPr id="11" name="Conector recto 10"/>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solidFill>
                <a:srgbClr val="FFFFFF"/>
              </a:solidFill>
            </a:endParaRPr>
          </a:p>
        </p:txBody>
      </p:sp>
      <p:sp>
        <p:nvSpPr>
          <p:cNvPr id="7" name="Marcador de número de diapositiva 6"/>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21979272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116634"/>
            <a:ext cx="105156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838200" y="1162339"/>
            <a:ext cx="105156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solidFill>
                <a:srgbClr val="FFFFFF"/>
              </a:solidFill>
            </a:endParaRPr>
          </a:p>
        </p:txBody>
      </p:sp>
      <p:sp>
        <p:nvSpPr>
          <p:cNvPr id="6" name="Marcador de número de diapositiva 5"/>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10205690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714376" y="4581128"/>
            <a:ext cx="11121363"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14377" y="4016507"/>
            <a:ext cx="11126388"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062" y="189902"/>
            <a:ext cx="5569989" cy="3481244"/>
          </a:xfrm>
          <a:prstGeom prst="rect">
            <a:avLst/>
          </a:prstGeom>
        </p:spPr>
      </p:pic>
    </p:spTree>
    <p:extLst>
      <p:ext uri="{BB962C8B-B14F-4D97-AF65-F5344CB8AC3E}">
        <p14:creationId xmlns:p14="http://schemas.microsoft.com/office/powerpoint/2010/main" val="41220451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840416"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819165" y="868364"/>
            <a:ext cx="8637208"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1060267" y="3752851"/>
            <a:ext cx="8396107"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1011727" y="3760172"/>
            <a:ext cx="96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ES" sz="1800">
              <a:solidFill>
                <a:srgbClr val="FFFFFF"/>
              </a:solidFill>
            </a:endParaRPr>
          </a:p>
        </p:txBody>
      </p:sp>
    </p:spTree>
    <p:extLst>
      <p:ext uri="{BB962C8B-B14F-4D97-AF65-F5344CB8AC3E}">
        <p14:creationId xmlns:p14="http://schemas.microsoft.com/office/powerpoint/2010/main" val="1003802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200" y="1304742"/>
            <a:ext cx="515620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97600" y="1304741"/>
            <a:ext cx="515620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838200" y="1124744"/>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solidFill>
                <a:srgbClr val="FFFFFF"/>
              </a:solidFill>
            </a:endParaRPr>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
        <p:nvSpPr>
          <p:cNvPr id="14" name="Título 13"/>
          <p:cNvSpPr>
            <a:spLocks noGrp="1"/>
          </p:cNvSpPr>
          <p:nvPr>
            <p:ph type="title"/>
          </p:nvPr>
        </p:nvSpPr>
        <p:spPr>
          <a:xfrm>
            <a:off x="838200" y="123824"/>
            <a:ext cx="105156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0840187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40318" y="1243818"/>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40318" y="2067731"/>
            <a:ext cx="5158316"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243818"/>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067731"/>
            <a:ext cx="518371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11355918" y="1268760"/>
            <a:ext cx="20669"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840317" y="93327"/>
            <a:ext cx="105156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solidFill>
                <a:srgbClr val="FFFFFF"/>
              </a:solidFill>
            </a:endParaRPr>
          </a:p>
        </p:txBody>
      </p:sp>
      <p:sp>
        <p:nvSpPr>
          <p:cNvPr id="8" name="Marcador de número de diapositiva 7"/>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5851997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840416"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819165" y="868364"/>
            <a:ext cx="8637208"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1060267" y="1844825"/>
            <a:ext cx="8396107"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1042487" y="1844823"/>
            <a:ext cx="6095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ES" sz="1800">
              <a:solidFill>
                <a:srgbClr val="FFFFFF"/>
              </a:solidFill>
            </a:endParaRPr>
          </a:p>
        </p:txBody>
      </p:sp>
    </p:spTree>
    <p:extLst>
      <p:ext uri="{BB962C8B-B14F-4D97-AF65-F5344CB8AC3E}">
        <p14:creationId xmlns:p14="http://schemas.microsoft.com/office/powerpoint/2010/main" val="12868781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5413" y="116632"/>
            <a:ext cx="105156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solidFill>
                <a:srgbClr val="FFFFFF"/>
              </a:solidFill>
            </a:endParaRPr>
          </a:p>
        </p:txBody>
      </p:sp>
      <p:sp>
        <p:nvSpPr>
          <p:cNvPr id="5" name="Marcador de número de diapositiva 4"/>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3644928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solidFill>
                <a:srgbClr val="FFFFFF"/>
              </a:solidFill>
            </a:endParaRPr>
          </a:p>
        </p:txBody>
      </p:sp>
      <p:sp>
        <p:nvSpPr>
          <p:cNvPr id="4" name="Marcador de número de diapositiva 3"/>
          <p:cNvSpPr>
            <a:spLocks noGrp="1"/>
          </p:cNvSpPr>
          <p:nvPr>
            <p:ph type="sldNum" sz="quarter" idx="12"/>
          </p:nvPr>
        </p:nvSpPr>
        <p:spPr/>
        <p:txBody>
          <a:bodyPr/>
          <a:lstStyle/>
          <a:p>
            <a:fld id="{A0D7ED8E-E8F2-40C2-AF71-A534DDE5582E}" type="slidenum">
              <a:rPr lang="es-CO" smtClean="0">
                <a:solidFill>
                  <a:srgbClr val="FFFFFF"/>
                </a:solidFill>
              </a:rPr>
              <a:pPr/>
              <a:t>‹Nº›</a:t>
            </a:fld>
            <a:endParaRPr lang="es-CO" dirty="0">
              <a:solidFill>
                <a:srgbClr val="FFFFFF"/>
              </a:solidFill>
            </a:endParaRPr>
          </a:p>
        </p:txBody>
      </p:sp>
    </p:spTree>
    <p:extLst>
      <p:ext uri="{BB962C8B-B14F-4D97-AF65-F5344CB8AC3E}">
        <p14:creationId xmlns:p14="http://schemas.microsoft.com/office/powerpoint/2010/main" val="3781390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4"/>
            <a:ext cx="12192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ES" sz="1800">
              <a:solidFill>
                <a:srgbClr val="FFFFFF"/>
              </a:solidFill>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838200" y="365126"/>
            <a:ext cx="105156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838200" y="1333124"/>
            <a:ext cx="105156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10870095" y="6659721"/>
            <a:ext cx="12864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smtClean="0">
                <a:solidFill>
                  <a:srgbClr val="FFFFFF"/>
                </a:solidFill>
                <a:latin typeface="Bebas Neue Regular" panose="00000500000000000000" pitchFamily="50" charset="0"/>
              </a:rPr>
              <a:pPr algn="ctr"/>
              <a:t>19/11/2019</a:t>
            </a:fld>
            <a:endParaRPr lang="es-ES" sz="1200" dirty="0">
              <a:solidFill>
                <a:srgbClr val="FFFFFF"/>
              </a:solidFill>
              <a:latin typeface="Bebas Neue Regular" panose="00000500000000000000" pitchFamily="50" charset="0"/>
            </a:endParaRPr>
          </a:p>
        </p:txBody>
      </p:sp>
      <p:sp>
        <p:nvSpPr>
          <p:cNvPr id="10" name="Marcador de pie de página 4"/>
          <p:cNvSpPr>
            <a:spLocks noGrp="1"/>
          </p:cNvSpPr>
          <p:nvPr>
            <p:ph type="ftr" sz="quarter" idx="11"/>
          </p:nvPr>
        </p:nvSpPr>
        <p:spPr>
          <a:xfrm>
            <a:off x="5830930" y="6372325"/>
            <a:ext cx="4997615"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pPr eaLnBrk="0" fontAlgn="base" hangingPunct="0">
              <a:spcBef>
                <a:spcPct val="0"/>
              </a:spcBef>
              <a:spcAft>
                <a:spcPct val="0"/>
              </a:spcAft>
            </a:pPr>
            <a:endParaRPr lang="es-ES" dirty="0">
              <a:solidFill>
                <a:srgbClr val="FFFFFF"/>
              </a:solidFill>
              <a:cs typeface="Arial" panose="020B0604020202020204" pitchFamily="34" charset="0"/>
            </a:endParaRPr>
          </a:p>
        </p:txBody>
      </p:sp>
      <p:sp>
        <p:nvSpPr>
          <p:cNvPr id="12" name="Marcador de número de diapositiva 5"/>
          <p:cNvSpPr>
            <a:spLocks noGrp="1"/>
          </p:cNvSpPr>
          <p:nvPr>
            <p:ph type="sldNum" sz="quarter" idx="12"/>
          </p:nvPr>
        </p:nvSpPr>
        <p:spPr>
          <a:xfrm>
            <a:off x="10896534" y="6358900"/>
            <a:ext cx="1285263"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pPr eaLnBrk="0" fontAlgn="base" hangingPunct="0">
              <a:spcBef>
                <a:spcPct val="0"/>
              </a:spcBef>
              <a:spcAft>
                <a:spcPct val="0"/>
              </a:spcAft>
            </a:pPr>
            <a:fld id="{A0D7ED8E-E8F2-40C2-AF71-A534DDE5582E}" type="slidenum">
              <a:rPr lang="es-CO" smtClean="0">
                <a:solidFill>
                  <a:srgbClr val="FFFFFF"/>
                </a:solidFill>
                <a:cs typeface="Arial" panose="020B0604020202020204" pitchFamily="34" charset="0"/>
              </a:rPr>
              <a:pPr eaLnBrk="0" fontAlgn="base" hangingPunct="0">
                <a:spcBef>
                  <a:spcPct val="0"/>
                </a:spcBef>
                <a:spcAft>
                  <a:spcPct val="0"/>
                </a:spcAft>
              </a:pPr>
              <a:t>‹Nº›</a:t>
            </a:fld>
            <a:endParaRPr lang="es-CO" dirty="0">
              <a:solidFill>
                <a:srgbClr val="FFFFFF"/>
              </a:solidFill>
              <a:cs typeface="Arial" panose="020B0604020202020204" pitchFamily="34" charset="0"/>
            </a:endParaRPr>
          </a:p>
        </p:txBody>
      </p:sp>
      <p:pic>
        <p:nvPicPr>
          <p:cNvPr id="6" name="Imagen 5">
            <a:extLst>
              <a:ext uri="{FF2B5EF4-FFF2-40B4-BE49-F238E27FC236}">
                <a16:creationId xmlns="" xmlns:a16="http://schemas.microsoft.com/office/drawing/2014/main"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1667" y="6330600"/>
            <a:ext cx="4901893" cy="554784"/>
          </a:xfrm>
          <a:prstGeom prst="rect">
            <a:avLst/>
          </a:prstGeom>
        </p:spPr>
      </p:pic>
    </p:spTree>
    <p:extLst>
      <p:ext uri="{BB962C8B-B14F-4D97-AF65-F5344CB8AC3E}">
        <p14:creationId xmlns:p14="http://schemas.microsoft.com/office/powerpoint/2010/main" val="369542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iming>
    <p:tnLst>
      <p:par>
        <p:cTn id="1" dur="indefinite" restart="never" nodeType="tmRoot"/>
      </p:par>
    </p:tnLst>
  </p:timing>
  <p:hf hdr="0" ftr="0" dt="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17533/udea.rfo.v27n1a9"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dx.doi.org/10.17533/udea.rfo.v27n1a9"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2306" y="3643331"/>
            <a:ext cx="10202259" cy="1994975"/>
          </a:xfrm>
        </p:spPr>
        <p:txBody>
          <a:bodyPr>
            <a:normAutofit/>
          </a:bodyPr>
          <a:lstStyle/>
          <a:p>
            <a:r>
              <a:rPr lang="es-CO" sz="4000" b="1" dirty="0" smtClean="0">
                <a:solidFill>
                  <a:schemeClr val="tx1">
                    <a:lumMod val="75000"/>
                  </a:schemeClr>
                </a:solidFill>
              </a:rPr>
              <a:t>SORCIÓN ACUOSA DE RESINAS BULK FILL</a:t>
            </a:r>
            <a:endParaRPr lang="es-CO" sz="4000" b="1" dirty="0">
              <a:solidFill>
                <a:schemeClr val="tx1">
                  <a:lumMod val="75000"/>
                </a:schemeClr>
              </a:solidFill>
            </a:endParaRPr>
          </a:p>
        </p:txBody>
      </p:sp>
      <p:sp>
        <p:nvSpPr>
          <p:cNvPr id="3" name="Subtítulo 2"/>
          <p:cNvSpPr>
            <a:spLocks noGrp="1"/>
          </p:cNvSpPr>
          <p:nvPr>
            <p:ph type="subTitle" idx="1"/>
          </p:nvPr>
        </p:nvSpPr>
        <p:spPr>
          <a:xfrm>
            <a:off x="1199456" y="5307115"/>
            <a:ext cx="9985109" cy="662382"/>
          </a:xfrm>
        </p:spPr>
        <p:txBody>
          <a:bodyPr>
            <a:noAutofit/>
          </a:bodyPr>
          <a:lstStyle/>
          <a:p>
            <a:r>
              <a:rPr lang="es-CO" dirty="0" smtClean="0"/>
              <a:t>II SEMESTRE</a:t>
            </a:r>
          </a:p>
          <a:p>
            <a:r>
              <a:rPr lang="es-CO" dirty="0" smtClean="0"/>
              <a:t>COORDINADORA PAT:  Lidis Marina Torres Reyes</a:t>
            </a:r>
          </a:p>
          <a:p>
            <a:r>
              <a:rPr lang="es-CO" dirty="0" smtClean="0"/>
              <a:t>Docente de Biomateriales</a:t>
            </a:r>
            <a:endParaRPr lang="es-CO" dirty="0"/>
          </a:p>
        </p:txBody>
      </p:sp>
    </p:spTree>
    <p:extLst>
      <p:ext uri="{BB962C8B-B14F-4D97-AF65-F5344CB8AC3E}">
        <p14:creationId xmlns:p14="http://schemas.microsoft.com/office/powerpoint/2010/main" val="1544046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10</a:t>
            </a:fld>
            <a:endParaRPr lang="es-CO" dirty="0">
              <a:solidFill>
                <a:srgbClr val="FFFFFF"/>
              </a:solidFill>
            </a:endParaRPr>
          </a:p>
        </p:txBody>
      </p:sp>
      <p:sp>
        <p:nvSpPr>
          <p:cNvPr id="6" name="Título 1"/>
          <p:cNvSpPr txBox="1">
            <a:spLocks/>
          </p:cNvSpPr>
          <p:nvPr/>
        </p:nvSpPr>
        <p:spPr>
          <a:xfrm>
            <a:off x="540328" y="601446"/>
            <a:ext cx="10915710" cy="825572"/>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OBJETIVOS ESPECÍFICOS</a:t>
            </a:r>
            <a:endParaRPr lang="es-CO" dirty="0"/>
          </a:p>
        </p:txBody>
      </p:sp>
      <p:sp>
        <p:nvSpPr>
          <p:cNvPr id="2" name="Rectángulo 1"/>
          <p:cNvSpPr/>
          <p:nvPr/>
        </p:nvSpPr>
        <p:spPr>
          <a:xfrm>
            <a:off x="1765300" y="1942237"/>
            <a:ext cx="7886700" cy="1569660"/>
          </a:xfrm>
          <a:prstGeom prst="rect">
            <a:avLst/>
          </a:prstGeom>
        </p:spPr>
        <p:txBody>
          <a:bodyPr wrap="square">
            <a:spAutoFit/>
          </a:bodyPr>
          <a:lstStyle/>
          <a:p>
            <a:r>
              <a:rPr lang="es-ES" sz="2400" dirty="0" smtClean="0"/>
              <a:t>1. Describir </a:t>
            </a:r>
            <a:r>
              <a:rPr lang="es-ES" sz="2400" dirty="0"/>
              <a:t>las características principales de los estudios seleccionados.</a:t>
            </a:r>
          </a:p>
          <a:p>
            <a:r>
              <a:rPr lang="es-ES" sz="2400" dirty="0" smtClean="0"/>
              <a:t>2. Establecer </a:t>
            </a:r>
            <a:r>
              <a:rPr lang="es-ES" sz="2400" dirty="0"/>
              <a:t>las diferencias </a:t>
            </a:r>
            <a:r>
              <a:rPr lang="es-ES" sz="2400" dirty="0" smtClean="0"/>
              <a:t>que se presentan entre las resinas </a:t>
            </a:r>
            <a:r>
              <a:rPr lang="es-ES" sz="2400" dirty="0" err="1"/>
              <a:t>B</a:t>
            </a:r>
            <a:r>
              <a:rPr lang="es-ES" sz="2400" dirty="0" err="1" smtClean="0"/>
              <a:t>ulk</a:t>
            </a:r>
            <a:r>
              <a:rPr lang="es-ES" sz="2400" dirty="0" smtClean="0"/>
              <a:t> </a:t>
            </a:r>
            <a:r>
              <a:rPr lang="es-ES" sz="2400" dirty="0" err="1"/>
              <a:t>F</a:t>
            </a:r>
            <a:r>
              <a:rPr lang="es-ES" sz="2400" dirty="0" err="1" smtClean="0"/>
              <a:t>ill</a:t>
            </a:r>
            <a:r>
              <a:rPr lang="es-ES" sz="2400" dirty="0" smtClean="0"/>
              <a:t> y las convencionales estudiadas. </a:t>
            </a:r>
          </a:p>
        </p:txBody>
      </p:sp>
    </p:spTree>
    <p:extLst>
      <p:ext uri="{BB962C8B-B14F-4D97-AF65-F5344CB8AC3E}">
        <p14:creationId xmlns:p14="http://schemas.microsoft.com/office/powerpoint/2010/main" val="332495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11</a:t>
            </a:fld>
            <a:endParaRPr lang="es-CO" dirty="0">
              <a:solidFill>
                <a:srgbClr val="FFFFFF"/>
              </a:solidFill>
            </a:endParaRPr>
          </a:p>
        </p:txBody>
      </p:sp>
      <p:sp>
        <p:nvSpPr>
          <p:cNvPr id="6" name="Título 1"/>
          <p:cNvSpPr txBox="1">
            <a:spLocks/>
          </p:cNvSpPr>
          <p:nvPr/>
        </p:nvSpPr>
        <p:spPr>
          <a:xfrm>
            <a:off x="606080" y="362392"/>
            <a:ext cx="10449686"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METODOLOGIA</a:t>
            </a:r>
            <a:endParaRPr lang="es-CO" dirty="0"/>
          </a:p>
        </p:txBody>
      </p:sp>
      <p:sp>
        <p:nvSpPr>
          <p:cNvPr id="8" name="CuadroTexto 7">
            <a:extLst>
              <a:ext uri="{FF2B5EF4-FFF2-40B4-BE49-F238E27FC236}">
                <a16:creationId xmlns="" xmlns:a16="http://schemas.microsoft.com/office/drawing/2014/main" id="{D2C7CF29-36BD-4B8D-8895-4E7862F4D014}"/>
              </a:ext>
            </a:extLst>
          </p:cNvPr>
          <p:cNvSpPr txBox="1"/>
          <p:nvPr/>
        </p:nvSpPr>
        <p:spPr>
          <a:xfrm>
            <a:off x="2820988" y="1682750"/>
            <a:ext cx="6894512" cy="2682786"/>
          </a:xfrm>
          <a:prstGeom prst="rect">
            <a:avLst/>
          </a:prstGeom>
          <a:noFill/>
        </p:spPr>
        <p:txBody>
          <a:bodyPr>
            <a:spAutoFit/>
          </a:bodyPr>
          <a:lstStyle/>
          <a:p>
            <a:pPr algn="just">
              <a:spcBef>
                <a:spcPts val="200"/>
              </a:spcBef>
              <a:defRPr/>
            </a:pPr>
            <a:r>
              <a:rPr lang="es-CO" sz="2000" b="1" dirty="0">
                <a:latin typeface="Arial" panose="020B0604020202020204" pitchFamily="34" charset="0"/>
                <a:ea typeface="Times New Roman" panose="02020603050405020304" pitchFamily="18" charset="0"/>
                <a:cs typeface="Arial" panose="020B0604020202020204" pitchFamily="34" charset="0"/>
              </a:rPr>
              <a:t>Tipo de estudio: </a:t>
            </a:r>
            <a:r>
              <a:rPr lang="es-CO" sz="2000" b="1" dirty="0" smtClean="0">
                <a:latin typeface="Arial" panose="020B0604020202020204" pitchFamily="34" charset="0"/>
                <a:ea typeface="Times New Roman" panose="02020603050405020304" pitchFamily="18" charset="0"/>
                <a:cs typeface="Arial" panose="020B0604020202020204" pitchFamily="34" charset="0"/>
              </a:rPr>
              <a:t> </a:t>
            </a:r>
            <a:r>
              <a:rPr lang="es-CO" sz="2000" dirty="0" smtClean="0">
                <a:latin typeface="Arial" panose="020B0604020202020204" pitchFamily="34" charset="0"/>
                <a:ea typeface="Times New Roman" panose="02020603050405020304" pitchFamily="18" charset="0"/>
                <a:cs typeface="Arial" panose="020B0604020202020204" pitchFamily="34" charset="0"/>
              </a:rPr>
              <a:t>revisión sistemática </a:t>
            </a:r>
            <a:endParaRPr lang="es-CO" sz="2000" dirty="0">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defRPr/>
            </a:pPr>
            <a:endParaRPr lang="es-CO" sz="2000" b="1" dirty="0">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defRPr/>
            </a:pPr>
            <a:r>
              <a:rPr lang="es-CO" sz="2000" b="1" dirty="0">
                <a:latin typeface="Arial" panose="020B0604020202020204" pitchFamily="34" charset="0"/>
                <a:ea typeface="Times New Roman" panose="02020603050405020304" pitchFamily="18" charset="0"/>
                <a:cs typeface="Arial" panose="020B0604020202020204" pitchFamily="34" charset="0"/>
              </a:rPr>
              <a:t>Criterios de inclusión:</a:t>
            </a:r>
          </a:p>
          <a:p>
            <a:pPr marL="285750" indent="-285750" algn="just">
              <a:spcBef>
                <a:spcPts val="200"/>
              </a:spcBef>
              <a:buFont typeface="Arial" panose="020B0604020202020204" pitchFamily="34" charset="0"/>
              <a:buChar char="•"/>
              <a:defRPr/>
            </a:pPr>
            <a:r>
              <a:rPr lang="es-CO" sz="2000" dirty="0">
                <a:latin typeface="Arial" panose="020B0604020202020204" pitchFamily="34" charset="0"/>
                <a:ea typeface="Times New Roman" panose="02020603050405020304" pitchFamily="18" charset="0"/>
                <a:cs typeface="Arial" panose="020B0604020202020204" pitchFamily="34" charset="0"/>
              </a:rPr>
              <a:t>Tipo de estudio: </a:t>
            </a:r>
            <a:r>
              <a:rPr lang="es-CO" sz="2000" i="1" dirty="0">
                <a:latin typeface="Arial" panose="020B0604020202020204" pitchFamily="34" charset="0"/>
                <a:ea typeface="Times New Roman" panose="02020603050405020304" pitchFamily="18" charset="0"/>
                <a:cs typeface="Arial" panose="020B0604020202020204" pitchFamily="34" charset="0"/>
              </a:rPr>
              <a:t>in vitro</a:t>
            </a:r>
            <a:r>
              <a:rPr lang="es-CO" sz="2000" dirty="0">
                <a:latin typeface="Arial" panose="020B0604020202020204" pitchFamily="34" charset="0"/>
                <a:ea typeface="Times New Roman" panose="02020603050405020304" pitchFamily="18" charset="0"/>
                <a:cs typeface="Arial" panose="020B0604020202020204" pitchFamily="34" charset="0"/>
              </a:rPr>
              <a:t>. </a:t>
            </a:r>
          </a:p>
          <a:p>
            <a:pPr marL="285750" indent="-285750" algn="just">
              <a:spcBef>
                <a:spcPts val="200"/>
              </a:spcBef>
              <a:buFont typeface="Arial" panose="020B0604020202020204" pitchFamily="34" charset="0"/>
              <a:buChar char="•"/>
              <a:defRPr/>
            </a:pPr>
            <a:r>
              <a:rPr lang="es-CO" sz="2000" dirty="0">
                <a:latin typeface="Arial" panose="020B0604020202020204" pitchFamily="34" charset="0"/>
                <a:ea typeface="Times New Roman" panose="02020603050405020304" pitchFamily="18" charset="0"/>
                <a:cs typeface="Arial" panose="020B0604020202020204" pitchFamily="34" charset="0"/>
              </a:rPr>
              <a:t>Tipo de intervención: </a:t>
            </a:r>
            <a:r>
              <a:rPr lang="es-CO" sz="2000" dirty="0" smtClean="0">
                <a:latin typeface="Arial" panose="020B0604020202020204" pitchFamily="34" charset="0"/>
                <a:ea typeface="Times New Roman" panose="02020603050405020304" pitchFamily="18" charset="0"/>
                <a:cs typeface="Arial" panose="020B0604020202020204" pitchFamily="34" charset="0"/>
              </a:rPr>
              <a:t>medición de sorción acuosa en resinas </a:t>
            </a:r>
            <a:r>
              <a:rPr lang="es-CO" sz="2000" dirty="0" err="1">
                <a:latin typeface="Arial" panose="020B0604020202020204" pitchFamily="34" charset="0"/>
                <a:ea typeface="Times New Roman" panose="02020603050405020304" pitchFamily="18" charset="0"/>
                <a:cs typeface="Arial" panose="020B0604020202020204" pitchFamily="34" charset="0"/>
              </a:rPr>
              <a:t>B</a:t>
            </a:r>
            <a:r>
              <a:rPr lang="es-CO" sz="2000" dirty="0" err="1" smtClean="0">
                <a:latin typeface="Arial" panose="020B0604020202020204" pitchFamily="34" charset="0"/>
                <a:ea typeface="Times New Roman" panose="02020603050405020304" pitchFamily="18" charset="0"/>
                <a:cs typeface="Arial" panose="020B0604020202020204" pitchFamily="34" charset="0"/>
              </a:rPr>
              <a:t>ulk</a:t>
            </a:r>
            <a:r>
              <a:rPr lang="es-CO" sz="2000" dirty="0" smtClean="0">
                <a:latin typeface="Arial" panose="020B0604020202020204" pitchFamily="34" charset="0"/>
                <a:ea typeface="Times New Roman" panose="02020603050405020304" pitchFamily="18" charset="0"/>
                <a:cs typeface="Arial" panose="020B0604020202020204" pitchFamily="34" charset="0"/>
              </a:rPr>
              <a:t> </a:t>
            </a:r>
            <a:r>
              <a:rPr lang="es-CO" sz="2000" dirty="0" err="1">
                <a:latin typeface="Arial" panose="020B0604020202020204" pitchFamily="34" charset="0"/>
                <a:ea typeface="Times New Roman" panose="02020603050405020304" pitchFamily="18" charset="0"/>
                <a:cs typeface="Arial" panose="020B0604020202020204" pitchFamily="34" charset="0"/>
              </a:rPr>
              <a:t>F</a:t>
            </a:r>
            <a:r>
              <a:rPr lang="es-CO" sz="2000" dirty="0" err="1" smtClean="0">
                <a:latin typeface="Arial" panose="020B0604020202020204" pitchFamily="34" charset="0"/>
                <a:ea typeface="Times New Roman" panose="02020603050405020304" pitchFamily="18" charset="0"/>
                <a:cs typeface="Arial" panose="020B0604020202020204" pitchFamily="34" charset="0"/>
              </a:rPr>
              <a:t>ill</a:t>
            </a:r>
            <a:r>
              <a:rPr lang="es-CO" sz="2000" dirty="0" smtClean="0">
                <a:latin typeface="Arial" panose="020B0604020202020204" pitchFamily="34" charset="0"/>
                <a:ea typeface="Times New Roman" panose="02020603050405020304" pitchFamily="18" charset="0"/>
                <a:cs typeface="Arial" panose="020B0604020202020204" pitchFamily="34" charset="0"/>
              </a:rPr>
              <a:t> y convencionales.</a:t>
            </a:r>
            <a:endParaRPr lang="es-CO"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200"/>
              </a:spcBef>
              <a:buFont typeface="Arial" panose="020B0604020202020204" pitchFamily="34" charset="0"/>
              <a:buChar char="•"/>
              <a:defRPr/>
            </a:pPr>
            <a:r>
              <a:rPr lang="es-CO" sz="2000" dirty="0">
                <a:latin typeface="Arial" panose="020B0604020202020204" pitchFamily="34" charset="0"/>
                <a:ea typeface="Times New Roman" panose="02020603050405020304" pitchFamily="18" charset="0"/>
                <a:cs typeface="Arial" panose="020B0604020202020204" pitchFamily="34" charset="0"/>
              </a:rPr>
              <a:t>Tipo de desenlace: </a:t>
            </a:r>
            <a:r>
              <a:rPr lang="es-CO" sz="2000" dirty="0" smtClean="0">
                <a:latin typeface="Arial" panose="020B0604020202020204" pitchFamily="34" charset="0"/>
                <a:ea typeface="Times New Roman" panose="02020603050405020304" pitchFamily="18" charset="0"/>
                <a:cs typeface="Arial" panose="020B0604020202020204" pitchFamily="34" charset="0"/>
              </a:rPr>
              <a:t>Análisis de la sorción acuosa en Resinas </a:t>
            </a:r>
            <a:r>
              <a:rPr lang="es-CO" sz="2000" dirty="0" err="1">
                <a:latin typeface="Arial" panose="020B0604020202020204" pitchFamily="34" charset="0"/>
                <a:ea typeface="Times New Roman" panose="02020603050405020304" pitchFamily="18" charset="0"/>
                <a:cs typeface="Arial" panose="020B0604020202020204" pitchFamily="34" charset="0"/>
              </a:rPr>
              <a:t>B</a:t>
            </a:r>
            <a:r>
              <a:rPr lang="es-CO" sz="2000" dirty="0" err="1" smtClean="0">
                <a:latin typeface="Arial" panose="020B0604020202020204" pitchFamily="34" charset="0"/>
                <a:ea typeface="Times New Roman" panose="02020603050405020304" pitchFamily="18" charset="0"/>
                <a:cs typeface="Arial" panose="020B0604020202020204" pitchFamily="34" charset="0"/>
              </a:rPr>
              <a:t>ulk</a:t>
            </a:r>
            <a:r>
              <a:rPr lang="es-CO" sz="2000" dirty="0" smtClean="0">
                <a:latin typeface="Arial" panose="020B0604020202020204" pitchFamily="34" charset="0"/>
                <a:ea typeface="Times New Roman" panose="02020603050405020304" pitchFamily="18" charset="0"/>
                <a:cs typeface="Arial" panose="020B0604020202020204" pitchFamily="34" charset="0"/>
              </a:rPr>
              <a:t> </a:t>
            </a:r>
            <a:r>
              <a:rPr lang="es-CO" sz="2000" dirty="0" err="1" smtClean="0">
                <a:latin typeface="Arial" panose="020B0604020202020204" pitchFamily="34" charset="0"/>
                <a:ea typeface="Times New Roman" panose="02020603050405020304" pitchFamily="18" charset="0"/>
                <a:cs typeface="Arial" panose="020B0604020202020204" pitchFamily="34" charset="0"/>
              </a:rPr>
              <a:t>Fill</a:t>
            </a:r>
            <a:r>
              <a:rPr lang="es-CO" sz="2000" dirty="0">
                <a:latin typeface="Arial" panose="020B0604020202020204" pitchFamily="34" charset="0"/>
                <a:ea typeface="Times New Roman" panose="02020603050405020304" pitchFamily="18" charset="0"/>
                <a:cs typeface="Arial" panose="020B0604020202020204" pitchFamily="34" charset="0"/>
              </a:rPr>
              <a:t> </a:t>
            </a:r>
            <a:r>
              <a:rPr lang="es-CO" sz="2000" dirty="0" smtClean="0">
                <a:latin typeface="Arial" panose="020B0604020202020204" pitchFamily="34" charset="0"/>
                <a:ea typeface="Times New Roman" panose="02020603050405020304" pitchFamily="18" charset="0"/>
                <a:cs typeface="Arial" panose="020B0604020202020204" pitchFamily="34" charset="0"/>
              </a:rPr>
              <a:t>frente a las convencionales.</a:t>
            </a:r>
            <a:endParaRPr lang="es-CO"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87558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12</a:t>
            </a:fld>
            <a:endParaRPr lang="es-CO" dirty="0">
              <a:solidFill>
                <a:srgbClr val="FFFFFF"/>
              </a:solidFill>
            </a:endParaRPr>
          </a:p>
        </p:txBody>
      </p:sp>
      <p:sp>
        <p:nvSpPr>
          <p:cNvPr id="6" name="Título 1"/>
          <p:cNvSpPr txBox="1">
            <a:spLocks/>
          </p:cNvSpPr>
          <p:nvPr/>
        </p:nvSpPr>
        <p:spPr>
          <a:xfrm>
            <a:off x="606080" y="362392"/>
            <a:ext cx="10449686"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METODOLOGIA</a:t>
            </a:r>
            <a:endParaRPr lang="es-CO" dirty="0"/>
          </a:p>
        </p:txBody>
      </p:sp>
      <p:sp>
        <p:nvSpPr>
          <p:cNvPr id="5" name="CuadroTexto 1"/>
          <p:cNvSpPr txBox="1">
            <a:spLocks noChangeArrowheads="1"/>
          </p:cNvSpPr>
          <p:nvPr/>
        </p:nvSpPr>
        <p:spPr bwMode="auto">
          <a:xfrm>
            <a:off x="2820988" y="2000251"/>
            <a:ext cx="6894512"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ts val="200"/>
              </a:spcBef>
              <a:buNone/>
            </a:pPr>
            <a:r>
              <a:rPr lang="es-CO" altLang="es-CO" sz="1800" b="1" dirty="0">
                <a:latin typeface="Arial" panose="020B0604020202020204" pitchFamily="34" charset="0"/>
                <a:ea typeface="Times New Roman" panose="02020603050405020304" pitchFamily="18" charset="0"/>
                <a:cs typeface="Arial" panose="020B0604020202020204" pitchFamily="34" charset="0"/>
              </a:rPr>
              <a:t>Criterios de exclusión: </a:t>
            </a:r>
            <a:r>
              <a:rPr lang="es-CO" altLang="es-CO" sz="1800" dirty="0">
                <a:latin typeface="Arial" panose="020B0604020202020204" pitchFamily="34" charset="0"/>
                <a:ea typeface="Times New Roman" panose="02020603050405020304" pitchFamily="18" charset="0"/>
                <a:cs typeface="Arial" panose="020B0604020202020204" pitchFamily="34" charset="0"/>
              </a:rPr>
              <a:t>estudios en dientes primarios, en animales, </a:t>
            </a:r>
            <a:r>
              <a:rPr lang="es-CO" altLang="es-CO" sz="1800" dirty="0" smtClean="0">
                <a:latin typeface="Arial" panose="020B0604020202020204" pitchFamily="34" charset="0"/>
                <a:ea typeface="Times New Roman" panose="02020603050405020304" pitchFamily="18" charset="0"/>
                <a:cs typeface="Arial" panose="020B0604020202020204" pitchFamily="34" charset="0"/>
              </a:rPr>
              <a:t>en resinas convencionales, resinas </a:t>
            </a:r>
            <a:r>
              <a:rPr lang="es-CO" altLang="es-CO" sz="1800" dirty="0" err="1" smtClean="0">
                <a:latin typeface="Arial" panose="020B0604020202020204" pitchFamily="34" charset="0"/>
                <a:ea typeface="Times New Roman" panose="02020603050405020304" pitchFamily="18" charset="0"/>
                <a:cs typeface="Arial" panose="020B0604020202020204" pitchFamily="34" charset="0"/>
              </a:rPr>
              <a:t>empacables</a:t>
            </a:r>
            <a:r>
              <a:rPr lang="es-CO" altLang="es-CO" sz="1800" dirty="0" smtClean="0">
                <a:latin typeface="Arial" panose="020B0604020202020204" pitchFamily="34" charset="0"/>
                <a:ea typeface="Times New Roman" panose="02020603050405020304" pitchFamily="18" charset="0"/>
                <a:cs typeface="Arial" panose="020B0604020202020204" pitchFamily="34" charset="0"/>
              </a:rPr>
              <a:t>, y de consistencia fluida convencionales.</a:t>
            </a:r>
            <a:endParaRPr lang="es-CO" altLang="es-CO" sz="1800" dirty="0">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buNone/>
            </a:pPr>
            <a:endParaRPr lang="es-CO" altLang="es-CO" sz="1800" dirty="0">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buNone/>
            </a:pPr>
            <a:r>
              <a:rPr lang="es-CO" altLang="es-CO" sz="1800" b="1" dirty="0">
                <a:latin typeface="Arial" panose="020B0604020202020204" pitchFamily="34" charset="0"/>
                <a:ea typeface="Times New Roman" panose="02020603050405020304" pitchFamily="18" charset="0"/>
                <a:cs typeface="Arial" panose="020B0604020202020204" pitchFamily="34" charset="0"/>
              </a:rPr>
              <a:t>Estrategia de búsqueda</a:t>
            </a:r>
            <a:r>
              <a:rPr lang="es-CO" altLang="es-CO" sz="1800" dirty="0" smtClean="0">
                <a:latin typeface="Arial" panose="020B0604020202020204" pitchFamily="34" charset="0"/>
                <a:ea typeface="Times New Roman" panose="02020603050405020304" pitchFamily="18" charset="0"/>
                <a:cs typeface="Arial" panose="020B0604020202020204" pitchFamily="34" charset="0"/>
              </a:rPr>
              <a:t>: </a:t>
            </a:r>
            <a:r>
              <a:rPr lang="es-CO" altLang="es-CO" sz="1800" dirty="0" smtClean="0">
                <a:latin typeface="+mn-lt"/>
                <a:ea typeface="Times New Roman" panose="02020603050405020304" pitchFamily="18" charset="0"/>
                <a:cs typeface="Arial" panose="020B0604020202020204" pitchFamily="34" charset="0"/>
              </a:rPr>
              <a:t>Se ingresaron las siguientes </a:t>
            </a:r>
            <a:r>
              <a:rPr lang="es-CO" altLang="es-CO" sz="1800" b="1" dirty="0" smtClean="0">
                <a:latin typeface="+mn-lt"/>
                <a:ea typeface="Times New Roman" panose="02020603050405020304" pitchFamily="18" charset="0"/>
                <a:cs typeface="Arial" panose="020B0604020202020204" pitchFamily="34" charset="0"/>
              </a:rPr>
              <a:t>palabras clave: </a:t>
            </a:r>
            <a:r>
              <a:rPr lang="es-ES" sz="1800" dirty="0">
                <a:latin typeface="+mn-lt"/>
              </a:rPr>
              <a:t>sorción acuosa- </a:t>
            </a:r>
            <a:r>
              <a:rPr lang="es-ES" sz="1800" dirty="0" smtClean="0">
                <a:latin typeface="+mn-lt"/>
              </a:rPr>
              <a:t>solubilidad y resinas </a:t>
            </a:r>
            <a:r>
              <a:rPr lang="es-ES" sz="1800" dirty="0" err="1" smtClean="0">
                <a:latin typeface="+mn-lt"/>
              </a:rPr>
              <a:t>Bulk</a:t>
            </a:r>
            <a:r>
              <a:rPr lang="es-ES" sz="1800" dirty="0" smtClean="0">
                <a:latin typeface="+mn-lt"/>
              </a:rPr>
              <a:t> </a:t>
            </a:r>
            <a:r>
              <a:rPr lang="es-ES" sz="1800" dirty="0" err="1" smtClean="0">
                <a:latin typeface="+mn-lt"/>
              </a:rPr>
              <a:t>Fill</a:t>
            </a:r>
            <a:r>
              <a:rPr lang="es-ES" sz="1800" dirty="0" smtClean="0">
                <a:latin typeface="+mn-lt"/>
              </a:rPr>
              <a:t> tanto en inglés como en español y se </a:t>
            </a:r>
            <a:r>
              <a:rPr lang="es-CO" altLang="es-CO" sz="1800" dirty="0" smtClean="0">
                <a:latin typeface="+mn-lt"/>
                <a:ea typeface="Times New Roman" panose="02020603050405020304" pitchFamily="18" charset="0"/>
                <a:cs typeface="Arial" panose="020B0604020202020204" pitchFamily="34" charset="0"/>
              </a:rPr>
              <a:t>buscaron trabajos e investigaciones publicados en </a:t>
            </a:r>
            <a:r>
              <a:rPr lang="es-CO" altLang="es-CO" sz="1800" dirty="0">
                <a:latin typeface="+mn-lt"/>
                <a:ea typeface="Times New Roman" panose="02020603050405020304" pitchFamily="18" charset="0"/>
                <a:cs typeface="Arial" panose="020B0604020202020204" pitchFamily="34" charset="0"/>
              </a:rPr>
              <a:t>las bases de datos </a:t>
            </a:r>
            <a:r>
              <a:rPr lang="es-CO" altLang="es-CO" sz="1800" dirty="0" err="1">
                <a:latin typeface="+mn-lt"/>
                <a:ea typeface="Times New Roman" panose="02020603050405020304" pitchFamily="18" charset="0"/>
                <a:cs typeface="Arial" panose="020B0604020202020204" pitchFamily="34" charset="0"/>
              </a:rPr>
              <a:t>Medline</a:t>
            </a:r>
            <a:r>
              <a:rPr lang="es-CO" altLang="es-CO" sz="1800" dirty="0">
                <a:latin typeface="+mn-lt"/>
                <a:ea typeface="Times New Roman" panose="02020603050405020304" pitchFamily="18" charset="0"/>
                <a:cs typeface="Arial" panose="020B0604020202020204" pitchFamily="34" charset="0"/>
              </a:rPr>
              <a:t> </a:t>
            </a:r>
            <a:r>
              <a:rPr lang="es-CO" altLang="es-CO" sz="1800" dirty="0" smtClean="0">
                <a:latin typeface="+mn-lt"/>
                <a:ea typeface="Times New Roman" panose="02020603050405020304" pitchFamily="18" charset="0"/>
                <a:cs typeface="Arial" panose="020B0604020202020204" pitchFamily="34" charset="0"/>
              </a:rPr>
              <a:t>(</a:t>
            </a:r>
            <a:r>
              <a:rPr lang="es-CO" altLang="es-CO" sz="1800" dirty="0" err="1" smtClean="0">
                <a:latin typeface="+mn-lt"/>
                <a:ea typeface="Times New Roman" panose="02020603050405020304" pitchFamily="18" charset="0"/>
                <a:cs typeface="Arial" panose="020B0604020202020204" pitchFamily="34" charset="0"/>
              </a:rPr>
              <a:t>PubMed</a:t>
            </a:r>
            <a:r>
              <a:rPr lang="es-CO" altLang="es-CO" sz="1800" dirty="0">
                <a:latin typeface="+mn-lt"/>
                <a:ea typeface="Times New Roman" panose="02020603050405020304" pitchFamily="18" charset="0"/>
                <a:cs typeface="Arial" panose="020B0604020202020204" pitchFamily="34" charset="0"/>
              </a:rPr>
              <a:t>), </a:t>
            </a:r>
            <a:r>
              <a:rPr lang="es-CO" altLang="es-CO" sz="1800" dirty="0" err="1">
                <a:latin typeface="+mn-lt"/>
                <a:ea typeface="Times New Roman" panose="02020603050405020304" pitchFamily="18" charset="0"/>
                <a:cs typeface="Arial" panose="020B0604020202020204" pitchFamily="34" charset="0"/>
              </a:rPr>
              <a:t>Elsevier</a:t>
            </a:r>
            <a:r>
              <a:rPr lang="es-CO" altLang="es-CO" sz="1800" dirty="0">
                <a:latin typeface="+mn-lt"/>
                <a:ea typeface="Times New Roman" panose="02020603050405020304" pitchFamily="18" charset="0"/>
                <a:cs typeface="Arial" panose="020B0604020202020204" pitchFamily="34" charset="0"/>
              </a:rPr>
              <a:t> </a:t>
            </a:r>
            <a:r>
              <a:rPr lang="es-CO" altLang="es-CO" sz="1800" dirty="0" smtClean="0">
                <a:latin typeface="+mn-lt"/>
                <a:ea typeface="Times New Roman" panose="02020603050405020304" pitchFamily="18" charset="0"/>
                <a:cs typeface="Arial" panose="020B0604020202020204" pitchFamily="34" charset="0"/>
              </a:rPr>
              <a:t>(</a:t>
            </a:r>
            <a:r>
              <a:rPr lang="es-CO" altLang="es-CO" sz="1800" dirty="0" err="1" smtClean="0">
                <a:latin typeface="+mn-lt"/>
                <a:ea typeface="Times New Roman" panose="02020603050405020304" pitchFamily="18" charset="0"/>
                <a:cs typeface="Arial" panose="020B0604020202020204" pitchFamily="34" charset="0"/>
              </a:rPr>
              <a:t>ScienceDirect</a:t>
            </a:r>
            <a:r>
              <a:rPr lang="es-CO" altLang="es-CO" sz="1800" dirty="0">
                <a:latin typeface="+mn-lt"/>
                <a:ea typeface="Times New Roman" panose="02020603050405020304" pitchFamily="18" charset="0"/>
                <a:cs typeface="Arial" panose="020B0604020202020204" pitchFamily="34" charset="0"/>
              </a:rPr>
              <a:t>), </a:t>
            </a:r>
            <a:r>
              <a:rPr lang="es-CO" altLang="es-CO" sz="1800" dirty="0" err="1">
                <a:latin typeface="+mn-lt"/>
                <a:ea typeface="Times New Roman" panose="02020603050405020304" pitchFamily="18" charset="0"/>
                <a:cs typeface="Arial" panose="020B0604020202020204" pitchFamily="34" charset="0"/>
              </a:rPr>
              <a:t>SCielo</a:t>
            </a:r>
            <a:r>
              <a:rPr lang="es-CO" altLang="es-CO" sz="1800" dirty="0">
                <a:latin typeface="+mn-lt"/>
                <a:ea typeface="Times New Roman" panose="02020603050405020304" pitchFamily="18" charset="0"/>
                <a:cs typeface="Arial" panose="020B0604020202020204" pitchFamily="34" charset="0"/>
              </a:rPr>
              <a:t>, y </a:t>
            </a:r>
            <a:r>
              <a:rPr lang="es-CO" altLang="es-CO" sz="1800" dirty="0" smtClean="0">
                <a:latin typeface="+mn-lt"/>
                <a:ea typeface="Times New Roman" panose="02020603050405020304" pitchFamily="18" charset="0"/>
                <a:cs typeface="Arial" panose="020B0604020202020204" pitchFamily="34" charset="0"/>
              </a:rPr>
              <a:t>Google </a:t>
            </a:r>
            <a:r>
              <a:rPr lang="es-CO" altLang="es-CO" sz="1800" dirty="0">
                <a:latin typeface="+mn-lt"/>
                <a:ea typeface="Times New Roman" panose="02020603050405020304" pitchFamily="18" charset="0"/>
                <a:cs typeface="Arial" panose="020B0604020202020204" pitchFamily="34" charset="0"/>
              </a:rPr>
              <a:t>Académico en el </a:t>
            </a:r>
            <a:r>
              <a:rPr lang="es-CO" altLang="es-CO" sz="1800" dirty="0" smtClean="0">
                <a:latin typeface="+mn-lt"/>
                <a:ea typeface="Times New Roman" panose="02020603050405020304" pitchFamily="18" charset="0"/>
                <a:cs typeface="Arial" panose="020B0604020202020204" pitchFamily="34" charset="0"/>
              </a:rPr>
              <a:t>periodo entre el año 2000 y 2019.</a:t>
            </a:r>
            <a:endParaRPr lang="es-CO" altLang="es-CO" sz="1800" dirty="0">
              <a:latin typeface="+mn-lt"/>
              <a:ea typeface="Times New Roman" panose="02020603050405020304" pitchFamily="18" charset="0"/>
              <a:cs typeface="Arial" panose="020B0604020202020204" pitchFamily="34" charset="0"/>
            </a:endParaRPr>
          </a:p>
          <a:p>
            <a:pPr algn="just">
              <a:spcBef>
                <a:spcPts val="200"/>
              </a:spcBef>
              <a:buNone/>
            </a:pPr>
            <a:endParaRPr lang="es-CO" altLang="es-CO"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357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a:t>
            </a:r>
            <a:endParaRPr lang="es-CO" dirty="0"/>
          </a:p>
        </p:txBody>
      </p:sp>
      <p:sp>
        <p:nvSpPr>
          <p:cNvPr id="3" name="Marcador de contenido 2"/>
          <p:cNvSpPr>
            <a:spLocks noGrp="1"/>
          </p:cNvSpPr>
          <p:nvPr>
            <p:ph idx="1"/>
          </p:nvPr>
        </p:nvSpPr>
        <p:spPr/>
        <p:txBody>
          <a:bodyPr anchor="ctr"/>
          <a:lstStyle/>
          <a:p>
            <a:pPr marL="514350" indent="-514350" algn="just">
              <a:buFont typeface="+mj-lt"/>
              <a:buAutoNum type="arabicPeriod"/>
            </a:pPr>
            <a:r>
              <a:rPr lang="es-CO" dirty="0" smtClean="0"/>
              <a:t>Los artículos se clasificaron primero por año: 2000-2019.</a:t>
            </a:r>
          </a:p>
          <a:p>
            <a:pPr marL="514350" indent="-514350" algn="just">
              <a:buFont typeface="+mj-lt"/>
              <a:buAutoNum type="arabicPeriod"/>
            </a:pPr>
            <a:r>
              <a:rPr lang="es-CO" dirty="0" smtClean="0"/>
              <a:t>Luego se escogieron aquellos de libre acceso con texto completo en español y finalmente por titulo: sorcion acuosa. </a:t>
            </a:r>
          </a:p>
          <a:p>
            <a:pPr marL="514350" indent="-514350" algn="just">
              <a:buFont typeface="+mj-lt"/>
              <a:buAutoNum type="arabicPeriod"/>
            </a:pPr>
            <a:r>
              <a:rPr lang="es-CO" dirty="0" smtClean="0"/>
              <a:t>Adicionalmente, se </a:t>
            </a:r>
            <a:r>
              <a:rPr lang="es-CO" dirty="0" smtClean="0"/>
              <a:t>seleccionaron </a:t>
            </a:r>
            <a:r>
              <a:rPr lang="es-CO" dirty="0" smtClean="0"/>
              <a:t>artículos en idioma Ingles teniendo en cuenta el titulo especifico de Sorcion acuosa.</a:t>
            </a:r>
            <a:endParaRPr lang="es-CO"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solidFill>
                  <a:srgbClr val="FFFFFF"/>
                </a:solidFill>
              </a:rPr>
              <a:pPr/>
              <a:t>13</a:t>
            </a:fld>
            <a:endParaRPr lang="es-CO" dirty="0">
              <a:solidFill>
                <a:srgbClr val="FFFFFF"/>
              </a:solidFill>
            </a:endParaRPr>
          </a:p>
        </p:txBody>
      </p:sp>
    </p:spTree>
    <p:extLst>
      <p:ext uri="{BB962C8B-B14F-4D97-AF65-F5344CB8AC3E}">
        <p14:creationId xmlns:p14="http://schemas.microsoft.com/office/powerpoint/2010/main" val="259724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a:t>
            </a:r>
            <a:endParaRPr lang="es-CO" dirty="0"/>
          </a:p>
        </p:txBody>
      </p:sp>
      <p:sp>
        <p:nvSpPr>
          <p:cNvPr id="3" name="Marcador de contenido 2"/>
          <p:cNvSpPr>
            <a:spLocks noGrp="1"/>
          </p:cNvSpPr>
          <p:nvPr>
            <p:ph idx="1"/>
          </p:nvPr>
        </p:nvSpPr>
        <p:spPr/>
        <p:txBody>
          <a:bodyPr anchor="ctr">
            <a:normAutofit/>
          </a:bodyPr>
          <a:lstStyle/>
          <a:p>
            <a:pPr marL="514350" indent="-514350" algn="just">
              <a:buFont typeface="+mj-lt"/>
              <a:buAutoNum type="arabicPeriod"/>
            </a:pPr>
            <a:r>
              <a:rPr lang="es-CO" dirty="0" err="1"/>
              <a:t>Örtengren</a:t>
            </a:r>
            <a:r>
              <a:rPr lang="es-CO" dirty="0"/>
              <a:t> en 2001, indicó que la interacción entre el relleno inorgánico de las resinas y el agua incrementa la masa de la misma y aumenta la sorción de agua. </a:t>
            </a:r>
            <a:endParaRPr lang="es-CO" dirty="0" smtClean="0"/>
          </a:p>
          <a:p>
            <a:pPr marL="514350" indent="-514350" algn="just">
              <a:buFont typeface="+mj-lt"/>
              <a:buAutoNum type="arabicPeriod"/>
            </a:pPr>
            <a:r>
              <a:rPr lang="es-CO" dirty="0" err="1" smtClean="0"/>
              <a:t>Firoozmand</a:t>
            </a:r>
            <a:r>
              <a:rPr lang="es-CO" dirty="0" smtClean="0"/>
              <a:t> </a:t>
            </a:r>
            <a:r>
              <a:rPr lang="es-CO" dirty="0" smtClean="0"/>
              <a:t>y cols., en </a:t>
            </a:r>
            <a:r>
              <a:rPr lang="es-CO" dirty="0" smtClean="0"/>
              <a:t>2011, </a:t>
            </a:r>
            <a:r>
              <a:rPr lang="es-CO" dirty="0" smtClean="0"/>
              <a:t>reportaron </a:t>
            </a:r>
            <a:r>
              <a:rPr lang="es-CO" dirty="0" smtClean="0"/>
              <a:t>que la </a:t>
            </a:r>
            <a:r>
              <a:rPr lang="es-CO" dirty="0" smtClean="0"/>
              <a:t>sorción </a:t>
            </a:r>
            <a:r>
              <a:rPr lang="es-CO" dirty="0" smtClean="0"/>
              <a:t>acuosa </a:t>
            </a:r>
            <a:r>
              <a:rPr lang="es-CO" dirty="0" smtClean="0"/>
              <a:t>es </a:t>
            </a:r>
            <a:r>
              <a:rPr lang="es-CO" dirty="0" smtClean="0"/>
              <a:t>afectada por el tamaño, la forma y cantidad de partículas orgánicas</a:t>
            </a:r>
            <a:r>
              <a:rPr lang="es-CO" dirty="0" smtClean="0"/>
              <a:t>.</a:t>
            </a:r>
            <a:endParaRPr lang="es-CO" dirty="0" smtClean="0"/>
          </a:p>
          <a:p>
            <a:pPr marL="514350" indent="-514350" algn="just">
              <a:buFont typeface="+mj-lt"/>
              <a:buAutoNum type="arabicPeriod"/>
            </a:pPr>
            <a:r>
              <a:rPr lang="es-CO" dirty="0" err="1" smtClean="0"/>
              <a:t>Bociong</a:t>
            </a:r>
            <a:r>
              <a:rPr lang="es-CO" dirty="0" smtClean="0"/>
              <a:t> K., y </a:t>
            </a:r>
            <a:r>
              <a:rPr lang="es-CO" dirty="0" err="1" smtClean="0"/>
              <a:t>cols</a:t>
            </a:r>
            <a:r>
              <a:rPr lang="es-CO" dirty="0" smtClean="0"/>
              <a:t> en 2017</a:t>
            </a:r>
            <a:r>
              <a:rPr lang="es-CO" dirty="0" smtClean="0"/>
              <a:t>, </a:t>
            </a:r>
            <a:r>
              <a:rPr lang="es-CO" dirty="0" smtClean="0"/>
              <a:t>plantearon que en los polímeros e</a:t>
            </a:r>
            <a:r>
              <a:rPr lang="es-CO" dirty="0" smtClean="0"/>
              <a:t>xisten dos formas de difusión controlada que establecen  diferencias significativas </a:t>
            </a:r>
            <a:r>
              <a:rPr lang="es-CO" dirty="0" smtClean="0"/>
              <a:t>entre</a:t>
            </a:r>
            <a:r>
              <a:rPr lang="es-CO" dirty="0" smtClean="0"/>
              <a:t> </a:t>
            </a:r>
            <a:r>
              <a:rPr lang="es-CO" dirty="0" smtClean="0"/>
              <a:t>la sorción </a:t>
            </a:r>
            <a:r>
              <a:rPr lang="es-CO" dirty="0" smtClean="0"/>
              <a:t>acuosa y contracción de polimerización </a:t>
            </a:r>
            <a:r>
              <a:rPr lang="es-CO" dirty="0" smtClean="0"/>
              <a:t>de resinas de Nanorelleno y convencionales.</a:t>
            </a:r>
            <a:endParaRPr lang="es-CO"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solidFill>
                  <a:srgbClr val="FFFFFF"/>
                </a:solidFill>
              </a:rPr>
              <a:pPr/>
              <a:t>14</a:t>
            </a:fld>
            <a:endParaRPr lang="es-CO" dirty="0">
              <a:solidFill>
                <a:srgbClr val="FFFFFF"/>
              </a:solidFill>
            </a:endParaRPr>
          </a:p>
        </p:txBody>
      </p:sp>
    </p:spTree>
    <p:extLst>
      <p:ext uri="{BB962C8B-B14F-4D97-AF65-F5344CB8AC3E}">
        <p14:creationId xmlns:p14="http://schemas.microsoft.com/office/powerpoint/2010/main" val="299891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15</a:t>
            </a:fld>
            <a:endParaRPr lang="es-CO" dirty="0">
              <a:solidFill>
                <a:srgbClr val="FFFFFF"/>
              </a:solidFill>
            </a:endParaRPr>
          </a:p>
        </p:txBody>
      </p:sp>
      <p:sp>
        <p:nvSpPr>
          <p:cNvPr id="6" name="Título 1"/>
          <p:cNvSpPr txBox="1">
            <a:spLocks/>
          </p:cNvSpPr>
          <p:nvPr/>
        </p:nvSpPr>
        <p:spPr>
          <a:xfrm>
            <a:off x="1378612" y="3892952"/>
            <a:ext cx="9261679"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GRACIAS…</a:t>
            </a:r>
            <a:endParaRPr lang="es-CO" dirty="0"/>
          </a:p>
        </p:txBody>
      </p:sp>
    </p:spTree>
    <p:extLst>
      <p:ext uri="{BB962C8B-B14F-4D97-AF65-F5344CB8AC3E}">
        <p14:creationId xmlns:p14="http://schemas.microsoft.com/office/powerpoint/2010/main" val="275989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2</a:t>
            </a:fld>
            <a:endParaRPr lang="es-CO" dirty="0">
              <a:solidFill>
                <a:srgbClr val="FFFFFF"/>
              </a:solidFill>
            </a:endParaRPr>
          </a:p>
        </p:txBody>
      </p:sp>
      <p:sp>
        <p:nvSpPr>
          <p:cNvPr id="6" name="Título 1"/>
          <p:cNvSpPr txBox="1">
            <a:spLocks/>
          </p:cNvSpPr>
          <p:nvPr/>
        </p:nvSpPr>
        <p:spPr>
          <a:xfrm>
            <a:off x="616612" y="476755"/>
            <a:ext cx="11121363"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CO-INVESTIGADORES</a:t>
            </a:r>
          </a:p>
          <a:p>
            <a:pPr algn="ctr"/>
            <a:endParaRPr lang="es-CO" dirty="0" smtClean="0"/>
          </a:p>
          <a:p>
            <a:pPr algn="ctr"/>
            <a:r>
              <a:rPr lang="es-CO" sz="3600" dirty="0" smtClean="0">
                <a:solidFill>
                  <a:schemeClr val="tx1">
                    <a:lumMod val="75000"/>
                  </a:schemeClr>
                </a:solidFill>
              </a:rPr>
              <a:t>Dra. NATALIA FORTICH</a:t>
            </a:r>
          </a:p>
          <a:p>
            <a:pPr algn="ctr">
              <a:lnSpc>
                <a:spcPct val="100000"/>
              </a:lnSpc>
            </a:pPr>
            <a:r>
              <a:rPr lang="es-CO" sz="2800" b="1" dirty="0" smtClean="0">
                <a:solidFill>
                  <a:schemeClr val="tx1">
                    <a:lumMod val="75000"/>
                  </a:schemeClr>
                </a:solidFill>
              </a:rPr>
              <a:t>Directora de Investigación </a:t>
            </a:r>
          </a:p>
          <a:p>
            <a:pPr algn="ctr">
              <a:lnSpc>
                <a:spcPct val="100000"/>
              </a:lnSpc>
            </a:pPr>
            <a:r>
              <a:rPr lang="es-CO" sz="2800" b="1" dirty="0" smtClean="0">
                <a:solidFill>
                  <a:schemeClr val="tx1">
                    <a:lumMod val="75000"/>
                  </a:schemeClr>
                </a:solidFill>
              </a:rPr>
              <a:t>Docente de Metodología de la investigación</a:t>
            </a:r>
          </a:p>
          <a:p>
            <a:pPr algn="ctr">
              <a:lnSpc>
                <a:spcPct val="100000"/>
              </a:lnSpc>
            </a:pPr>
            <a:endParaRPr lang="es-CO" sz="2800" b="1" dirty="0">
              <a:solidFill>
                <a:schemeClr val="tx1">
                  <a:lumMod val="75000"/>
                </a:schemeClr>
              </a:solidFill>
            </a:endParaRPr>
          </a:p>
          <a:p>
            <a:pPr algn="ctr">
              <a:lnSpc>
                <a:spcPct val="100000"/>
              </a:lnSpc>
            </a:pPr>
            <a:r>
              <a:rPr lang="es-CO" sz="2800" b="1" dirty="0" smtClean="0">
                <a:solidFill>
                  <a:schemeClr val="tx1">
                    <a:lumMod val="75000"/>
                  </a:schemeClr>
                </a:solidFill>
              </a:rPr>
              <a:t>Paula Urrutia</a:t>
            </a:r>
          </a:p>
          <a:p>
            <a:pPr algn="ctr">
              <a:lnSpc>
                <a:spcPct val="100000"/>
              </a:lnSpc>
            </a:pPr>
            <a:r>
              <a:rPr lang="es-CO" sz="2400" b="1" dirty="0" smtClean="0">
                <a:solidFill>
                  <a:schemeClr val="tx1">
                    <a:lumMod val="75000"/>
                  </a:schemeClr>
                </a:solidFill>
              </a:rPr>
              <a:t>Estudiante Líder </a:t>
            </a:r>
          </a:p>
          <a:p>
            <a:pPr algn="ctr">
              <a:lnSpc>
                <a:spcPct val="100000"/>
              </a:lnSpc>
            </a:pPr>
            <a:r>
              <a:rPr lang="es-CO" sz="2400" b="1" dirty="0">
                <a:solidFill>
                  <a:schemeClr val="tx1">
                    <a:lumMod val="75000"/>
                  </a:schemeClr>
                </a:solidFill>
              </a:rPr>
              <a:t>II Semestre</a:t>
            </a:r>
            <a:endParaRPr lang="es-CO" sz="2400" b="1" dirty="0" smtClean="0">
              <a:solidFill>
                <a:schemeClr val="tx1">
                  <a:lumMod val="75000"/>
                </a:schemeClr>
              </a:solidFill>
            </a:endParaRPr>
          </a:p>
          <a:p>
            <a:pPr algn="ctr">
              <a:lnSpc>
                <a:spcPct val="100000"/>
              </a:lnSpc>
            </a:pPr>
            <a:r>
              <a:rPr lang="es-CO" sz="2400" b="1" dirty="0" smtClean="0">
                <a:solidFill>
                  <a:schemeClr val="tx1">
                    <a:lumMod val="75000"/>
                  </a:schemeClr>
                </a:solidFill>
              </a:rPr>
              <a:t> Seminario de Investigación</a:t>
            </a:r>
            <a:endParaRPr lang="es-CO" sz="2400" b="1" dirty="0">
              <a:solidFill>
                <a:schemeClr val="tx1">
                  <a:lumMod val="75000"/>
                </a:schemeClr>
              </a:solidFill>
            </a:endParaRPr>
          </a:p>
        </p:txBody>
      </p:sp>
    </p:spTree>
    <p:extLst>
      <p:ext uri="{BB962C8B-B14F-4D97-AF65-F5344CB8AC3E}">
        <p14:creationId xmlns:p14="http://schemas.microsoft.com/office/powerpoint/2010/main" val="3306126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3</a:t>
            </a:fld>
            <a:endParaRPr lang="es-CO" dirty="0">
              <a:solidFill>
                <a:srgbClr val="FFFFFF"/>
              </a:solidFill>
            </a:endParaRPr>
          </a:p>
        </p:txBody>
      </p:sp>
      <p:sp>
        <p:nvSpPr>
          <p:cNvPr id="6" name="Título 1"/>
          <p:cNvSpPr txBox="1">
            <a:spLocks/>
          </p:cNvSpPr>
          <p:nvPr/>
        </p:nvSpPr>
        <p:spPr>
          <a:xfrm>
            <a:off x="473571" y="387545"/>
            <a:ext cx="11121363" cy="894845"/>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INTRODUCCIÓN</a:t>
            </a:r>
            <a:endParaRPr lang="es-CO" dirty="0"/>
          </a:p>
        </p:txBody>
      </p:sp>
      <p:sp>
        <p:nvSpPr>
          <p:cNvPr id="2" name="CuadroTexto 1"/>
          <p:cNvSpPr txBox="1"/>
          <p:nvPr/>
        </p:nvSpPr>
        <p:spPr>
          <a:xfrm>
            <a:off x="216324" y="5836216"/>
            <a:ext cx="11763995" cy="800219"/>
          </a:xfrm>
          <a:prstGeom prst="rect">
            <a:avLst/>
          </a:prstGeom>
          <a:noFill/>
        </p:spPr>
        <p:txBody>
          <a:bodyPr wrap="square" rtlCol="0">
            <a:spAutoFit/>
          </a:bodyPr>
          <a:lstStyle/>
          <a:p>
            <a:r>
              <a:rPr lang="es-CO" sz="1400" dirty="0">
                <a:latin typeface="Calibri" panose="020F0502020204030204" pitchFamily="34" charset="0"/>
              </a:rPr>
              <a:t>Corral C, </a:t>
            </a:r>
            <a:r>
              <a:rPr lang="es-CO" sz="1400" dirty="0" err="1">
                <a:latin typeface="Calibri" panose="020F0502020204030204" pitchFamily="34" charset="0"/>
              </a:rPr>
              <a:t>Vildósola</a:t>
            </a:r>
            <a:r>
              <a:rPr lang="es-CO" sz="1400" dirty="0">
                <a:latin typeface="Calibri" panose="020F0502020204030204" pitchFamily="34" charset="0"/>
              </a:rPr>
              <a:t> P, </a:t>
            </a:r>
            <a:r>
              <a:rPr lang="es-CO" sz="1400" dirty="0" err="1">
                <a:latin typeface="Calibri" panose="020F0502020204030204" pitchFamily="34" charset="0"/>
              </a:rPr>
              <a:t>Bersezio</a:t>
            </a:r>
            <a:r>
              <a:rPr lang="es-CO" sz="1400" dirty="0">
                <a:latin typeface="Calibri" panose="020F0502020204030204" pitchFamily="34" charset="0"/>
              </a:rPr>
              <a:t> C, Alves Dos Campos E, Fernández E,. Revisión del estado actual de resinas compuestas Bulk-Fill. </a:t>
            </a:r>
            <a:r>
              <a:rPr lang="es-CO" sz="1400" dirty="0" err="1">
                <a:latin typeface="Calibri" panose="020F0502020204030204" pitchFamily="34" charset="0"/>
              </a:rPr>
              <a:t>Rev</a:t>
            </a:r>
            <a:r>
              <a:rPr lang="es-CO" sz="1400" dirty="0">
                <a:latin typeface="Calibri" panose="020F0502020204030204" pitchFamily="34" charset="0"/>
              </a:rPr>
              <a:t> </a:t>
            </a:r>
            <a:r>
              <a:rPr lang="es-CO" sz="1400" dirty="0" err="1">
                <a:latin typeface="Calibri" panose="020F0502020204030204" pitchFamily="34" charset="0"/>
              </a:rPr>
              <a:t>Fac</a:t>
            </a:r>
            <a:r>
              <a:rPr lang="es-CO" sz="1400" dirty="0">
                <a:latin typeface="Calibri" panose="020F0502020204030204" pitchFamily="34" charset="0"/>
              </a:rPr>
              <a:t> </a:t>
            </a:r>
            <a:r>
              <a:rPr lang="es-CO" sz="1400" dirty="0" err="1">
                <a:latin typeface="Calibri" panose="020F0502020204030204" pitchFamily="34" charset="0"/>
              </a:rPr>
              <a:t>Odontol</a:t>
            </a:r>
            <a:r>
              <a:rPr lang="es-CO" sz="1400" dirty="0">
                <a:latin typeface="Calibri" panose="020F0502020204030204" pitchFamily="34" charset="0"/>
              </a:rPr>
              <a:t> </a:t>
            </a:r>
            <a:r>
              <a:rPr lang="es-CO" sz="1400" dirty="0" err="1">
                <a:latin typeface="Calibri" panose="020F0502020204030204" pitchFamily="34" charset="0"/>
              </a:rPr>
              <a:t>Univ</a:t>
            </a:r>
            <a:r>
              <a:rPr lang="es-CO" sz="1400" dirty="0">
                <a:latin typeface="Calibri" panose="020F0502020204030204" pitchFamily="34" charset="0"/>
              </a:rPr>
              <a:t> </a:t>
            </a:r>
            <a:r>
              <a:rPr lang="es-CO" sz="1400" dirty="0" err="1">
                <a:latin typeface="Calibri" panose="020F0502020204030204" pitchFamily="34" charset="0"/>
              </a:rPr>
              <a:t>Antioq</a:t>
            </a:r>
            <a:r>
              <a:rPr lang="es-CO" sz="1400" dirty="0">
                <a:latin typeface="Calibri" panose="020F0502020204030204" pitchFamily="34" charset="0"/>
              </a:rPr>
              <a:t> 2015; 27(1): 177-196. </a:t>
            </a:r>
            <a:r>
              <a:rPr lang="es-CO" sz="1400" dirty="0" smtClean="0">
                <a:latin typeface="Calibri" panose="020F0502020204030204" pitchFamily="34" charset="0"/>
              </a:rPr>
              <a:t>DOI</a:t>
            </a:r>
            <a:r>
              <a:rPr lang="es-CO" sz="1400" dirty="0">
                <a:latin typeface="Calibri" panose="020F0502020204030204" pitchFamily="34" charset="0"/>
              </a:rPr>
              <a:t>: </a:t>
            </a:r>
            <a:r>
              <a:rPr lang="es-CO" sz="1400" dirty="0">
                <a:latin typeface="Calibri" panose="020F0502020204030204" pitchFamily="34" charset="0"/>
                <a:hlinkClick r:id="rId3"/>
              </a:rPr>
              <a:t>http://</a:t>
            </a:r>
            <a:r>
              <a:rPr lang="es-CO" sz="1400" dirty="0" smtClean="0">
                <a:latin typeface="Calibri" panose="020F0502020204030204" pitchFamily="34" charset="0"/>
                <a:hlinkClick r:id="rId3"/>
              </a:rPr>
              <a:t>dx.doi.org/10.17533/udea.rfo.v27n1a9</a:t>
            </a:r>
            <a:endParaRPr lang="es-ES" sz="1400" dirty="0">
              <a:latin typeface="Calibri" panose="020F0502020204030204" pitchFamily="34" charset="0"/>
            </a:endParaRPr>
          </a:p>
          <a:p>
            <a:endParaRPr lang="es-CO" dirty="0"/>
          </a:p>
        </p:txBody>
      </p:sp>
      <p:grpSp>
        <p:nvGrpSpPr>
          <p:cNvPr id="12" name="Grupo 11"/>
          <p:cNvGrpSpPr/>
          <p:nvPr/>
        </p:nvGrpSpPr>
        <p:grpSpPr>
          <a:xfrm>
            <a:off x="473571" y="1753288"/>
            <a:ext cx="5331044" cy="3872645"/>
            <a:chOff x="502657" y="1719482"/>
            <a:chExt cx="5331044" cy="3872645"/>
          </a:xfrm>
        </p:grpSpPr>
        <p:grpSp>
          <p:nvGrpSpPr>
            <p:cNvPr id="18" name="Grupo 17"/>
            <p:cNvGrpSpPr/>
            <p:nvPr/>
          </p:nvGrpSpPr>
          <p:grpSpPr>
            <a:xfrm>
              <a:off x="502657" y="1719482"/>
              <a:ext cx="5331044" cy="3872645"/>
              <a:chOff x="142803" y="1559387"/>
              <a:chExt cx="5331044" cy="3872645"/>
            </a:xfrm>
          </p:grpSpPr>
          <p:sp>
            <p:nvSpPr>
              <p:cNvPr id="4" name="Rectángulo 3"/>
              <p:cNvSpPr/>
              <p:nvPr/>
            </p:nvSpPr>
            <p:spPr>
              <a:xfrm>
                <a:off x="368326" y="2877487"/>
                <a:ext cx="4749747"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ctr">
                  <a:buClr>
                    <a:schemeClr val="accent2"/>
                  </a:buClr>
                  <a:buFont typeface="Wingdings" panose="05000000000000000000" pitchFamily="2" charset="2"/>
                  <a:buChar char="ü"/>
                </a:pPr>
                <a:r>
                  <a:rPr lang="es-CO" sz="2000" b="1" dirty="0" smtClean="0"/>
                  <a:t>Profundidad </a:t>
                </a:r>
                <a:r>
                  <a:rPr lang="es-CO" sz="2000" b="1" dirty="0"/>
                  <a:t>de la </a:t>
                </a:r>
                <a:r>
                  <a:rPr lang="es-CO" sz="2000" b="1" dirty="0" smtClean="0"/>
                  <a:t>cavidad.</a:t>
                </a:r>
              </a:p>
              <a:p>
                <a:pPr marL="285750" indent="-285750" algn="ctr">
                  <a:buClr>
                    <a:schemeClr val="accent2"/>
                  </a:buClr>
                  <a:buFont typeface="Wingdings" panose="05000000000000000000" pitchFamily="2" charset="2"/>
                  <a:buChar char="ü"/>
                </a:pPr>
                <a:r>
                  <a:rPr lang="es-CO" sz="2000" b="1" dirty="0"/>
                  <a:t>D</a:t>
                </a:r>
                <a:r>
                  <a:rPr lang="es-CO" sz="2000" b="1" dirty="0" smtClean="0"/>
                  <a:t>ifícil </a:t>
                </a:r>
                <a:r>
                  <a:rPr lang="es-CO" sz="2000" b="1" dirty="0"/>
                  <a:t>acceso durante la </a:t>
                </a:r>
                <a:r>
                  <a:rPr lang="es-CO" sz="2000" b="1" dirty="0" smtClean="0"/>
                  <a:t>obturación.</a:t>
                </a:r>
              </a:p>
              <a:p>
                <a:pPr marL="285750" indent="-285750" algn="ctr">
                  <a:buClr>
                    <a:schemeClr val="accent2"/>
                  </a:buClr>
                  <a:buFont typeface="Wingdings" panose="05000000000000000000" pitchFamily="2" charset="2"/>
                  <a:buChar char="ü"/>
                </a:pPr>
                <a:r>
                  <a:rPr lang="es-CO" sz="2000" b="1" dirty="0"/>
                  <a:t>P</a:t>
                </a:r>
                <a:r>
                  <a:rPr lang="es-CO" sz="2000" b="1" dirty="0" smtClean="0"/>
                  <a:t>resencia </a:t>
                </a:r>
                <a:r>
                  <a:rPr lang="es-CO" sz="2000" b="1" dirty="0"/>
                  <a:t>de sistemas de confinamiento de </a:t>
                </a:r>
                <a:r>
                  <a:rPr lang="es-CO" sz="2000" b="1" dirty="0" err="1" smtClean="0"/>
                  <a:t>cavitario</a:t>
                </a:r>
                <a:r>
                  <a:rPr lang="es-CO" sz="2000" b="1" dirty="0" smtClean="0"/>
                  <a:t>- materiales opacos.</a:t>
                </a:r>
              </a:p>
              <a:p>
                <a:pPr marL="285750" indent="-285750" algn="ctr">
                  <a:buClr>
                    <a:schemeClr val="accent2"/>
                  </a:buClr>
                  <a:buFont typeface="Wingdings" panose="05000000000000000000" pitchFamily="2" charset="2"/>
                  <a:buChar char="ü"/>
                </a:pPr>
                <a:r>
                  <a:rPr lang="es-CO" sz="2000" b="1" dirty="0"/>
                  <a:t>C</a:t>
                </a:r>
                <a:r>
                  <a:rPr lang="es-CO" sz="2000" b="1" dirty="0" smtClean="0"/>
                  <a:t>apacidad </a:t>
                </a:r>
                <a:r>
                  <a:rPr lang="es-CO" sz="2000" b="1" dirty="0"/>
                  <a:t>de penetración de la luz</a:t>
                </a:r>
                <a:r>
                  <a:rPr lang="es-CO" dirty="0"/>
                  <a:t>. </a:t>
                </a:r>
              </a:p>
            </p:txBody>
          </p:sp>
          <p:sp>
            <p:nvSpPr>
              <p:cNvPr id="8" name="Rectángulo 7"/>
              <p:cNvSpPr/>
              <p:nvPr/>
            </p:nvSpPr>
            <p:spPr>
              <a:xfrm>
                <a:off x="142803" y="1559387"/>
                <a:ext cx="533104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b="1" dirty="0" smtClean="0"/>
                  <a:t>SELLADO DE RESTAURACIONES CLASE II</a:t>
                </a:r>
                <a:endParaRPr lang="es-CO" b="1" dirty="0"/>
              </a:p>
            </p:txBody>
          </p:sp>
          <p:sp>
            <p:nvSpPr>
              <p:cNvPr id="17" name="Flecha abajo 16"/>
              <p:cNvSpPr/>
              <p:nvPr/>
            </p:nvSpPr>
            <p:spPr>
              <a:xfrm>
                <a:off x="2675586" y="1928719"/>
                <a:ext cx="155946" cy="91832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CuadroTexto 10"/>
            <p:cNvSpPr txBox="1"/>
            <p:nvPr/>
          </p:nvSpPr>
          <p:spPr>
            <a:xfrm>
              <a:off x="3092745" y="2526806"/>
              <a:ext cx="1051891" cy="338554"/>
            </a:xfrm>
            <a:prstGeom prst="rect">
              <a:avLst/>
            </a:prstGeom>
            <a:noFill/>
          </p:spPr>
          <p:txBody>
            <a:bodyPr wrap="none" rtlCol="0">
              <a:spAutoFit/>
            </a:bodyPr>
            <a:lstStyle/>
            <a:p>
              <a:r>
                <a:rPr lang="es-CO" sz="1600" dirty="0" smtClean="0"/>
                <a:t>Afectado </a:t>
              </a:r>
              <a:endParaRPr lang="es-CO" sz="1600" dirty="0"/>
            </a:p>
          </p:txBody>
        </p:sp>
      </p:grpSp>
      <p:grpSp>
        <p:nvGrpSpPr>
          <p:cNvPr id="14" name="Grupo 13"/>
          <p:cNvGrpSpPr/>
          <p:nvPr/>
        </p:nvGrpSpPr>
        <p:grpSpPr>
          <a:xfrm>
            <a:off x="6635302" y="1746528"/>
            <a:ext cx="4621064" cy="1660386"/>
            <a:chOff x="6561785" y="1778642"/>
            <a:chExt cx="4621064" cy="1660386"/>
          </a:xfrm>
        </p:grpSpPr>
        <p:grpSp>
          <p:nvGrpSpPr>
            <p:cNvPr id="7" name="Grupo 6"/>
            <p:cNvGrpSpPr/>
            <p:nvPr/>
          </p:nvGrpSpPr>
          <p:grpSpPr>
            <a:xfrm>
              <a:off x="6561785" y="1778642"/>
              <a:ext cx="3068287" cy="1571223"/>
              <a:chOff x="6458754" y="2086929"/>
              <a:chExt cx="3068287" cy="1571223"/>
            </a:xfrm>
          </p:grpSpPr>
          <p:pic>
            <p:nvPicPr>
              <p:cNvPr id="5" name="Imagen 4"/>
              <p:cNvPicPr>
                <a:picLocks noChangeAspect="1"/>
              </p:cNvPicPr>
              <p:nvPr/>
            </p:nvPicPr>
            <p:blipFill rotWithShape="1">
              <a:blip r:embed="rId4"/>
              <a:srcRect l="40769" t="10357" r="40100" b="43448"/>
              <a:stretch/>
            </p:blipFill>
            <p:spPr>
              <a:xfrm>
                <a:off x="8120129" y="2086929"/>
                <a:ext cx="1406912" cy="1571223"/>
              </a:xfrm>
              <a:prstGeom prst="rect">
                <a:avLst/>
              </a:prstGeom>
            </p:spPr>
          </p:pic>
          <p:pic>
            <p:nvPicPr>
              <p:cNvPr id="1026" name="Picture 2" descr="Resultado de imagen para sellado marginal de una resinas"/>
              <p:cNvPicPr>
                <a:picLocks noChangeAspect="1" noChangeArrowheads="1"/>
              </p:cNvPicPr>
              <p:nvPr/>
            </p:nvPicPr>
            <p:blipFill rotWithShape="1">
              <a:blip r:embed="rId5">
                <a:extLst>
                  <a:ext uri="{28A0092B-C50C-407E-A947-70E740481C1C}">
                    <a14:useLocalDpi xmlns:a14="http://schemas.microsoft.com/office/drawing/2010/main" val="0"/>
                  </a:ext>
                </a:extLst>
              </a:blip>
              <a:srcRect l="1896" t="14031" r="80151" b="49258"/>
              <a:stretch/>
            </p:blipFill>
            <p:spPr bwMode="auto">
              <a:xfrm>
                <a:off x="6458754" y="2086929"/>
                <a:ext cx="1661375" cy="157122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p:cNvSpPr txBox="1"/>
            <p:nvPr/>
          </p:nvSpPr>
          <p:spPr>
            <a:xfrm>
              <a:off x="9446476" y="3069696"/>
              <a:ext cx="1736373" cy="369332"/>
            </a:xfrm>
            <a:prstGeom prst="rect">
              <a:avLst/>
            </a:prstGeom>
            <a:noFill/>
          </p:spPr>
          <p:txBody>
            <a:bodyPr wrap="none" rtlCol="0">
              <a:spAutoFit/>
            </a:bodyPr>
            <a:lstStyle/>
            <a:p>
              <a:r>
                <a:rPr lang="es-CO" dirty="0" smtClean="0"/>
                <a:t>Matriz metálica</a:t>
              </a:r>
              <a:endParaRPr lang="es-CO" dirty="0"/>
            </a:p>
          </p:txBody>
        </p:sp>
      </p:grpSp>
      <p:pic>
        <p:nvPicPr>
          <p:cNvPr id="16" name="Imagen 15"/>
          <p:cNvPicPr>
            <a:picLocks noChangeAspect="1"/>
          </p:cNvPicPr>
          <p:nvPr/>
        </p:nvPicPr>
        <p:blipFill rotWithShape="1">
          <a:blip r:embed="rId6"/>
          <a:srcRect l="2084" t="28889" r="65278" b="33518"/>
          <a:stretch/>
        </p:blipFill>
        <p:spPr>
          <a:xfrm>
            <a:off x="6863902" y="3455325"/>
            <a:ext cx="2515389" cy="1810723"/>
          </a:xfrm>
          <a:prstGeom prst="rect">
            <a:avLst/>
          </a:prstGeom>
        </p:spPr>
      </p:pic>
    </p:spTree>
    <p:extLst>
      <p:ext uri="{BB962C8B-B14F-4D97-AF65-F5344CB8AC3E}">
        <p14:creationId xmlns:p14="http://schemas.microsoft.com/office/powerpoint/2010/main" val="201683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4</a:t>
            </a:fld>
            <a:endParaRPr lang="es-CO" dirty="0">
              <a:solidFill>
                <a:srgbClr val="FFFFFF"/>
              </a:solidFill>
            </a:endParaRPr>
          </a:p>
        </p:txBody>
      </p:sp>
      <p:grpSp>
        <p:nvGrpSpPr>
          <p:cNvPr id="12" name="Grupo 11"/>
          <p:cNvGrpSpPr/>
          <p:nvPr/>
        </p:nvGrpSpPr>
        <p:grpSpPr>
          <a:xfrm>
            <a:off x="7066525" y="1458033"/>
            <a:ext cx="4348655" cy="4223288"/>
            <a:chOff x="7426034" y="1333528"/>
            <a:chExt cx="3823857" cy="3717697"/>
          </a:xfrm>
        </p:grpSpPr>
        <p:pic>
          <p:nvPicPr>
            <p:cNvPr id="9" name="Imagen 8"/>
            <p:cNvPicPr>
              <a:picLocks noChangeAspect="1"/>
            </p:cNvPicPr>
            <p:nvPr/>
          </p:nvPicPr>
          <p:blipFill rotWithShape="1">
            <a:blip r:embed="rId3"/>
            <a:srcRect l="12613" t="22424" r="57841" b="32929"/>
            <a:stretch/>
          </p:blipFill>
          <p:spPr>
            <a:xfrm>
              <a:off x="7426034" y="1333528"/>
              <a:ext cx="3823857" cy="3250277"/>
            </a:xfrm>
            <a:prstGeom prst="rect">
              <a:avLst/>
            </a:prstGeom>
          </p:spPr>
        </p:pic>
        <p:sp>
          <p:nvSpPr>
            <p:cNvPr id="11" name="Rectángulo 10"/>
            <p:cNvSpPr/>
            <p:nvPr/>
          </p:nvSpPr>
          <p:spPr>
            <a:xfrm>
              <a:off x="7426036" y="4528005"/>
              <a:ext cx="3726873" cy="523220"/>
            </a:xfrm>
            <a:prstGeom prst="rect">
              <a:avLst/>
            </a:prstGeom>
          </p:spPr>
          <p:txBody>
            <a:bodyPr wrap="square">
              <a:spAutoFit/>
            </a:bodyPr>
            <a:lstStyle/>
            <a:p>
              <a:r>
                <a:rPr lang="es-CO" sz="1400" dirty="0" smtClean="0"/>
                <a:t>://www.google.com/search?q=tecnica+incremental+oblicua&amp;rlz.</a:t>
              </a:r>
              <a:endParaRPr lang="es-CO" sz="1400" dirty="0"/>
            </a:p>
          </p:txBody>
        </p:sp>
      </p:grpSp>
      <p:sp>
        <p:nvSpPr>
          <p:cNvPr id="14" name="Título 1"/>
          <p:cNvSpPr txBox="1">
            <a:spLocks/>
          </p:cNvSpPr>
          <p:nvPr/>
        </p:nvSpPr>
        <p:spPr>
          <a:xfrm>
            <a:off x="417802" y="177308"/>
            <a:ext cx="11121363" cy="894845"/>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PLANTEAMIENTO DEL PROBLEMA</a:t>
            </a:r>
            <a:endParaRPr lang="es-CO" dirty="0"/>
          </a:p>
        </p:txBody>
      </p:sp>
      <p:sp>
        <p:nvSpPr>
          <p:cNvPr id="2" name="CuadroTexto 1"/>
          <p:cNvSpPr txBox="1"/>
          <p:nvPr/>
        </p:nvSpPr>
        <p:spPr>
          <a:xfrm>
            <a:off x="1037405" y="1365094"/>
            <a:ext cx="5176890" cy="523220"/>
          </a:xfrm>
          <a:prstGeom prst="rect">
            <a:avLst/>
          </a:prstGeom>
          <a:noFill/>
        </p:spPr>
        <p:txBody>
          <a:bodyPr wrap="square" rtlCol="0">
            <a:spAutoFit/>
          </a:bodyPr>
          <a:lstStyle/>
          <a:p>
            <a:r>
              <a:rPr lang="es-CO" sz="2800" b="1" dirty="0" smtClean="0">
                <a:solidFill>
                  <a:srgbClr val="FF0000"/>
                </a:solidFill>
              </a:rPr>
              <a:t>Técnica incremental oblicua.</a:t>
            </a:r>
            <a:endParaRPr lang="es-CO" sz="2800" b="1" dirty="0">
              <a:solidFill>
                <a:srgbClr val="FF0000"/>
              </a:solidFill>
            </a:endParaRPr>
          </a:p>
        </p:txBody>
      </p:sp>
      <p:sp>
        <p:nvSpPr>
          <p:cNvPr id="4" name="Rectángulo 3"/>
          <p:cNvSpPr/>
          <p:nvPr/>
        </p:nvSpPr>
        <p:spPr>
          <a:xfrm>
            <a:off x="660400" y="1996589"/>
            <a:ext cx="5930900" cy="3046988"/>
          </a:xfrm>
          <a:prstGeom prst="rect">
            <a:avLst/>
          </a:prstGeom>
        </p:spPr>
        <p:txBody>
          <a:bodyPr wrap="square" anchor="ctr">
            <a:spAutoFit/>
          </a:bodyPr>
          <a:lstStyle/>
          <a:p>
            <a:pPr marL="342900" indent="-342900">
              <a:buFont typeface="Wingdings" panose="05000000000000000000" pitchFamily="2" charset="2"/>
              <a:buChar char="ü"/>
            </a:pPr>
            <a:r>
              <a:rPr lang="es-ES" sz="2400" dirty="0" smtClean="0"/>
              <a:t>Requiere incrementos </a:t>
            </a:r>
            <a:r>
              <a:rPr lang="es-ES" sz="2400" dirty="0"/>
              <a:t>de </a:t>
            </a:r>
            <a:r>
              <a:rPr lang="es-ES" sz="2400" dirty="0" smtClean="0"/>
              <a:t>resina de hasta </a:t>
            </a:r>
            <a:r>
              <a:rPr lang="es-ES" sz="2400" dirty="0"/>
              <a:t>2 </a:t>
            </a:r>
            <a:r>
              <a:rPr lang="es-ES" sz="2400" dirty="0" err="1"/>
              <a:t>mm</a:t>
            </a:r>
            <a:r>
              <a:rPr lang="es-ES" sz="2400" dirty="0" err="1" smtClean="0"/>
              <a:t>.</a:t>
            </a:r>
            <a:endParaRPr lang="es-ES" sz="2400" dirty="0" smtClean="0"/>
          </a:p>
          <a:p>
            <a:pPr marL="342900" indent="-342900">
              <a:buFont typeface="Wingdings" panose="05000000000000000000" pitchFamily="2" charset="2"/>
              <a:buChar char="ü"/>
            </a:pPr>
            <a:r>
              <a:rPr lang="es-ES" sz="2400" dirty="0" smtClean="0"/>
              <a:t>Varias </a:t>
            </a:r>
            <a:r>
              <a:rPr lang="es-ES" sz="2400" dirty="0"/>
              <a:t>capas del </a:t>
            </a:r>
            <a:r>
              <a:rPr lang="es-ES" sz="2400" dirty="0" smtClean="0"/>
              <a:t>material en cavidades profundas. </a:t>
            </a:r>
          </a:p>
          <a:p>
            <a:pPr marL="342900" indent="-342900">
              <a:buFont typeface="Wingdings" panose="05000000000000000000" pitchFamily="2" charset="2"/>
              <a:buChar char="ü"/>
            </a:pPr>
            <a:r>
              <a:rPr lang="es-ES" sz="2400" dirty="0" smtClean="0"/>
              <a:t>Técnica compleja. </a:t>
            </a:r>
          </a:p>
          <a:p>
            <a:pPr marL="342900" indent="-342900">
              <a:buFont typeface="Wingdings" panose="05000000000000000000" pitchFamily="2" charset="2"/>
              <a:buChar char="ü"/>
            </a:pPr>
            <a:r>
              <a:rPr lang="es-ES" sz="2400" dirty="0" smtClean="0"/>
              <a:t>Requiere mas tiempo de consultorio.</a:t>
            </a:r>
          </a:p>
          <a:p>
            <a:pPr marL="342900" indent="-342900">
              <a:buFont typeface="Wingdings" panose="05000000000000000000" pitchFamily="2" charset="2"/>
              <a:buChar char="ü"/>
            </a:pPr>
            <a:r>
              <a:rPr lang="es-ES" sz="2400" dirty="0" smtClean="0"/>
              <a:t>Riesgo de  burbujas </a:t>
            </a:r>
            <a:r>
              <a:rPr lang="es-ES" sz="2400" dirty="0"/>
              <a:t>de aire o contaminación entre </a:t>
            </a:r>
            <a:r>
              <a:rPr lang="es-ES" sz="2400" dirty="0" smtClean="0"/>
              <a:t>capas.</a:t>
            </a:r>
            <a:endParaRPr lang="es-CO" sz="2400" dirty="0"/>
          </a:p>
        </p:txBody>
      </p:sp>
    </p:spTree>
    <p:extLst>
      <p:ext uri="{BB962C8B-B14F-4D97-AF65-F5344CB8AC3E}">
        <p14:creationId xmlns:p14="http://schemas.microsoft.com/office/powerpoint/2010/main" val="188778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5</a:t>
            </a:fld>
            <a:endParaRPr lang="es-CO" dirty="0">
              <a:solidFill>
                <a:srgbClr val="FFFFFF"/>
              </a:solidFill>
            </a:endParaRPr>
          </a:p>
        </p:txBody>
      </p:sp>
      <p:sp>
        <p:nvSpPr>
          <p:cNvPr id="6" name="Título 1"/>
          <p:cNvSpPr txBox="1">
            <a:spLocks/>
          </p:cNvSpPr>
          <p:nvPr/>
        </p:nvSpPr>
        <p:spPr>
          <a:xfrm>
            <a:off x="417802" y="585244"/>
            <a:ext cx="11121363" cy="894845"/>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PLANTEAMIENTO DEL PROBLEMA</a:t>
            </a:r>
            <a:endParaRPr lang="es-CO" dirty="0"/>
          </a:p>
        </p:txBody>
      </p:sp>
      <p:sp>
        <p:nvSpPr>
          <p:cNvPr id="2" name="CuadroTexto 1"/>
          <p:cNvSpPr txBox="1"/>
          <p:nvPr/>
        </p:nvSpPr>
        <p:spPr>
          <a:xfrm>
            <a:off x="216324" y="5910671"/>
            <a:ext cx="11763995" cy="800219"/>
          </a:xfrm>
          <a:prstGeom prst="rect">
            <a:avLst/>
          </a:prstGeom>
          <a:noFill/>
        </p:spPr>
        <p:txBody>
          <a:bodyPr wrap="square" rtlCol="0">
            <a:spAutoFit/>
          </a:bodyPr>
          <a:lstStyle/>
          <a:p>
            <a:r>
              <a:rPr lang="es-CO" sz="1400" dirty="0">
                <a:latin typeface="Calibri" panose="020F0502020204030204" pitchFamily="34" charset="0"/>
              </a:rPr>
              <a:t>Corral C, </a:t>
            </a:r>
            <a:r>
              <a:rPr lang="es-CO" sz="1400" dirty="0" err="1">
                <a:latin typeface="Calibri" panose="020F0502020204030204" pitchFamily="34" charset="0"/>
              </a:rPr>
              <a:t>Vildósola</a:t>
            </a:r>
            <a:r>
              <a:rPr lang="es-CO" sz="1400" dirty="0">
                <a:latin typeface="Calibri" panose="020F0502020204030204" pitchFamily="34" charset="0"/>
              </a:rPr>
              <a:t> P, </a:t>
            </a:r>
            <a:r>
              <a:rPr lang="es-CO" sz="1400" dirty="0" err="1">
                <a:latin typeface="Calibri" panose="020F0502020204030204" pitchFamily="34" charset="0"/>
              </a:rPr>
              <a:t>Bersezio</a:t>
            </a:r>
            <a:r>
              <a:rPr lang="es-CO" sz="1400" dirty="0">
                <a:latin typeface="Calibri" panose="020F0502020204030204" pitchFamily="34" charset="0"/>
              </a:rPr>
              <a:t> C, Alves Dos Campos E, Fernández E,. Revisión del estado actual de resinas compuestas Bulk-Fill. </a:t>
            </a:r>
            <a:r>
              <a:rPr lang="es-CO" sz="1400" dirty="0" err="1">
                <a:latin typeface="Calibri" panose="020F0502020204030204" pitchFamily="34" charset="0"/>
              </a:rPr>
              <a:t>Rev</a:t>
            </a:r>
            <a:r>
              <a:rPr lang="es-CO" sz="1400" dirty="0">
                <a:latin typeface="Calibri" panose="020F0502020204030204" pitchFamily="34" charset="0"/>
              </a:rPr>
              <a:t> </a:t>
            </a:r>
            <a:r>
              <a:rPr lang="es-CO" sz="1400" dirty="0" err="1">
                <a:latin typeface="Calibri" panose="020F0502020204030204" pitchFamily="34" charset="0"/>
              </a:rPr>
              <a:t>Fac</a:t>
            </a:r>
            <a:r>
              <a:rPr lang="es-CO" sz="1400" dirty="0">
                <a:latin typeface="Calibri" panose="020F0502020204030204" pitchFamily="34" charset="0"/>
              </a:rPr>
              <a:t> </a:t>
            </a:r>
            <a:r>
              <a:rPr lang="es-CO" sz="1400" dirty="0" err="1">
                <a:latin typeface="Calibri" panose="020F0502020204030204" pitchFamily="34" charset="0"/>
              </a:rPr>
              <a:t>Odontol</a:t>
            </a:r>
            <a:r>
              <a:rPr lang="es-CO" sz="1400" dirty="0">
                <a:latin typeface="Calibri" panose="020F0502020204030204" pitchFamily="34" charset="0"/>
              </a:rPr>
              <a:t> </a:t>
            </a:r>
            <a:r>
              <a:rPr lang="es-CO" sz="1400" dirty="0" err="1">
                <a:latin typeface="Calibri" panose="020F0502020204030204" pitchFamily="34" charset="0"/>
              </a:rPr>
              <a:t>Univ</a:t>
            </a:r>
            <a:r>
              <a:rPr lang="es-CO" sz="1400" dirty="0">
                <a:latin typeface="Calibri" panose="020F0502020204030204" pitchFamily="34" charset="0"/>
              </a:rPr>
              <a:t> </a:t>
            </a:r>
            <a:r>
              <a:rPr lang="es-CO" sz="1400" dirty="0" err="1">
                <a:latin typeface="Calibri" panose="020F0502020204030204" pitchFamily="34" charset="0"/>
              </a:rPr>
              <a:t>Antioq</a:t>
            </a:r>
            <a:r>
              <a:rPr lang="es-CO" sz="1400" dirty="0">
                <a:latin typeface="Calibri" panose="020F0502020204030204" pitchFamily="34" charset="0"/>
              </a:rPr>
              <a:t> 2015; 27(1): 177-196. </a:t>
            </a:r>
            <a:r>
              <a:rPr lang="es-CO" sz="1400" dirty="0" smtClean="0">
                <a:latin typeface="Calibri" panose="020F0502020204030204" pitchFamily="34" charset="0"/>
              </a:rPr>
              <a:t>DOI</a:t>
            </a:r>
            <a:r>
              <a:rPr lang="es-CO" sz="1400" dirty="0">
                <a:latin typeface="Calibri" panose="020F0502020204030204" pitchFamily="34" charset="0"/>
              </a:rPr>
              <a:t>: </a:t>
            </a:r>
            <a:r>
              <a:rPr lang="es-CO" sz="1400" dirty="0">
                <a:latin typeface="Calibri" panose="020F0502020204030204" pitchFamily="34" charset="0"/>
                <a:hlinkClick r:id="rId3"/>
              </a:rPr>
              <a:t>http://</a:t>
            </a:r>
            <a:r>
              <a:rPr lang="es-CO" sz="1400" dirty="0" smtClean="0">
                <a:latin typeface="Calibri" panose="020F0502020204030204" pitchFamily="34" charset="0"/>
                <a:hlinkClick r:id="rId3"/>
              </a:rPr>
              <a:t>dx.doi.org/10.17533/udea.rfo.v27n1a9</a:t>
            </a:r>
            <a:endParaRPr lang="es-ES" sz="1400" dirty="0">
              <a:latin typeface="Calibri" panose="020F0502020204030204" pitchFamily="34" charset="0"/>
            </a:endParaRPr>
          </a:p>
          <a:p>
            <a:endParaRPr lang="es-CO" dirty="0"/>
          </a:p>
        </p:txBody>
      </p:sp>
      <p:grpSp>
        <p:nvGrpSpPr>
          <p:cNvPr id="24" name="Grupo 23"/>
          <p:cNvGrpSpPr/>
          <p:nvPr/>
        </p:nvGrpSpPr>
        <p:grpSpPr>
          <a:xfrm>
            <a:off x="661206" y="1480089"/>
            <a:ext cx="5004896" cy="3901494"/>
            <a:chOff x="6427006" y="1724177"/>
            <a:chExt cx="5004896" cy="3901494"/>
          </a:xfrm>
        </p:grpSpPr>
        <p:sp>
          <p:nvSpPr>
            <p:cNvPr id="21" name="Flecha abajo 20"/>
            <p:cNvSpPr/>
            <p:nvPr/>
          </p:nvSpPr>
          <p:spPr>
            <a:xfrm>
              <a:off x="8608205" y="4693758"/>
              <a:ext cx="137304" cy="43670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3" name="Grupo 22"/>
            <p:cNvGrpSpPr/>
            <p:nvPr/>
          </p:nvGrpSpPr>
          <p:grpSpPr>
            <a:xfrm>
              <a:off x="6427006" y="1724177"/>
              <a:ext cx="5004896" cy="3901494"/>
              <a:chOff x="6533028" y="1690633"/>
              <a:chExt cx="5004896" cy="3901494"/>
            </a:xfrm>
          </p:grpSpPr>
          <p:grpSp>
            <p:nvGrpSpPr>
              <p:cNvPr id="19" name="Grupo 18"/>
              <p:cNvGrpSpPr/>
              <p:nvPr/>
            </p:nvGrpSpPr>
            <p:grpSpPr>
              <a:xfrm>
                <a:off x="6533028" y="1690633"/>
                <a:ext cx="5004896" cy="3901494"/>
                <a:chOff x="6561484" y="1589781"/>
                <a:chExt cx="5004896" cy="3491095"/>
              </a:xfrm>
            </p:grpSpPr>
            <p:sp>
              <p:nvSpPr>
                <p:cNvPr id="10" name="Rectángulo 9"/>
                <p:cNvSpPr/>
                <p:nvPr/>
              </p:nvSpPr>
              <p:spPr>
                <a:xfrm>
                  <a:off x="6561484" y="1589781"/>
                  <a:ext cx="4977681"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smtClean="0"/>
                    <a:t>Resinas </a:t>
                  </a:r>
                  <a:r>
                    <a:rPr lang="es-CO" sz="2000" b="1" dirty="0" err="1"/>
                    <a:t>Bulk</a:t>
                  </a:r>
                  <a:r>
                    <a:rPr lang="es-CO" sz="2000" b="1" dirty="0"/>
                    <a:t> </a:t>
                  </a:r>
                  <a:r>
                    <a:rPr lang="es-CO" sz="2000" b="1" dirty="0" err="1"/>
                    <a:t>Fill</a:t>
                  </a:r>
                  <a:r>
                    <a:rPr lang="es-CO" sz="2000" b="1" dirty="0"/>
                    <a:t> </a:t>
                  </a:r>
                  <a:endParaRPr lang="es-MX" sz="2000" b="1" dirty="0"/>
                </a:p>
              </p:txBody>
            </p:sp>
            <p:sp>
              <p:nvSpPr>
                <p:cNvPr id="11" name="Rectángulo 10"/>
                <p:cNvSpPr/>
                <p:nvPr/>
              </p:nvSpPr>
              <p:spPr>
                <a:xfrm>
                  <a:off x="6561484" y="2495132"/>
                  <a:ext cx="500489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smtClean="0"/>
                    <a:t>Técnica Monoincremental </a:t>
                  </a:r>
                  <a:endParaRPr lang="es-MX" sz="2000" b="1" dirty="0"/>
                </a:p>
              </p:txBody>
            </p:sp>
            <p:sp>
              <p:nvSpPr>
                <p:cNvPr id="12" name="Rectángulo 11"/>
                <p:cNvSpPr/>
                <p:nvPr/>
              </p:nvSpPr>
              <p:spPr>
                <a:xfrm>
                  <a:off x="6561484" y="3521827"/>
                  <a:ext cx="500489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CO" sz="2000" b="1" dirty="0" smtClean="0"/>
                    <a:t>Técnica </a:t>
                  </a:r>
                  <a:r>
                    <a:rPr lang="es-CO" sz="2000" b="1" dirty="0"/>
                    <a:t>incremental oblicua convencional</a:t>
                  </a:r>
                  <a:r>
                    <a:rPr lang="es-CO" sz="2000" dirty="0"/>
                    <a:t>.</a:t>
                  </a:r>
                </a:p>
              </p:txBody>
            </p:sp>
            <p:sp>
              <p:nvSpPr>
                <p:cNvPr id="13" name="Flecha abajo 12"/>
                <p:cNvSpPr/>
                <p:nvPr/>
              </p:nvSpPr>
              <p:spPr>
                <a:xfrm>
                  <a:off x="8772794" y="1993691"/>
                  <a:ext cx="141867" cy="4965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bajo 13"/>
                <p:cNvSpPr/>
                <p:nvPr/>
              </p:nvSpPr>
              <p:spPr>
                <a:xfrm>
                  <a:off x="8747247" y="2875898"/>
                  <a:ext cx="132739" cy="61161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6561485" y="4680766"/>
                  <a:ext cx="49776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smtClean="0"/>
                    <a:t>Contracción de polimerización</a:t>
                  </a:r>
                  <a:endParaRPr lang="es-CO" sz="2000" b="1" dirty="0"/>
                </a:p>
              </p:txBody>
            </p:sp>
          </p:grpSp>
          <p:sp>
            <p:nvSpPr>
              <p:cNvPr id="20" name="CuadroTexto 19"/>
              <p:cNvSpPr txBox="1"/>
              <p:nvPr/>
            </p:nvSpPr>
            <p:spPr>
              <a:xfrm>
                <a:off x="8800659" y="3278257"/>
                <a:ext cx="1289135" cy="338554"/>
              </a:xfrm>
              <a:prstGeom prst="rect">
                <a:avLst/>
              </a:prstGeom>
              <a:noFill/>
            </p:spPr>
            <p:txBody>
              <a:bodyPr wrap="none" rtlCol="0">
                <a:spAutoFit/>
              </a:bodyPr>
              <a:lstStyle/>
              <a:p>
                <a:r>
                  <a:rPr lang="es-MX" sz="1600" dirty="0"/>
                  <a:t>R</a:t>
                </a:r>
                <a:r>
                  <a:rPr lang="es-MX" sz="1600" dirty="0" smtClean="0"/>
                  <a:t>eemplazar</a:t>
                </a:r>
                <a:endParaRPr lang="es-MX" sz="1600" dirty="0"/>
              </a:p>
            </p:txBody>
          </p:sp>
          <p:sp>
            <p:nvSpPr>
              <p:cNvPr id="22" name="CuadroTexto 21"/>
              <p:cNvSpPr txBox="1"/>
              <p:nvPr/>
            </p:nvSpPr>
            <p:spPr>
              <a:xfrm>
                <a:off x="8800659" y="4727587"/>
                <a:ext cx="1040670" cy="307777"/>
              </a:xfrm>
              <a:prstGeom prst="rect">
                <a:avLst/>
              </a:prstGeom>
              <a:noFill/>
            </p:spPr>
            <p:txBody>
              <a:bodyPr wrap="none" rtlCol="0">
                <a:spAutoFit/>
              </a:bodyPr>
              <a:lstStyle/>
              <a:p>
                <a:r>
                  <a:rPr lang="es-MX" sz="1400" dirty="0" smtClean="0"/>
                  <a:t>Sin afectar</a:t>
                </a:r>
                <a:endParaRPr lang="es-MX" sz="1400" dirty="0"/>
              </a:p>
            </p:txBody>
          </p:sp>
        </p:grpSp>
      </p:grpSp>
      <p:grpSp>
        <p:nvGrpSpPr>
          <p:cNvPr id="25" name="Grupo 24"/>
          <p:cNvGrpSpPr/>
          <p:nvPr/>
        </p:nvGrpSpPr>
        <p:grpSpPr>
          <a:xfrm>
            <a:off x="6246055" y="1689491"/>
            <a:ext cx="5053959" cy="3899535"/>
            <a:chOff x="2599093" y="739975"/>
            <a:chExt cx="7362328" cy="5389747"/>
          </a:xfrm>
        </p:grpSpPr>
        <p:pic>
          <p:nvPicPr>
            <p:cNvPr id="26" name="Imagen 25"/>
            <p:cNvPicPr>
              <a:picLocks noChangeAspect="1"/>
            </p:cNvPicPr>
            <p:nvPr/>
          </p:nvPicPr>
          <p:blipFill rotWithShape="1">
            <a:blip r:embed="rId4"/>
            <a:srcRect l="21388" t="23636" r="22475" b="17374"/>
            <a:stretch/>
          </p:blipFill>
          <p:spPr>
            <a:xfrm>
              <a:off x="2599093" y="739975"/>
              <a:ext cx="7362326" cy="4835236"/>
            </a:xfrm>
            <a:prstGeom prst="rect">
              <a:avLst/>
            </a:prstGeom>
          </p:spPr>
        </p:pic>
        <p:sp>
          <p:nvSpPr>
            <p:cNvPr id="27" name="Rectángulo 26"/>
            <p:cNvSpPr/>
            <p:nvPr/>
          </p:nvSpPr>
          <p:spPr>
            <a:xfrm>
              <a:off x="2599093" y="5497767"/>
              <a:ext cx="7362328" cy="631955"/>
            </a:xfrm>
            <a:prstGeom prst="rect">
              <a:avLst/>
            </a:prstGeom>
          </p:spPr>
          <p:txBody>
            <a:bodyPr wrap="square">
              <a:spAutoFit/>
            </a:bodyPr>
            <a:lstStyle/>
            <a:p>
              <a:r>
                <a:rPr lang="es-CO" sz="1400" dirty="0" smtClean="0"/>
                <a:t>www.ivoclarvivadent.com/es/p/todos/competencia/restaurativos/restaurativo/tetric-evoceram-bulk-fill.</a:t>
              </a:r>
              <a:endParaRPr lang="es-CO" sz="1400" dirty="0"/>
            </a:p>
          </p:txBody>
        </p:sp>
      </p:grpSp>
    </p:spTree>
    <p:extLst>
      <p:ext uri="{BB962C8B-B14F-4D97-AF65-F5344CB8AC3E}">
        <p14:creationId xmlns:p14="http://schemas.microsoft.com/office/powerpoint/2010/main" val="4123294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6</a:t>
            </a:fld>
            <a:endParaRPr lang="es-CO" dirty="0">
              <a:solidFill>
                <a:srgbClr val="FFFFFF"/>
              </a:solidFill>
            </a:endParaRPr>
          </a:p>
        </p:txBody>
      </p:sp>
      <p:sp>
        <p:nvSpPr>
          <p:cNvPr id="6" name="Título 1"/>
          <p:cNvSpPr txBox="1">
            <a:spLocks/>
          </p:cNvSpPr>
          <p:nvPr/>
        </p:nvSpPr>
        <p:spPr>
          <a:xfrm>
            <a:off x="417802" y="585068"/>
            <a:ext cx="11121363" cy="894845"/>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PLANTEAMIENTO DEL PROBLEMA</a:t>
            </a:r>
            <a:endParaRPr lang="es-CO" dirty="0"/>
          </a:p>
        </p:txBody>
      </p:sp>
      <p:sp>
        <p:nvSpPr>
          <p:cNvPr id="2" name="CuadroTexto 1"/>
          <p:cNvSpPr txBox="1"/>
          <p:nvPr/>
        </p:nvSpPr>
        <p:spPr>
          <a:xfrm>
            <a:off x="698155" y="5626894"/>
            <a:ext cx="11142550" cy="1231106"/>
          </a:xfrm>
          <a:prstGeom prst="rect">
            <a:avLst/>
          </a:prstGeom>
          <a:noFill/>
        </p:spPr>
        <p:txBody>
          <a:bodyPr wrap="square" rtlCol="0">
            <a:spAutoFit/>
          </a:bodyPr>
          <a:lstStyle/>
          <a:p>
            <a:r>
              <a:rPr lang="es-ES" sz="1400" dirty="0">
                <a:latin typeface="Calibri" panose="020F0502020204030204" pitchFamily="34" charset="0"/>
              </a:rPr>
              <a:t>Vaca MJ, Ceballos L, Fuentes </a:t>
            </a:r>
            <a:r>
              <a:rPr lang="es-ES" sz="1400" dirty="0" err="1">
                <a:latin typeface="Calibri" panose="020F0502020204030204" pitchFamily="34" charset="0"/>
              </a:rPr>
              <a:t>MY,Osorio</a:t>
            </a:r>
            <a:r>
              <a:rPr lang="es-ES" sz="1400" dirty="0">
                <a:latin typeface="Calibri" panose="020F0502020204030204" pitchFamily="34" charset="0"/>
              </a:rPr>
              <a:t> R, Toledano M, García-Godoy F. </a:t>
            </a:r>
            <a:r>
              <a:rPr lang="es-ES" sz="1400" dirty="0" err="1">
                <a:latin typeface="Calibri" panose="020F0502020204030204" pitchFamily="34" charset="0"/>
              </a:rPr>
              <a:t>Sorción</a:t>
            </a:r>
            <a:r>
              <a:rPr lang="es-ES" sz="1400" dirty="0">
                <a:latin typeface="Calibri" panose="020F0502020204030204" pitchFamily="34" charset="0"/>
              </a:rPr>
              <a:t> y solubilidad de materiales formulados con resina. Av. </a:t>
            </a:r>
            <a:r>
              <a:rPr lang="es-ES" sz="1400" dirty="0" err="1">
                <a:latin typeface="Calibri" panose="020F0502020204030204" pitchFamily="34" charset="0"/>
              </a:rPr>
              <a:t>Odontoestomatol</a:t>
            </a:r>
            <a:r>
              <a:rPr lang="es-ES" sz="1400" dirty="0">
                <a:latin typeface="Calibri" panose="020F0502020204030204" pitchFamily="34" charset="0"/>
              </a:rPr>
              <a:t> 2003; 19-6: 283-289</a:t>
            </a:r>
            <a:r>
              <a:rPr lang="es-ES" sz="1400" dirty="0" smtClean="0">
                <a:latin typeface="Calibri" panose="020F0502020204030204" pitchFamily="34" charset="0"/>
              </a:rPr>
              <a:t>. </a:t>
            </a:r>
            <a:r>
              <a:rPr lang="es-CO" sz="1400" dirty="0" smtClean="0">
                <a:latin typeface="Calibri" panose="020F0502020204030204" pitchFamily="34" charset="0"/>
              </a:rPr>
              <a:t>MİSİLLİ </a:t>
            </a:r>
            <a:r>
              <a:rPr lang="es-CO" sz="1400" dirty="0">
                <a:latin typeface="Calibri" panose="020F0502020204030204" pitchFamily="34" charset="0"/>
              </a:rPr>
              <a:t>T., GÖNÜLOL N.</a:t>
            </a:r>
            <a:r>
              <a:rPr lang="en-US" sz="1400" dirty="0">
                <a:latin typeface="Calibri" panose="020F0502020204030204" pitchFamily="34" charset="0"/>
              </a:rPr>
              <a:t> Water sorption and solubility of bulk-fill composites polymerized with a third generation LED LCU.</a:t>
            </a:r>
            <a:r>
              <a:rPr lang="es-CO" sz="1400" dirty="0">
                <a:latin typeface="Calibri" panose="020F0502020204030204" pitchFamily="34" charset="0"/>
              </a:rPr>
              <a:t> </a:t>
            </a:r>
            <a:r>
              <a:rPr lang="es-CO" sz="1400" dirty="0" err="1">
                <a:latin typeface="Calibri" panose="020F0502020204030204" pitchFamily="34" charset="0"/>
              </a:rPr>
              <a:t>Braz</a:t>
            </a:r>
            <a:r>
              <a:rPr lang="es-CO" sz="1400" dirty="0">
                <a:latin typeface="Calibri" panose="020F0502020204030204" pitchFamily="34" charset="0"/>
              </a:rPr>
              <a:t>. Oral Res. 2017;31(80):1-8.</a:t>
            </a:r>
            <a:r>
              <a:rPr lang="en-US" sz="1400" dirty="0">
                <a:latin typeface="Calibri" panose="020F0502020204030204" pitchFamily="34" charset="0"/>
              </a:rPr>
              <a:t> </a:t>
            </a:r>
            <a:endParaRPr lang="es-CO" sz="1400" dirty="0">
              <a:latin typeface="Calibri" panose="020F0502020204030204" pitchFamily="34" charset="0"/>
            </a:endParaRPr>
          </a:p>
          <a:p>
            <a:endParaRPr lang="es-CO" sz="1400" dirty="0">
              <a:latin typeface="Calibri" panose="020F0502020204030204" pitchFamily="34" charset="0"/>
            </a:endParaRPr>
          </a:p>
          <a:p>
            <a:endParaRPr lang="es-CO" dirty="0"/>
          </a:p>
        </p:txBody>
      </p:sp>
      <p:grpSp>
        <p:nvGrpSpPr>
          <p:cNvPr id="14" name="Grupo 13"/>
          <p:cNvGrpSpPr/>
          <p:nvPr/>
        </p:nvGrpSpPr>
        <p:grpSpPr>
          <a:xfrm>
            <a:off x="7301198" y="1794826"/>
            <a:ext cx="3595336" cy="3348380"/>
            <a:chOff x="7423688" y="1717500"/>
            <a:chExt cx="3595336" cy="3348380"/>
          </a:xfrm>
        </p:grpSpPr>
        <p:sp>
          <p:nvSpPr>
            <p:cNvPr id="4" name="Rectángulo 3"/>
            <p:cNvSpPr/>
            <p:nvPr/>
          </p:nvSpPr>
          <p:spPr>
            <a:xfrm>
              <a:off x="7423688" y="4357994"/>
              <a:ext cx="356181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smtClean="0"/>
                <a:t>Desintegración </a:t>
              </a:r>
              <a:r>
                <a:rPr lang="es-CO" sz="2000" b="1" dirty="0"/>
                <a:t>del material</a:t>
              </a:r>
              <a:r>
                <a:rPr lang="es-CO" sz="2000" b="1" dirty="0" smtClean="0"/>
                <a:t>.</a:t>
              </a:r>
              <a:endParaRPr lang="es-CO" sz="2000" b="1" dirty="0"/>
            </a:p>
          </p:txBody>
        </p:sp>
        <p:sp>
          <p:nvSpPr>
            <p:cNvPr id="7" name="CuadroTexto 6"/>
            <p:cNvSpPr txBox="1"/>
            <p:nvPr/>
          </p:nvSpPr>
          <p:spPr>
            <a:xfrm>
              <a:off x="7423688" y="1717500"/>
              <a:ext cx="356181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000" b="1" dirty="0"/>
                <a:t>Sorción </a:t>
              </a:r>
              <a:r>
                <a:rPr lang="es-CO" sz="2000" b="1" dirty="0" smtClean="0"/>
                <a:t>Acuosa.</a:t>
              </a:r>
              <a:endParaRPr lang="es-CO" sz="2000" b="1" dirty="0"/>
            </a:p>
          </p:txBody>
        </p:sp>
        <p:sp>
          <p:nvSpPr>
            <p:cNvPr id="8" name="Rectángulo 7"/>
            <p:cNvSpPr/>
            <p:nvPr/>
          </p:nvSpPr>
          <p:spPr>
            <a:xfrm>
              <a:off x="7423688" y="2510073"/>
              <a:ext cx="359533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a:t>Difusión del </a:t>
              </a:r>
              <a:r>
                <a:rPr lang="es-CO" sz="2000" b="1" dirty="0" smtClean="0"/>
                <a:t>agua.</a:t>
              </a:r>
              <a:endParaRPr lang="es-CO" sz="2000" b="1" dirty="0"/>
            </a:p>
          </p:txBody>
        </p:sp>
        <p:sp>
          <p:nvSpPr>
            <p:cNvPr id="9" name="Rectángulo 8"/>
            <p:cNvSpPr/>
            <p:nvPr/>
          </p:nvSpPr>
          <p:spPr>
            <a:xfrm>
              <a:off x="7423688" y="3282174"/>
              <a:ext cx="359533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CO" sz="2000" b="1" dirty="0"/>
                <a:t>Matriz orgánica </a:t>
              </a:r>
              <a:r>
                <a:rPr lang="es-CO" sz="2000" b="1" dirty="0" smtClean="0"/>
                <a:t> y relleno – Resina. </a:t>
              </a:r>
              <a:endParaRPr lang="es-MX" sz="2000" b="1" dirty="0"/>
            </a:p>
          </p:txBody>
        </p:sp>
        <p:sp>
          <p:nvSpPr>
            <p:cNvPr id="11" name="Flecha abajo 10"/>
            <p:cNvSpPr/>
            <p:nvPr/>
          </p:nvSpPr>
          <p:spPr>
            <a:xfrm>
              <a:off x="9040422" y="2145335"/>
              <a:ext cx="197696" cy="3509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bajo 11"/>
            <p:cNvSpPr/>
            <p:nvPr/>
          </p:nvSpPr>
          <p:spPr>
            <a:xfrm>
              <a:off x="9027578" y="2931650"/>
              <a:ext cx="197696" cy="3509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a:off x="9040422" y="3995620"/>
              <a:ext cx="197696" cy="3509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p:cNvGrpSpPr/>
          <p:nvPr/>
        </p:nvGrpSpPr>
        <p:grpSpPr>
          <a:xfrm>
            <a:off x="1262316" y="1780576"/>
            <a:ext cx="4479266" cy="3082062"/>
            <a:chOff x="1262316" y="1718016"/>
            <a:chExt cx="4479266" cy="3082062"/>
          </a:xfrm>
        </p:grpSpPr>
        <p:grpSp>
          <p:nvGrpSpPr>
            <p:cNvPr id="20" name="Grupo 19"/>
            <p:cNvGrpSpPr/>
            <p:nvPr/>
          </p:nvGrpSpPr>
          <p:grpSpPr>
            <a:xfrm>
              <a:off x="1262316" y="1718016"/>
              <a:ext cx="4479266" cy="3082062"/>
              <a:chOff x="1231319" y="1773953"/>
              <a:chExt cx="4479266" cy="3082062"/>
            </a:xfrm>
          </p:grpSpPr>
          <p:sp>
            <p:nvSpPr>
              <p:cNvPr id="15" name="Rectángulo 14"/>
              <p:cNvSpPr/>
              <p:nvPr/>
            </p:nvSpPr>
            <p:spPr>
              <a:xfrm>
                <a:off x="1363851" y="1773953"/>
                <a:ext cx="4346734"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smtClean="0"/>
                  <a:t>Correcta Polimerización – Resinas compuestas</a:t>
                </a:r>
                <a:endParaRPr lang="es-MX" sz="2000" b="1" dirty="0"/>
              </a:p>
            </p:txBody>
          </p:sp>
          <p:sp>
            <p:nvSpPr>
              <p:cNvPr id="16" name="Rectángulo 15"/>
              <p:cNvSpPr/>
              <p:nvPr/>
            </p:nvSpPr>
            <p:spPr>
              <a:xfrm>
                <a:off x="1231319" y="3932685"/>
                <a:ext cx="447926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CO" b="1" dirty="0" smtClean="0"/>
                  <a:t>Difusión </a:t>
                </a:r>
                <a:r>
                  <a:rPr lang="es-CO" b="1" dirty="0"/>
                  <a:t>de agua y otros fluidos provenientes desde el exterior hacia el interior del material.</a:t>
                </a:r>
              </a:p>
            </p:txBody>
          </p:sp>
          <p:sp>
            <p:nvSpPr>
              <p:cNvPr id="17" name="CuadroTexto 16"/>
              <p:cNvSpPr txBox="1"/>
              <p:nvPr/>
            </p:nvSpPr>
            <p:spPr>
              <a:xfrm>
                <a:off x="2061752" y="3018505"/>
                <a:ext cx="296106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2000" b="1" dirty="0" smtClean="0"/>
                  <a:t>Menor susceptibilidad </a:t>
                </a:r>
                <a:endParaRPr lang="es-MX" sz="2000" b="1" dirty="0"/>
              </a:p>
            </p:txBody>
          </p:sp>
          <p:sp>
            <p:nvSpPr>
              <p:cNvPr id="18" name="Flecha abajo 17"/>
              <p:cNvSpPr/>
              <p:nvPr/>
            </p:nvSpPr>
            <p:spPr>
              <a:xfrm>
                <a:off x="3392792" y="2483105"/>
                <a:ext cx="156320" cy="5236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abajo 18"/>
              <p:cNvSpPr/>
              <p:nvPr/>
            </p:nvSpPr>
            <p:spPr>
              <a:xfrm>
                <a:off x="3361796" y="3420625"/>
                <a:ext cx="156320" cy="5236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CuadroTexto 20"/>
            <p:cNvSpPr txBox="1"/>
            <p:nvPr/>
          </p:nvSpPr>
          <p:spPr>
            <a:xfrm>
              <a:off x="3580109" y="2511323"/>
              <a:ext cx="1010213" cy="307777"/>
            </a:xfrm>
            <a:prstGeom prst="rect">
              <a:avLst/>
            </a:prstGeom>
            <a:noFill/>
          </p:spPr>
          <p:txBody>
            <a:bodyPr wrap="none" rtlCol="0">
              <a:spAutoFit/>
            </a:bodyPr>
            <a:lstStyle/>
            <a:p>
              <a:r>
                <a:rPr lang="es-MX" sz="1400" dirty="0" smtClean="0"/>
                <a:t>Garantiza </a:t>
              </a:r>
              <a:endParaRPr lang="es-MX" sz="1400" dirty="0"/>
            </a:p>
          </p:txBody>
        </p:sp>
      </p:grpSp>
    </p:spTree>
    <p:extLst>
      <p:ext uri="{BB962C8B-B14F-4D97-AF65-F5344CB8AC3E}">
        <p14:creationId xmlns:p14="http://schemas.microsoft.com/office/powerpoint/2010/main" val="2873479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7</a:t>
            </a:fld>
            <a:endParaRPr lang="es-CO" dirty="0">
              <a:solidFill>
                <a:srgbClr val="FFFFFF"/>
              </a:solidFill>
            </a:endParaRPr>
          </a:p>
        </p:txBody>
      </p:sp>
      <p:sp>
        <p:nvSpPr>
          <p:cNvPr id="5" name="CuadroTexto 4"/>
          <p:cNvSpPr txBox="1"/>
          <p:nvPr/>
        </p:nvSpPr>
        <p:spPr>
          <a:xfrm>
            <a:off x="941923" y="2492979"/>
            <a:ext cx="9954611" cy="1200329"/>
          </a:xfrm>
          <a:prstGeom prst="rect">
            <a:avLst/>
          </a:prstGeom>
          <a:noFill/>
        </p:spPr>
        <p:txBody>
          <a:bodyPr wrap="square" rtlCol="0">
            <a:spAutoFit/>
          </a:bodyPr>
          <a:lstStyle/>
          <a:p>
            <a:r>
              <a:rPr lang="es-CO" sz="2400" dirty="0" smtClean="0"/>
              <a:t>¿EXISTEN </a:t>
            </a:r>
            <a:r>
              <a:rPr lang="es-CO" sz="2400" dirty="0" smtClean="0"/>
              <a:t>DIFERENCIAS </a:t>
            </a:r>
            <a:r>
              <a:rPr lang="es-CO" sz="2400" dirty="0" smtClean="0"/>
              <a:t>SIGNIFICATIVAS EN LA </a:t>
            </a:r>
            <a:r>
              <a:rPr lang="es-CO" sz="2400" dirty="0" smtClean="0"/>
              <a:t>SORCIÓN ACUOSA DE RESINAS BULK FILL Y RESINAS </a:t>
            </a:r>
            <a:r>
              <a:rPr lang="es-CO" sz="2400" dirty="0" smtClean="0"/>
              <a:t>CONVENCIONALES?.</a:t>
            </a:r>
          </a:p>
          <a:p>
            <a:endParaRPr lang="es-CO" sz="2400" dirty="0"/>
          </a:p>
        </p:txBody>
      </p:sp>
      <p:sp>
        <p:nvSpPr>
          <p:cNvPr id="6" name="Título 1"/>
          <p:cNvSpPr txBox="1">
            <a:spLocks/>
          </p:cNvSpPr>
          <p:nvPr/>
        </p:nvSpPr>
        <p:spPr>
          <a:xfrm>
            <a:off x="270248" y="1199299"/>
            <a:ext cx="11121363"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FORMULACIÓN DEL PROBLEMA</a:t>
            </a:r>
            <a:endParaRPr lang="es-CO" dirty="0"/>
          </a:p>
        </p:txBody>
      </p:sp>
    </p:spTree>
    <p:extLst>
      <p:ext uri="{BB962C8B-B14F-4D97-AF65-F5344CB8AC3E}">
        <p14:creationId xmlns:p14="http://schemas.microsoft.com/office/powerpoint/2010/main" val="1508198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A0D7ED8E-E8F2-40C2-AF71-A534DDE5582E}" type="slidenum">
              <a:rPr lang="es-CO" smtClean="0">
                <a:solidFill>
                  <a:srgbClr val="FFFFFF"/>
                </a:solidFill>
              </a:rPr>
              <a:pPr/>
              <a:t>8</a:t>
            </a:fld>
            <a:endParaRPr lang="es-CO" dirty="0">
              <a:solidFill>
                <a:srgbClr val="FFFFFF"/>
              </a:solidFill>
            </a:endParaRPr>
          </a:p>
        </p:txBody>
      </p:sp>
      <p:sp>
        <p:nvSpPr>
          <p:cNvPr id="3" name="Título 1"/>
          <p:cNvSpPr txBox="1">
            <a:spLocks/>
          </p:cNvSpPr>
          <p:nvPr/>
        </p:nvSpPr>
        <p:spPr>
          <a:xfrm>
            <a:off x="583396" y="1264052"/>
            <a:ext cx="11121363"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JUSTIFICACIÓN</a:t>
            </a:r>
            <a:endParaRPr lang="es-CO" dirty="0"/>
          </a:p>
        </p:txBody>
      </p:sp>
      <p:sp>
        <p:nvSpPr>
          <p:cNvPr id="5" name="CuadroTexto 4"/>
          <p:cNvSpPr txBox="1"/>
          <p:nvPr/>
        </p:nvSpPr>
        <p:spPr>
          <a:xfrm>
            <a:off x="1153624" y="2495446"/>
            <a:ext cx="9980909" cy="1938992"/>
          </a:xfrm>
          <a:prstGeom prst="rect">
            <a:avLst/>
          </a:prstGeom>
          <a:noFill/>
        </p:spPr>
        <p:txBody>
          <a:bodyPr wrap="square" rtlCol="0">
            <a:spAutoFit/>
          </a:bodyPr>
          <a:lstStyle/>
          <a:p>
            <a:pPr algn="just"/>
            <a:r>
              <a:rPr lang="es-CO" sz="2400" dirty="0" smtClean="0"/>
              <a:t>Investigar </a:t>
            </a:r>
            <a:r>
              <a:rPr lang="es-CO" sz="2400" dirty="0" smtClean="0"/>
              <a:t>sobre la </a:t>
            </a:r>
            <a:r>
              <a:rPr lang="es-CO" sz="2400" dirty="0" smtClean="0"/>
              <a:t>sorción </a:t>
            </a:r>
            <a:r>
              <a:rPr lang="es-CO" sz="2400" dirty="0" smtClean="0"/>
              <a:t>acuosa de las resinas bulk-fill y </a:t>
            </a:r>
            <a:r>
              <a:rPr lang="es-CO" sz="2400" dirty="0" smtClean="0"/>
              <a:t>las resinas convencionales </a:t>
            </a:r>
            <a:r>
              <a:rPr lang="es-CO" sz="2400" dirty="0" smtClean="0"/>
              <a:t>con el fin </a:t>
            </a:r>
            <a:r>
              <a:rPr lang="es-CO" sz="2400" dirty="0" smtClean="0"/>
              <a:t>de </a:t>
            </a:r>
            <a:r>
              <a:rPr lang="es-CO" sz="2400" dirty="0" smtClean="0"/>
              <a:t>dar a </a:t>
            </a:r>
            <a:r>
              <a:rPr lang="es-CO" sz="2400" dirty="0" smtClean="0"/>
              <a:t>conocer, </a:t>
            </a:r>
            <a:r>
              <a:rPr lang="es-CO" sz="2400" dirty="0" smtClean="0"/>
              <a:t>cual de ellas es la mas adecuada </a:t>
            </a:r>
            <a:r>
              <a:rPr lang="es-CO" sz="2400" dirty="0" smtClean="0"/>
              <a:t>para realizar un </a:t>
            </a:r>
            <a:r>
              <a:rPr lang="es-CO" sz="2400" dirty="0" smtClean="0"/>
              <a:t>tratamiento en un paciente, se </a:t>
            </a:r>
            <a:r>
              <a:rPr lang="es-CO" sz="2400" dirty="0" smtClean="0"/>
              <a:t>evaluará </a:t>
            </a:r>
            <a:r>
              <a:rPr lang="es-CO" sz="2400" dirty="0" smtClean="0"/>
              <a:t>si </a:t>
            </a:r>
            <a:r>
              <a:rPr lang="es-CO" sz="2400" dirty="0"/>
              <a:t>existen diferencias significativas entre </a:t>
            </a:r>
            <a:r>
              <a:rPr lang="es-CO" sz="2400" dirty="0" smtClean="0"/>
              <a:t>ellas que comprometan la </a:t>
            </a:r>
            <a:r>
              <a:rPr lang="es-CO" sz="2400" dirty="0" smtClean="0"/>
              <a:t>eficacia</a:t>
            </a:r>
            <a:r>
              <a:rPr lang="es-CO" sz="2400" dirty="0" smtClean="0"/>
              <a:t>, durabilidad y resistencia de cada resina. </a:t>
            </a:r>
            <a:endParaRPr lang="es-CO" sz="2400" dirty="0"/>
          </a:p>
        </p:txBody>
      </p:sp>
    </p:spTree>
    <p:extLst>
      <p:ext uri="{BB962C8B-B14F-4D97-AF65-F5344CB8AC3E}">
        <p14:creationId xmlns:p14="http://schemas.microsoft.com/office/powerpoint/2010/main" val="3067229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0D7ED8E-E8F2-40C2-AF71-A534DDE5582E}" type="slidenum">
              <a:rPr lang="es-CO" smtClean="0">
                <a:solidFill>
                  <a:srgbClr val="FFFFFF"/>
                </a:solidFill>
              </a:rPr>
              <a:pPr/>
              <a:t>9</a:t>
            </a:fld>
            <a:endParaRPr lang="es-CO" dirty="0">
              <a:solidFill>
                <a:srgbClr val="FFFFFF"/>
              </a:solidFill>
            </a:endParaRPr>
          </a:p>
        </p:txBody>
      </p:sp>
      <p:sp>
        <p:nvSpPr>
          <p:cNvPr id="5" name="CuadroTexto 4"/>
          <p:cNvSpPr txBox="1"/>
          <p:nvPr/>
        </p:nvSpPr>
        <p:spPr>
          <a:xfrm>
            <a:off x="1118523" y="2239177"/>
            <a:ext cx="9778011" cy="830997"/>
          </a:xfrm>
          <a:prstGeom prst="rect">
            <a:avLst/>
          </a:prstGeom>
          <a:noFill/>
        </p:spPr>
        <p:txBody>
          <a:bodyPr wrap="square" rtlCol="0">
            <a:spAutoFit/>
          </a:bodyPr>
          <a:lstStyle/>
          <a:p>
            <a:r>
              <a:rPr lang="es-CO" sz="2400" dirty="0" smtClean="0">
                <a:latin typeface="Arial" panose="020B0604020202020204" pitchFamily="34" charset="0"/>
                <a:cs typeface="Arial" panose="020B0604020202020204" pitchFamily="34" charset="0"/>
              </a:rPr>
              <a:t>Evaluar mediante una revisión de literatura  los </a:t>
            </a:r>
            <a:r>
              <a:rPr lang="es-CO" sz="2400" dirty="0" smtClean="0">
                <a:latin typeface="Arial" panose="020B0604020202020204" pitchFamily="34" charset="0"/>
                <a:cs typeface="Arial" panose="020B0604020202020204" pitchFamily="34" charset="0"/>
              </a:rPr>
              <a:t>valores  </a:t>
            </a:r>
            <a:r>
              <a:rPr lang="es-CO" sz="2400" dirty="0" smtClean="0">
                <a:latin typeface="Arial" panose="020B0604020202020204" pitchFamily="34" charset="0"/>
                <a:cs typeface="Arial" panose="020B0604020202020204" pitchFamily="34" charset="0"/>
              </a:rPr>
              <a:t>de </a:t>
            </a:r>
            <a:r>
              <a:rPr lang="es-CO" sz="2400" dirty="0" smtClean="0"/>
              <a:t>sorción acuosa de resinas </a:t>
            </a:r>
            <a:r>
              <a:rPr lang="es-CO" sz="2400" dirty="0" err="1"/>
              <a:t>B</a:t>
            </a:r>
            <a:r>
              <a:rPr lang="es-CO" sz="2400" dirty="0" err="1" smtClean="0"/>
              <a:t>ulk</a:t>
            </a:r>
            <a:r>
              <a:rPr lang="es-CO" sz="2400" dirty="0" smtClean="0"/>
              <a:t> </a:t>
            </a:r>
            <a:r>
              <a:rPr lang="es-CO" sz="2400" dirty="0" err="1"/>
              <a:t>F</a:t>
            </a:r>
            <a:r>
              <a:rPr lang="es-CO" sz="2400" dirty="0" err="1" smtClean="0"/>
              <a:t>ill</a:t>
            </a:r>
            <a:r>
              <a:rPr lang="es-CO" sz="2400" dirty="0" smtClean="0"/>
              <a:t> y resinas convencionales.</a:t>
            </a:r>
            <a:endParaRPr lang="es-CO" sz="2400" dirty="0"/>
          </a:p>
        </p:txBody>
      </p:sp>
      <p:sp>
        <p:nvSpPr>
          <p:cNvPr id="6" name="Título 1"/>
          <p:cNvSpPr txBox="1">
            <a:spLocks/>
          </p:cNvSpPr>
          <p:nvPr/>
        </p:nvSpPr>
        <p:spPr>
          <a:xfrm>
            <a:off x="417802" y="823118"/>
            <a:ext cx="11121363" cy="2016224"/>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a:r>
              <a:rPr lang="es-CO" dirty="0" smtClean="0"/>
              <a:t>OBJETIVO GENERAL</a:t>
            </a:r>
            <a:endParaRPr lang="es-CO" dirty="0"/>
          </a:p>
        </p:txBody>
      </p:sp>
    </p:spTree>
    <p:extLst>
      <p:ext uri="{BB962C8B-B14F-4D97-AF65-F5344CB8AC3E}">
        <p14:creationId xmlns:p14="http://schemas.microsoft.com/office/powerpoint/2010/main" val="53342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TotalTime>
  <Words>1095</Words>
  <Application>Microsoft Office PowerPoint</Application>
  <PresentationFormat>Panorámica</PresentationFormat>
  <Paragraphs>111</Paragraphs>
  <Slides>15</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MS PGothic</vt:lpstr>
      <vt:lpstr>Arial</vt:lpstr>
      <vt:lpstr>Bebas Neue</vt:lpstr>
      <vt:lpstr>Bebas Neue Regular</vt:lpstr>
      <vt:lpstr>Calibri</vt:lpstr>
      <vt:lpstr>Times New Roman</vt:lpstr>
      <vt:lpstr>Wingdings</vt:lpstr>
      <vt:lpstr>Patrón de Diapositivas - CURN Institucional 2</vt:lpstr>
      <vt:lpstr>SORCIÓN ACUOSA DE RESINAS BULK FILL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vt:lpstr>
      <vt:lpstr>RESULTADOS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154</cp:revision>
  <dcterms:created xsi:type="dcterms:W3CDTF">2019-10-20T15:38:42Z</dcterms:created>
  <dcterms:modified xsi:type="dcterms:W3CDTF">2019-11-19T11:00:59Z</dcterms:modified>
</cp:coreProperties>
</file>