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media/image3.jpeg" ContentType="image/jpeg"/>
  <Override PartName="/ppt/notesSlides/notesSlide3.xml" ContentType="application/vnd.openxmlformats-officedocument.presentationml.notesSlide+xml"/>
  <Override PartName="/ppt/media/image4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nivel de conocimiento, aumentar su nivel de ASO y consecuentemente participar en el planteamiento de políticas en salud, promover mejores comportamientos y prácticas de autocuidado como mayor adhesión al tratamiento de sus hijos y asistir a consultas odontológicas por prevención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hape 2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nivel de conocimiento, aumentar su nivel de ASO y consecuentemente participar en el planteamiento de políticas en salud, promover mejores comportamientos y prácticas de autocuidado como mayor adhesión al tratamiento de sus hijos y asistir a consultas odontológicas por prevención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Shape 3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nivel de conocimiento, aumentar su nivel de ASO y consecuentemente participar en el planteamiento de políticas en salud, promover mejores comportamientos y prácticas de autocuidado como mayor adhesión al tratamiento de sus hijos y asistir a consultas odontológicas por prevención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2" name="Shape 6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, y el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9" name="Shape 6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, y el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 del título"/>
          <p:cNvSpPr txBox="1"/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lIns="71434" tIns="71434" rIns="71434" bIns="71434" anchor="b"/>
          <a:lstStyle>
            <a:lvl1pPr defTabSz="821529">
              <a:defRPr sz="11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6" name="Nivel de texto 1…"/>
          <p:cNvSpPr txBox="1"/>
          <p:nvPr>
            <p:ph type="body" sz="quarter" idx="1"/>
          </p:nvPr>
        </p:nvSpPr>
        <p:spPr>
          <a:xfrm>
            <a:off x="4833937" y="7090171"/>
            <a:ext cx="14716127" cy="1589489"/>
          </a:xfrm>
          <a:prstGeom prst="rect">
            <a:avLst/>
          </a:prstGeom>
        </p:spPr>
        <p:txBody>
          <a:bodyPr lIns="71434" tIns="71434" rIns="71434" bIns="71434"/>
          <a:lstStyle>
            <a:lvl1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" name="Número de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7666"/>
          </a:xfrm>
          <a:prstGeom prst="rect">
            <a:avLst/>
          </a:prstGeom>
        </p:spPr>
        <p:txBody>
          <a:bodyPr lIns="71434" tIns="71434" rIns="71434" bIns="71434" anchor="t"/>
          <a:lstStyle>
            <a:lvl1pPr defTabSz="821529">
              <a:defRPr sz="22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Nivel de texto 1…"/>
          <p:cNvSpPr txBox="1"/>
          <p:nvPr>
            <p:ph type="body" sz="quarter" idx="1"/>
          </p:nvPr>
        </p:nvSpPr>
        <p:spPr>
          <a:xfrm>
            <a:off x="4833937" y="8947546"/>
            <a:ext cx="14716127" cy="647704"/>
          </a:xfrm>
          <a:prstGeom prst="rect">
            <a:avLst/>
          </a:prstGeom>
        </p:spPr>
        <p:txBody>
          <a:bodyPr lIns="71434" tIns="71434" rIns="71434" bIns="71434"/>
          <a:lstStyle>
            <a:lvl1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i="1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762000" indent="-304800" algn="ctr" defTabSz="821529">
              <a:lnSpc>
                <a:spcPct val="100000"/>
              </a:lnSpc>
              <a:spcBef>
                <a:spcPts val="0"/>
              </a:spcBef>
              <a:buFontTx/>
              <a:defRPr i="1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280158" indent="-365758" algn="ctr" defTabSz="821529">
              <a:lnSpc>
                <a:spcPct val="100000"/>
              </a:lnSpc>
              <a:spcBef>
                <a:spcPts val="0"/>
              </a:spcBef>
              <a:buFontTx/>
              <a:defRPr i="1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1778000" indent="-406400" algn="ctr" defTabSz="821529">
              <a:lnSpc>
                <a:spcPct val="100000"/>
              </a:lnSpc>
              <a:spcBef>
                <a:spcPts val="0"/>
              </a:spcBef>
              <a:buFontTx/>
              <a:defRPr i="1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2235200" indent="-406400" algn="ctr" defTabSz="821529">
              <a:lnSpc>
                <a:spcPct val="100000"/>
              </a:lnSpc>
              <a:spcBef>
                <a:spcPts val="0"/>
              </a:spcBef>
              <a:buFontTx/>
              <a:defRPr i="1"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8" name="“Escribe una cita aquí”"/>
          <p:cNvSpPr txBox="1"/>
          <p:nvPr>
            <p:ph type="body" sz="quarter" idx="13"/>
          </p:nvPr>
        </p:nvSpPr>
        <p:spPr>
          <a:xfrm>
            <a:off x="4833937" y="5997575"/>
            <a:ext cx="14716127" cy="863601"/>
          </a:xfrm>
          <a:prstGeom prst="rect">
            <a:avLst/>
          </a:prstGeom>
        </p:spPr>
        <p:txBody>
          <a:bodyPr lIns="71434" tIns="71434" rIns="71434" bIns="71434" anchor="ctr"/>
          <a:lstStyle/>
          <a:p>
            <a:pPr marL="416052" indent="-416052" defTabSz="1664208">
              <a:spcBef>
                <a:spcPts val="1800"/>
              </a:spcBef>
              <a:defRPr sz="5096"/>
            </a:pPr>
          </a:p>
        </p:txBody>
      </p:sp>
      <p:sp>
        <p:nvSpPr>
          <p:cNvPr id="99" name="Número de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7666"/>
          </a:xfrm>
          <a:prstGeom prst="rect">
            <a:avLst/>
          </a:prstGeom>
        </p:spPr>
        <p:txBody>
          <a:bodyPr lIns="71434" tIns="71434" rIns="71434" bIns="71434" anchor="t"/>
          <a:lstStyle>
            <a:lvl1pPr defTabSz="821529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magen"/>
          <p:cNvSpPr/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7" name="Número de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7666"/>
          </a:xfrm>
          <a:prstGeom prst="rect">
            <a:avLst/>
          </a:prstGeom>
        </p:spPr>
        <p:txBody>
          <a:bodyPr lIns="71434" tIns="71434" rIns="71434" bIns="71434" anchor="t"/>
          <a:lstStyle>
            <a:lvl1pPr defTabSz="821529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úmero de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7666"/>
          </a:xfrm>
          <a:prstGeom prst="rect">
            <a:avLst/>
          </a:prstGeom>
        </p:spPr>
        <p:txBody>
          <a:bodyPr lIns="71434" tIns="71434" rIns="71434" bIns="71434" anchor="t"/>
          <a:lstStyle>
            <a:lvl1pPr defTabSz="821529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22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ángulo 10"/>
          <p:cNvSpPr/>
          <p:nvPr/>
        </p:nvSpPr>
        <p:spPr>
          <a:xfrm>
            <a:off x="0" y="12723168"/>
            <a:ext cx="24384000" cy="1020134"/>
          </a:xfrm>
          <a:prstGeom prst="rect">
            <a:avLst/>
          </a:prstGeom>
          <a:solidFill>
            <a:srgbClr val="F7941D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 defTabSz="18288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Marcador de fecha 3"/>
          <p:cNvSpPr txBox="1"/>
          <p:nvPr/>
        </p:nvSpPr>
        <p:spPr>
          <a:xfrm>
            <a:off x="21740189" y="13232488"/>
            <a:ext cx="2572804" cy="55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>
            <a:lvl1pPr defTabSz="1828800">
              <a:defRPr sz="24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/>
            <a:r>
              <a:t>02/10/2018</a:t>
            </a:r>
          </a:p>
        </p:txBody>
      </p:sp>
      <p:pic>
        <p:nvPicPr>
          <p:cNvPr id="132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334" y="12661200"/>
            <a:ext cx="9803787" cy="110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o del título"/>
          <p:cNvSpPr txBox="1"/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12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34" name="Nivel de texto 1…"/>
          <p:cNvSpPr txBox="1"/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buSzTx/>
              <a:buFontTx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buSzTx/>
              <a:buFontTx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buSzTx/>
              <a:buFontTx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buSzTx/>
              <a:buFontTx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5" name="Número de diapositiva"/>
          <p:cNvSpPr txBox="1"/>
          <p:nvPr>
            <p:ph type="sldNum" sz="quarter" idx="2"/>
          </p:nvPr>
        </p:nvSpPr>
        <p:spPr>
          <a:xfrm>
            <a:off x="22192343" y="12808587"/>
            <a:ext cx="515258" cy="5384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ángulo 10"/>
          <p:cNvSpPr/>
          <p:nvPr/>
        </p:nvSpPr>
        <p:spPr>
          <a:xfrm>
            <a:off x="-143610" y="12694866"/>
            <a:ext cx="24671220" cy="1020134"/>
          </a:xfrm>
          <a:prstGeom prst="rect">
            <a:avLst/>
          </a:prstGeom>
          <a:solidFill>
            <a:srgbClr val="F7941D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 defTabSz="18288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3" name="Marcador de fecha 3"/>
          <p:cNvSpPr txBox="1"/>
          <p:nvPr/>
        </p:nvSpPr>
        <p:spPr>
          <a:xfrm>
            <a:off x="19353142" y="13232488"/>
            <a:ext cx="1929604" cy="55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>
            <a:lvl1pPr defTabSz="1828800">
              <a:defRPr sz="24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/>
            <a:r>
              <a:t>19/09/2019</a:t>
            </a:r>
          </a:p>
        </p:txBody>
      </p:sp>
      <p:pic>
        <p:nvPicPr>
          <p:cNvPr id="144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0498" y="12661200"/>
            <a:ext cx="7352843" cy="110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Nivel de texto 1…"/>
          <p:cNvSpPr txBox="1"/>
          <p:nvPr>
            <p:ph type="body" sz="half" idx="1"/>
          </p:nvPr>
        </p:nvSpPr>
        <p:spPr>
          <a:xfrm>
            <a:off x="4305300" y="2609481"/>
            <a:ext cx="7734300" cy="9744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  <a:lvl2pPr>
              <a:defRPr>
                <a:solidFill>
                  <a:srgbClr val="4D4D4F"/>
                </a:solidFill>
              </a:defRPr>
            </a:lvl2pPr>
            <a:lvl3pPr>
              <a:defRPr>
                <a:solidFill>
                  <a:srgbClr val="4D4D4F"/>
                </a:solidFill>
              </a:defRPr>
            </a:lvl3pPr>
            <a:lvl4pPr>
              <a:defRPr>
                <a:solidFill>
                  <a:srgbClr val="4D4D4F"/>
                </a:solidFill>
              </a:defRPr>
            </a:lvl4pPr>
            <a:lvl5pPr>
              <a:defRPr>
                <a:solidFill>
                  <a:srgbClr val="4D4D4F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6" name="Conector recto 8"/>
          <p:cNvSpPr/>
          <p:nvPr/>
        </p:nvSpPr>
        <p:spPr>
          <a:xfrm>
            <a:off x="4305299" y="2249488"/>
            <a:ext cx="15773405" cy="4"/>
          </a:xfrm>
          <a:prstGeom prst="line">
            <a:avLst/>
          </a:prstGeom>
          <a:ln w="38100">
            <a:solidFill>
              <a:srgbClr val="D9D9D9"/>
            </a:solidFill>
            <a:prstDash val="sys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7" name="Texto del título"/>
          <p:cNvSpPr txBox="1"/>
          <p:nvPr>
            <p:ph type="title"/>
          </p:nvPr>
        </p:nvSpPr>
        <p:spPr>
          <a:xfrm>
            <a:off x="4305300" y="247646"/>
            <a:ext cx="15773400" cy="196560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Texto del título</a:t>
            </a:r>
          </a:p>
        </p:txBody>
      </p:sp>
      <p:sp>
        <p:nvSpPr>
          <p:cNvPr id="148" name="Número de diapositiva"/>
          <p:cNvSpPr txBox="1"/>
          <p:nvPr>
            <p:ph type="sldNum" sz="quarter" idx="2"/>
          </p:nvPr>
        </p:nvSpPr>
        <p:spPr>
          <a:xfrm>
            <a:off x="20089443" y="12719746"/>
            <a:ext cx="534605" cy="55117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ángulo 10"/>
          <p:cNvSpPr/>
          <p:nvPr/>
        </p:nvSpPr>
        <p:spPr>
          <a:xfrm>
            <a:off x="3048000" y="12723166"/>
            <a:ext cx="18288000" cy="1020134"/>
          </a:xfrm>
          <a:prstGeom prst="rect">
            <a:avLst/>
          </a:prstGeom>
          <a:solidFill>
            <a:srgbClr val="F7941D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 defTabSz="18288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6" name="Marcador de fecha 3"/>
          <p:cNvSpPr txBox="1"/>
          <p:nvPr/>
        </p:nvSpPr>
        <p:spPr>
          <a:xfrm>
            <a:off x="19353142" y="13232488"/>
            <a:ext cx="1929604" cy="55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>
            <a:lvl1pPr defTabSz="1828800">
              <a:defRPr sz="24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/>
            <a:r>
              <a:t>31/05/19</a:t>
            </a:r>
          </a:p>
        </p:txBody>
      </p:sp>
      <p:pic>
        <p:nvPicPr>
          <p:cNvPr id="157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0498" y="12661200"/>
            <a:ext cx="7352843" cy="110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Nivel de texto 1…"/>
          <p:cNvSpPr txBox="1"/>
          <p:nvPr>
            <p:ph type="body" sz="half" idx="1"/>
          </p:nvPr>
        </p:nvSpPr>
        <p:spPr>
          <a:xfrm>
            <a:off x="4305300" y="2609481"/>
            <a:ext cx="7734300" cy="9744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  <a:lvl2pPr>
              <a:defRPr>
                <a:solidFill>
                  <a:srgbClr val="4D4D4F"/>
                </a:solidFill>
              </a:defRPr>
            </a:lvl2pPr>
            <a:lvl3pPr>
              <a:defRPr>
                <a:solidFill>
                  <a:srgbClr val="4D4D4F"/>
                </a:solidFill>
              </a:defRPr>
            </a:lvl3pPr>
            <a:lvl4pPr>
              <a:defRPr>
                <a:solidFill>
                  <a:srgbClr val="4D4D4F"/>
                </a:solidFill>
              </a:defRPr>
            </a:lvl4pPr>
            <a:lvl5pPr>
              <a:defRPr>
                <a:solidFill>
                  <a:srgbClr val="4D4D4F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9" name="Conector recto 8"/>
          <p:cNvSpPr/>
          <p:nvPr/>
        </p:nvSpPr>
        <p:spPr>
          <a:xfrm>
            <a:off x="4305299" y="2249488"/>
            <a:ext cx="15773405" cy="4"/>
          </a:xfrm>
          <a:prstGeom prst="line">
            <a:avLst/>
          </a:prstGeom>
          <a:ln w="38100">
            <a:solidFill>
              <a:srgbClr val="D9D9D9"/>
            </a:solidFill>
            <a:prstDash val="sys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0" name="Texto del título"/>
          <p:cNvSpPr txBox="1"/>
          <p:nvPr>
            <p:ph type="title"/>
          </p:nvPr>
        </p:nvSpPr>
        <p:spPr>
          <a:xfrm>
            <a:off x="4305300" y="247646"/>
            <a:ext cx="15773400" cy="196560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Texto del título</a:t>
            </a:r>
          </a:p>
        </p:txBody>
      </p:sp>
      <p:sp>
        <p:nvSpPr>
          <p:cNvPr id="161" name="Número de diapositiva"/>
          <p:cNvSpPr txBox="1"/>
          <p:nvPr>
            <p:ph type="sldNum" sz="quarter" idx="2"/>
          </p:nvPr>
        </p:nvSpPr>
        <p:spPr>
          <a:xfrm>
            <a:off x="20089443" y="12719746"/>
            <a:ext cx="534605" cy="55117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ángulo 10"/>
          <p:cNvSpPr/>
          <p:nvPr/>
        </p:nvSpPr>
        <p:spPr>
          <a:xfrm>
            <a:off x="-143610" y="12694866"/>
            <a:ext cx="24671220" cy="1020133"/>
          </a:xfrm>
          <a:prstGeom prst="rect">
            <a:avLst/>
          </a:prstGeom>
          <a:solidFill>
            <a:srgbClr val="F7941D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 defTabSz="18288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9" name="Marcador de fecha 3"/>
          <p:cNvSpPr txBox="1"/>
          <p:nvPr/>
        </p:nvSpPr>
        <p:spPr>
          <a:xfrm>
            <a:off x="19353142" y="13232489"/>
            <a:ext cx="1929602" cy="551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1828800">
              <a:defRPr sz="24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/>
            <a:r>
              <a:t>19/09/2019</a:t>
            </a:r>
          </a:p>
        </p:txBody>
      </p:sp>
      <p:pic>
        <p:nvPicPr>
          <p:cNvPr id="170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0498" y="12661200"/>
            <a:ext cx="7352843" cy="110957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Nivel de texto 1…"/>
          <p:cNvSpPr txBox="1"/>
          <p:nvPr>
            <p:ph type="body" sz="half" idx="1"/>
          </p:nvPr>
        </p:nvSpPr>
        <p:spPr>
          <a:xfrm>
            <a:off x="4305300" y="2609481"/>
            <a:ext cx="7734300" cy="9744444"/>
          </a:xfrm>
          <a:prstGeom prst="rect">
            <a:avLst/>
          </a:prstGeom>
        </p:spPr>
        <p:txBody>
          <a:bodyPr lIns="91438" tIns="91438" rIns="91438" bIns="91438"/>
          <a:lstStyle>
            <a:lvl1pPr>
              <a:defRPr>
                <a:solidFill>
                  <a:srgbClr val="4D4D4F"/>
                </a:solidFill>
              </a:defRPr>
            </a:lvl1pPr>
            <a:lvl2pPr>
              <a:defRPr>
                <a:solidFill>
                  <a:srgbClr val="4D4D4F"/>
                </a:solidFill>
              </a:defRPr>
            </a:lvl2pPr>
            <a:lvl3pPr marL="1554478" indent="-640078">
              <a:defRPr>
                <a:solidFill>
                  <a:srgbClr val="4D4D4F"/>
                </a:solidFill>
              </a:defRPr>
            </a:lvl3pPr>
            <a:lvl4pPr>
              <a:defRPr>
                <a:solidFill>
                  <a:srgbClr val="4D4D4F"/>
                </a:solidFill>
              </a:defRPr>
            </a:lvl4pPr>
            <a:lvl5pPr>
              <a:defRPr>
                <a:solidFill>
                  <a:srgbClr val="4D4D4F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2" name="Texto del título"/>
          <p:cNvSpPr txBox="1"/>
          <p:nvPr>
            <p:ph type="title"/>
          </p:nvPr>
        </p:nvSpPr>
        <p:spPr>
          <a:xfrm>
            <a:off x="4305300" y="247646"/>
            <a:ext cx="15773400" cy="1965602"/>
          </a:xfrm>
          <a:prstGeom prst="rect">
            <a:avLst/>
          </a:prstGeom>
        </p:spPr>
        <p:txBody>
          <a:bodyPr lIns="91438" tIns="91438" rIns="91438" bIns="91438"/>
          <a:lstStyle>
            <a:lvl1pPr algn="l"/>
          </a:lstStyle>
          <a:p>
            <a:pPr/>
            <a:r>
              <a:t>Texto del título</a:t>
            </a:r>
          </a:p>
        </p:txBody>
      </p:sp>
      <p:sp>
        <p:nvSpPr>
          <p:cNvPr id="173" name="Número de diapositiva"/>
          <p:cNvSpPr txBox="1"/>
          <p:nvPr>
            <p:ph type="sldNum" sz="quarter" idx="2"/>
          </p:nvPr>
        </p:nvSpPr>
        <p:spPr>
          <a:xfrm>
            <a:off x="20089441" y="12719744"/>
            <a:ext cx="534610" cy="551179"/>
          </a:xfrm>
          <a:prstGeom prst="rect">
            <a:avLst/>
          </a:prstGeom>
        </p:spPr>
        <p:txBody>
          <a:bodyPr lIns="91438" tIns="91438" rIns="91438" bIns="9143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n"/>
          <p:cNvSpPr/>
          <p:nvPr>
            <p:ph type="pic" sz="half" idx="13"/>
          </p:nvPr>
        </p:nvSpPr>
        <p:spPr>
          <a:xfrm>
            <a:off x="5334000" y="946546"/>
            <a:ext cx="13716000" cy="83046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5" name="Texto del título"/>
          <p:cNvSpPr txBox="1"/>
          <p:nvPr>
            <p:ph type="title"/>
          </p:nvPr>
        </p:nvSpPr>
        <p:spPr>
          <a:xfrm>
            <a:off x="4833937" y="9447609"/>
            <a:ext cx="14716127" cy="2000254"/>
          </a:xfrm>
          <a:prstGeom prst="rect">
            <a:avLst/>
          </a:prstGeom>
        </p:spPr>
        <p:txBody>
          <a:bodyPr lIns="71434" tIns="71434" rIns="71434" bIns="71434" anchor="b"/>
          <a:lstStyle>
            <a:lvl1pPr defTabSz="821529">
              <a:defRPr sz="11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6" name="Nivel de texto 1…"/>
          <p:cNvSpPr txBox="1"/>
          <p:nvPr>
            <p:ph type="body" sz="quarter" idx="1"/>
          </p:nvPr>
        </p:nvSpPr>
        <p:spPr>
          <a:xfrm>
            <a:off x="4833937" y="11465717"/>
            <a:ext cx="14716127" cy="1589489"/>
          </a:xfrm>
          <a:prstGeom prst="rect">
            <a:avLst/>
          </a:prstGeom>
        </p:spPr>
        <p:txBody>
          <a:bodyPr lIns="71434" tIns="71434" rIns="71434" bIns="71434"/>
          <a:lstStyle>
            <a:lvl1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7" name="Número de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7666"/>
          </a:xfrm>
          <a:prstGeom prst="rect">
            <a:avLst/>
          </a:prstGeom>
        </p:spPr>
        <p:txBody>
          <a:bodyPr lIns="71434" tIns="71434" rIns="71434" bIns="71434" anchor="t"/>
          <a:lstStyle>
            <a:lvl1pPr defTabSz="821529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o del título"/>
          <p:cNvSpPr txBox="1"/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 lIns="71434" tIns="71434" rIns="71434" bIns="71434"/>
          <a:lstStyle>
            <a:lvl1pPr defTabSz="821529">
              <a:defRPr sz="11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5" name="Número de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7666"/>
          </a:xfrm>
          <a:prstGeom prst="rect">
            <a:avLst/>
          </a:prstGeom>
        </p:spPr>
        <p:txBody>
          <a:bodyPr lIns="71434" tIns="71434" rIns="71434" bIns="71434" anchor="t"/>
          <a:lstStyle>
            <a:lvl1pPr defTabSz="821529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magen"/>
          <p:cNvSpPr/>
          <p:nvPr>
            <p:ph type="pic" sz="half" idx="13"/>
          </p:nvPr>
        </p:nvSpPr>
        <p:spPr>
          <a:xfrm>
            <a:off x="12495609" y="892967"/>
            <a:ext cx="7500941" cy="115550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Texto del título"/>
          <p:cNvSpPr txBox="1"/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lIns="71434" tIns="71434" rIns="71434" bIns="71434" anchor="b"/>
          <a:lstStyle>
            <a:lvl1pPr defTabSz="821529">
              <a:defRPr sz="8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4" name="Nivel de texto 1…"/>
          <p:cNvSpPr txBox="1"/>
          <p:nvPr>
            <p:ph type="body" sz="quarter" idx="1"/>
          </p:nvPr>
        </p:nvSpPr>
        <p:spPr>
          <a:xfrm>
            <a:off x="4387453" y="6643685"/>
            <a:ext cx="7500940" cy="5786440"/>
          </a:xfrm>
          <a:prstGeom prst="rect">
            <a:avLst/>
          </a:prstGeom>
        </p:spPr>
        <p:txBody>
          <a:bodyPr lIns="71434" tIns="71434" rIns="71434" bIns="71434"/>
          <a:lstStyle>
            <a:lvl1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152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Número de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7666"/>
          </a:xfrm>
          <a:prstGeom prst="rect">
            <a:avLst/>
          </a:prstGeom>
        </p:spPr>
        <p:txBody>
          <a:bodyPr lIns="71434" tIns="71434" rIns="71434" bIns="71434" anchor="t"/>
          <a:lstStyle>
            <a:lvl1pPr defTabSz="821529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o del título"/>
          <p:cNvSpPr txBox="1"/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 lIns="71434" tIns="71434" rIns="71434" bIns="71434"/>
          <a:lstStyle>
            <a:lvl1pPr defTabSz="821529">
              <a:defRPr sz="11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3" name="Número de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7666"/>
          </a:xfrm>
          <a:prstGeom prst="rect">
            <a:avLst/>
          </a:prstGeom>
        </p:spPr>
        <p:txBody>
          <a:bodyPr lIns="71434" tIns="71434" rIns="71434" bIns="71434" anchor="t"/>
          <a:lstStyle>
            <a:lvl1pPr defTabSz="821529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el título"/>
          <p:cNvSpPr txBox="1"/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 lIns="71434" tIns="71434" rIns="71434" bIns="71434"/>
          <a:lstStyle>
            <a:lvl1pPr defTabSz="821529">
              <a:defRPr sz="11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61" name="Nivel de texto 1…"/>
          <p:cNvSpPr txBox="1"/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 lIns="71434" tIns="71434" rIns="71434" bIns="71434" anchor="ctr"/>
          <a:lstStyle>
            <a:lvl1pPr marL="611187" indent="-611187" defTabSz="821529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1055687" indent="-611187" defTabSz="821529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500187" indent="-611187" defTabSz="821529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1944684" indent="-611187" defTabSz="821529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2389184" indent="-611184" defTabSz="821529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2" name="Número de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7666"/>
          </a:xfrm>
          <a:prstGeom prst="rect">
            <a:avLst/>
          </a:prstGeom>
        </p:spPr>
        <p:txBody>
          <a:bodyPr lIns="71434" tIns="71434" rIns="71434" bIns="71434" anchor="t"/>
          <a:lstStyle>
            <a:lvl1pPr defTabSz="821529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n"/>
          <p:cNvSpPr/>
          <p:nvPr>
            <p:ph type="pic" sz="quarter" idx="13"/>
          </p:nvPr>
        </p:nvSpPr>
        <p:spPr>
          <a:xfrm>
            <a:off x="12495609" y="3643312"/>
            <a:ext cx="7500941" cy="88403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0" name="Texto del título"/>
          <p:cNvSpPr txBox="1"/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 lIns="71434" tIns="71434" rIns="71434" bIns="71434"/>
          <a:lstStyle>
            <a:lvl1pPr defTabSz="821529">
              <a:defRPr sz="11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71" name="Nivel de texto 1…"/>
          <p:cNvSpPr txBox="1"/>
          <p:nvPr>
            <p:ph type="body" sz="quarter" idx="1"/>
          </p:nvPr>
        </p:nvSpPr>
        <p:spPr>
          <a:xfrm>
            <a:off x="4387453" y="3643312"/>
            <a:ext cx="7500940" cy="8840394"/>
          </a:xfrm>
          <a:prstGeom prst="rect">
            <a:avLst/>
          </a:prstGeom>
        </p:spPr>
        <p:txBody>
          <a:bodyPr lIns="71434" tIns="71434" rIns="71434" bIns="71434" anchor="ctr"/>
          <a:lstStyle>
            <a:lvl1pPr marL="465363" indent="-465363" defTabSz="821529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808263" indent="-465363" defTabSz="821529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151164" indent="-465363" defTabSz="821529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1494064" indent="-465364" defTabSz="821529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1836964" indent="-465364" defTabSz="821529">
              <a:lnSpc>
                <a:spcPct val="100000"/>
              </a:lnSpc>
              <a:spcBef>
                <a:spcPts val="4500"/>
              </a:spcBef>
              <a:buSzPct val="145000"/>
              <a:buFontTx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2" name="Número de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3071"/>
          </a:xfrm>
          <a:prstGeom prst="rect">
            <a:avLst/>
          </a:prstGeom>
        </p:spPr>
        <p:txBody>
          <a:bodyPr lIns="71434" tIns="71434" rIns="71434" bIns="71434" anchor="t"/>
          <a:lstStyle>
            <a:lvl1pPr defTabSz="821529"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ivel de texto 1…"/>
          <p:cNvSpPr txBox="1"/>
          <p:nvPr>
            <p:ph type="body" idx="1"/>
          </p:nvPr>
        </p:nvSpPr>
        <p:spPr>
          <a:xfrm>
            <a:off x="4387453" y="1785934"/>
            <a:ext cx="15609094" cy="10144130"/>
          </a:xfrm>
          <a:prstGeom prst="rect">
            <a:avLst/>
          </a:prstGeom>
        </p:spPr>
        <p:txBody>
          <a:bodyPr lIns="71434" tIns="71434" rIns="71434" bIns="71434" anchor="ctr"/>
          <a:lstStyle>
            <a:lvl1pPr marL="611187" indent="-611187" defTabSz="821529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1055687" indent="-611187" defTabSz="821529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500187" indent="-611187" defTabSz="821529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1944684" indent="-611187" defTabSz="821529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2389184" indent="-611184" defTabSz="821529">
              <a:lnSpc>
                <a:spcPct val="100000"/>
              </a:lnSpc>
              <a:spcBef>
                <a:spcPts val="5900"/>
              </a:spcBef>
              <a:buSzPct val="145000"/>
              <a:buFontTx/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0" name="Número de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7666"/>
          </a:xfrm>
          <a:prstGeom prst="rect">
            <a:avLst/>
          </a:prstGeom>
        </p:spPr>
        <p:txBody>
          <a:bodyPr lIns="71434" tIns="71434" rIns="71434" bIns="71434" anchor="t"/>
          <a:lstStyle>
            <a:lvl1pPr defTabSz="821529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n"/>
          <p:cNvSpPr/>
          <p:nvPr>
            <p:ph type="pic" sz="quarter" idx="13"/>
          </p:nvPr>
        </p:nvSpPr>
        <p:spPr>
          <a:xfrm>
            <a:off x="12495609" y="7161609"/>
            <a:ext cx="7500941" cy="5304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Imagen"/>
          <p:cNvSpPr/>
          <p:nvPr>
            <p:ph type="pic" sz="quarter" idx="14"/>
          </p:nvPr>
        </p:nvSpPr>
        <p:spPr>
          <a:xfrm>
            <a:off x="12495609" y="1250154"/>
            <a:ext cx="7500941" cy="53042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9" name="Imagen"/>
          <p:cNvSpPr/>
          <p:nvPr>
            <p:ph type="pic" sz="half" idx="15"/>
          </p:nvPr>
        </p:nvSpPr>
        <p:spPr>
          <a:xfrm>
            <a:off x="4387453" y="1250154"/>
            <a:ext cx="7500940" cy="112156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0" name="Número de diapositiva"/>
          <p:cNvSpPr txBox="1"/>
          <p:nvPr>
            <p:ph type="sldNum" sz="quarter" idx="2"/>
          </p:nvPr>
        </p:nvSpPr>
        <p:spPr>
          <a:xfrm>
            <a:off x="11954105" y="13073062"/>
            <a:ext cx="466264" cy="477666"/>
          </a:xfrm>
          <a:prstGeom prst="rect">
            <a:avLst/>
          </a:prstGeom>
        </p:spPr>
        <p:txBody>
          <a:bodyPr lIns="71434" tIns="71434" rIns="71434" bIns="71434" anchor="t"/>
          <a:lstStyle>
            <a:lvl1pPr defTabSz="821529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0"/>
          <p:cNvSpPr/>
          <p:nvPr/>
        </p:nvSpPr>
        <p:spPr>
          <a:xfrm>
            <a:off x="0" y="12723168"/>
            <a:ext cx="24384000" cy="1020134"/>
          </a:xfrm>
          <a:prstGeom prst="rect">
            <a:avLst/>
          </a:prstGeom>
          <a:solidFill>
            <a:srgbClr val="F7941D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 defTabSz="18288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Marcador de fecha 3"/>
          <p:cNvSpPr txBox="1"/>
          <p:nvPr/>
        </p:nvSpPr>
        <p:spPr>
          <a:xfrm>
            <a:off x="21740189" y="13232488"/>
            <a:ext cx="2572804" cy="55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>
            <a:lvl1pPr defTabSz="1828800">
              <a:defRPr sz="24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/>
            <a:r>
              <a:t>19/09/2019</a:t>
            </a:r>
          </a:p>
        </p:txBody>
      </p:sp>
      <p:pic>
        <p:nvPicPr>
          <p:cNvPr id="4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334" y="12661200"/>
            <a:ext cx="9803787" cy="110957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ector recto 6"/>
          <p:cNvSpPr/>
          <p:nvPr/>
        </p:nvSpPr>
        <p:spPr>
          <a:xfrm>
            <a:off x="1676400" y="2223072"/>
            <a:ext cx="21031203" cy="4"/>
          </a:xfrm>
          <a:prstGeom prst="line">
            <a:avLst/>
          </a:prstGeom>
          <a:ln w="38100">
            <a:solidFill>
              <a:srgbClr val="D9D9D9"/>
            </a:solidFill>
            <a:prstDash val="sys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" name="Texto del título"/>
          <p:cNvSpPr txBox="1"/>
          <p:nvPr>
            <p:ph type="title"/>
          </p:nvPr>
        </p:nvSpPr>
        <p:spPr>
          <a:xfrm>
            <a:off x="1676400" y="233268"/>
            <a:ext cx="21031200" cy="1966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7" name="Nivel de texto 1…"/>
          <p:cNvSpPr txBox="1"/>
          <p:nvPr>
            <p:ph type="body" idx="1"/>
          </p:nvPr>
        </p:nvSpPr>
        <p:spPr>
          <a:xfrm>
            <a:off x="1676400" y="2324678"/>
            <a:ext cx="21031200" cy="1002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" name="Número de diapositiva"/>
          <p:cNvSpPr txBox="1"/>
          <p:nvPr>
            <p:ph type="sldNum" sz="quarter" idx="2"/>
          </p:nvPr>
        </p:nvSpPr>
        <p:spPr>
          <a:xfrm>
            <a:off x="22811027" y="12719747"/>
            <a:ext cx="534605" cy="551175"/>
          </a:xfrm>
          <a:prstGeom prst="rect">
            <a:avLst/>
          </a:prstGeom>
          <a:ln w="12700">
            <a:miter lim="400000"/>
          </a:ln>
        </p:spPr>
        <p:txBody>
          <a:bodyPr wrap="none" lIns="91436" tIns="91436" rIns="91436" bIns="91436" anchor="ctr">
            <a:spAutoFit/>
          </a:bodyPr>
          <a:lstStyle>
            <a:lvl1pPr defTabSz="1828800">
              <a:defRPr sz="24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29400"/>
          </a:solidFill>
          <a:uFillTx/>
          <a:latin typeface="Bebas Neue"/>
          <a:ea typeface="Bebas Neue"/>
          <a:cs typeface="Bebas Neue"/>
          <a:sym typeface="Bebas Neue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29400"/>
          </a:solidFill>
          <a:uFillTx/>
          <a:latin typeface="Bebas Neue"/>
          <a:ea typeface="Bebas Neue"/>
          <a:cs typeface="Bebas Neue"/>
          <a:sym typeface="Bebas Neue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29400"/>
          </a:solidFill>
          <a:uFillTx/>
          <a:latin typeface="Bebas Neue"/>
          <a:ea typeface="Bebas Neue"/>
          <a:cs typeface="Bebas Neue"/>
          <a:sym typeface="Bebas Neue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29400"/>
          </a:solidFill>
          <a:uFillTx/>
          <a:latin typeface="Bebas Neue"/>
          <a:ea typeface="Bebas Neue"/>
          <a:cs typeface="Bebas Neue"/>
          <a:sym typeface="Bebas Neue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29400"/>
          </a:solidFill>
          <a:uFillTx/>
          <a:latin typeface="Bebas Neue"/>
          <a:ea typeface="Bebas Neue"/>
          <a:cs typeface="Bebas Neue"/>
          <a:sym typeface="Bebas Neue"/>
        </a:defRPr>
      </a:lvl5pPr>
      <a:lvl6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29400"/>
          </a:solidFill>
          <a:uFillTx/>
          <a:latin typeface="Bebas Neue"/>
          <a:ea typeface="Bebas Neue"/>
          <a:cs typeface="Bebas Neue"/>
          <a:sym typeface="Bebas Neue"/>
        </a:defRPr>
      </a:lvl6pPr>
      <a:lvl7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29400"/>
          </a:solidFill>
          <a:uFillTx/>
          <a:latin typeface="Bebas Neue"/>
          <a:ea typeface="Bebas Neue"/>
          <a:cs typeface="Bebas Neue"/>
          <a:sym typeface="Bebas Neue"/>
        </a:defRPr>
      </a:lvl7pPr>
      <a:lvl8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29400"/>
          </a:solidFill>
          <a:uFillTx/>
          <a:latin typeface="Bebas Neue"/>
          <a:ea typeface="Bebas Neue"/>
          <a:cs typeface="Bebas Neue"/>
          <a:sym typeface="Bebas Neue"/>
        </a:defRPr>
      </a:lvl8pPr>
      <a:lvl9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29400"/>
          </a:solidFill>
          <a:uFillTx/>
          <a:latin typeface="Bebas Neue"/>
          <a:ea typeface="Bebas Neue"/>
          <a:cs typeface="Bebas Neue"/>
          <a:sym typeface="Bebas Neue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ln>
            <a:noFill/>
          </a:ln>
          <a:solidFill>
            <a:srgbClr val="3B383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5pPr>
      <a:lvl6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6pPr>
      <a:lvl7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7pPr>
      <a:lvl8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8pPr>
      <a:lvl9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tif"/><Relationship Id="rId6" Type="http://schemas.openxmlformats.org/officeDocument/2006/relationships/image" Target="../media/image8.png"/><Relationship Id="rId7" Type="http://schemas.openxmlformats.org/officeDocument/2006/relationships/image" Target="../media/image2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3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Captura de pantalla 2019-09-12 a la(s) 12.07.53 p. m..png" descr="Captura de pantalla 2019-09-12 a la(s) 12.07.53 p. m..png"/>
          <p:cNvPicPr>
            <a:picLocks noChangeAspect="1"/>
          </p:cNvPicPr>
          <p:nvPr/>
        </p:nvPicPr>
        <p:blipFill>
          <a:blip r:embed="rId2">
            <a:extLst/>
          </a:blip>
          <a:srcRect l="8486" t="777" r="8565" b="2974"/>
          <a:stretch>
            <a:fillRect/>
          </a:stretch>
        </p:blipFill>
        <p:spPr>
          <a:xfrm>
            <a:off x="-63699" y="-736984"/>
            <a:ext cx="24511575" cy="17776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n 14" descr="Imagen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5283" y="1427988"/>
            <a:ext cx="8233434" cy="686119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PAT COLECTIVO IV SEMESTRE - PROGRAMA DE ODONTOLOGÍA"/>
          <p:cNvSpPr txBox="1"/>
          <p:nvPr>
            <p:ph type="title"/>
          </p:nvPr>
        </p:nvSpPr>
        <p:spPr>
          <a:xfrm>
            <a:off x="-3" y="8730621"/>
            <a:ext cx="24384008" cy="1834691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512062">
              <a:lnSpc>
                <a:spcPts val="3000"/>
              </a:lnSpc>
              <a:defRPr sz="6000">
                <a:solidFill>
                  <a:srgbClr val="FFFFFF"/>
                </a:solidFill>
                <a:latin typeface="Skia Bold"/>
                <a:ea typeface="Skia Bold"/>
                <a:cs typeface="Skia Bold"/>
                <a:sym typeface="Skia Bold"/>
              </a:defRPr>
            </a:pPr>
            <a:r>
              <a:t>PAT COLECTIVO IV SEMESTRE - PROGRAMA DE ODONTOLOGÍA</a:t>
            </a:r>
            <a:br/>
            <a:br/>
          </a:p>
        </p:txBody>
      </p:sp>
      <p:sp>
        <p:nvSpPr>
          <p:cNvPr id="185" name="TUTOR…"/>
          <p:cNvSpPr txBox="1"/>
          <p:nvPr>
            <p:ph type="body" sz="quarter" idx="1"/>
          </p:nvPr>
        </p:nvSpPr>
        <p:spPr>
          <a:xfrm>
            <a:off x="934942" y="10306108"/>
            <a:ext cx="22514116" cy="2919561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 algn="ctr" defTabSz="446592">
              <a:lnSpc>
                <a:spcPct val="72000"/>
              </a:lnSpc>
              <a:spcBef>
                <a:spcPts val="400"/>
              </a:spcBef>
              <a:buSzTx/>
              <a:buNone/>
              <a:defRPr sz="4400">
                <a:solidFill>
                  <a:srgbClr val="FFFFFF"/>
                </a:solidFill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TUTOR</a:t>
            </a:r>
          </a:p>
          <a:p>
            <a:pPr marL="0" indent="0" algn="ctr" defTabSz="446592">
              <a:lnSpc>
                <a:spcPct val="72000"/>
              </a:lnSpc>
              <a:spcBef>
                <a:spcPts val="400"/>
              </a:spcBef>
              <a:buSzTx/>
              <a:buNone/>
              <a:defRPr sz="4400">
                <a:solidFill>
                  <a:srgbClr val="FFFFFF"/>
                </a:solidFill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DRA. STHEFANIE PEREZ PUELLO</a:t>
            </a:r>
          </a:p>
          <a:p>
            <a:pPr marL="0" indent="0" algn="ctr" defTabSz="446592">
              <a:lnSpc>
                <a:spcPct val="72000"/>
              </a:lnSpc>
              <a:spcBef>
                <a:spcPts val="400"/>
              </a:spcBef>
              <a:buSzTx/>
              <a:buNone/>
              <a:defRPr sz="4400">
                <a:solidFill>
                  <a:srgbClr val="FFFFFF"/>
                </a:solidFill>
                <a:latin typeface="Skia Regular"/>
                <a:ea typeface="Skia Regular"/>
                <a:cs typeface="Skia Regular"/>
                <a:sym typeface="Skia Regular"/>
              </a:defRPr>
            </a:pPr>
          </a:p>
          <a:p>
            <a:pPr marL="0" indent="0" algn="ctr" defTabSz="446592">
              <a:lnSpc>
                <a:spcPct val="72000"/>
              </a:lnSpc>
              <a:spcBef>
                <a:spcPts val="400"/>
              </a:spcBef>
              <a:buSzTx/>
              <a:buNone/>
              <a:defRPr sz="4400">
                <a:solidFill>
                  <a:srgbClr val="FFFFFF"/>
                </a:solidFill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PONENTE</a:t>
            </a:r>
          </a:p>
          <a:p>
            <a:pPr marL="0" indent="0" algn="ctr" defTabSz="446592">
              <a:lnSpc>
                <a:spcPct val="72000"/>
              </a:lnSpc>
              <a:spcBef>
                <a:spcPts val="400"/>
              </a:spcBef>
              <a:buSzTx/>
              <a:buNone/>
              <a:defRPr sz="4400">
                <a:solidFill>
                  <a:srgbClr val="FFFFFF"/>
                </a:solidFill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CAROLINA GARCES AVILA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Marcador de número de diapositiva 4"/>
          <p:cNvSpPr txBox="1"/>
          <p:nvPr>
            <p:ph type="sldNum" sz="quarter" idx="4294967295"/>
          </p:nvPr>
        </p:nvSpPr>
        <p:spPr>
          <a:xfrm>
            <a:off x="20050639" y="12719742"/>
            <a:ext cx="534606" cy="551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3" name="Título 5"/>
          <p:cNvSpPr txBox="1"/>
          <p:nvPr>
            <p:ph type="title"/>
          </p:nvPr>
        </p:nvSpPr>
        <p:spPr>
          <a:xfrm>
            <a:off x="4305300" y="247647"/>
            <a:ext cx="15773400" cy="1965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METODOLOGÍA</a:t>
            </a:r>
          </a:p>
        </p:txBody>
      </p:sp>
      <p:sp>
        <p:nvSpPr>
          <p:cNvPr id="304" name="Elipse 11"/>
          <p:cNvSpPr/>
          <p:nvPr/>
        </p:nvSpPr>
        <p:spPr>
          <a:xfrm>
            <a:off x="757541" y="5579033"/>
            <a:ext cx="3968639" cy="3861721"/>
          </a:xfrm>
          <a:prstGeom prst="ellipse">
            <a:avLst/>
          </a:prstGeom>
          <a:gradFill>
            <a:gsLst>
              <a:gs pos="0">
                <a:srgbClr val="A0CA4A"/>
              </a:gs>
              <a:gs pos="100000">
                <a:srgbClr val="DAFFA3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71434" tIns="71434" rIns="71434" bIns="71434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05" name="Imagen 19" descr="Imagen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8829" y="6836581"/>
            <a:ext cx="3746063" cy="1346627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Elipse 23"/>
          <p:cNvSpPr/>
          <p:nvPr/>
        </p:nvSpPr>
        <p:spPr>
          <a:xfrm>
            <a:off x="4733509" y="8091523"/>
            <a:ext cx="4155893" cy="3861721"/>
          </a:xfrm>
          <a:prstGeom prst="ellipse">
            <a:avLst/>
          </a:prstGeom>
          <a:gradFill>
            <a:gsLst>
              <a:gs pos="0">
                <a:srgbClr val="39B7D8"/>
              </a:gs>
              <a:gs pos="100000">
                <a:srgbClr val="A5E6FF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71434" tIns="71434" rIns="71434" bIns="71434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07" name="Imagen 31" descr="Imagen 3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8388" y="9715995"/>
            <a:ext cx="3406139" cy="612779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Elipse 22"/>
          <p:cNvSpPr/>
          <p:nvPr/>
        </p:nvSpPr>
        <p:spPr>
          <a:xfrm>
            <a:off x="9470235" y="5491731"/>
            <a:ext cx="4286661" cy="4036329"/>
          </a:xfrm>
          <a:prstGeom prst="ellipse">
            <a:avLst/>
          </a:prstGeom>
          <a:gradFill>
            <a:gsLst>
              <a:gs pos="0">
                <a:srgbClr val="7F5BAB"/>
              </a:gs>
              <a:gs pos="100000">
                <a:srgbClr val="C7AEED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71434" tIns="71434" rIns="71434" bIns="71434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09" name="Imagen 27" descr="Imagen 27"/>
          <p:cNvPicPr>
            <a:picLocks noChangeAspect="1"/>
          </p:cNvPicPr>
          <p:nvPr/>
        </p:nvPicPr>
        <p:blipFill>
          <a:blip r:embed="rId4">
            <a:extLst/>
          </a:blip>
          <a:srcRect l="0" t="0" r="47840" b="0"/>
          <a:stretch>
            <a:fillRect/>
          </a:stretch>
        </p:blipFill>
        <p:spPr>
          <a:xfrm>
            <a:off x="9740510" y="6546876"/>
            <a:ext cx="3746261" cy="192597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Elipse 22"/>
          <p:cNvSpPr/>
          <p:nvPr/>
        </p:nvSpPr>
        <p:spPr>
          <a:xfrm>
            <a:off x="14574226" y="8004219"/>
            <a:ext cx="4286661" cy="4036329"/>
          </a:xfrm>
          <a:prstGeom prst="ellipse">
            <a:avLst/>
          </a:prstGeom>
          <a:solidFill>
            <a:srgbClr val="F5AF4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71434" tIns="71434" rIns="71434" bIns="71434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11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574226" y="9398720"/>
            <a:ext cx="4438148" cy="1247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Captura de pantalla 2019-05-31 a la(s) 12.00.05 a. m..png" descr="Captura de pantalla 2019-05-31 a la(s) 12.00.05 a. m.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69374" y="2582820"/>
            <a:ext cx="14088381" cy="1775276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Elipse 22"/>
          <p:cNvSpPr/>
          <p:nvPr/>
        </p:nvSpPr>
        <p:spPr>
          <a:xfrm>
            <a:off x="19170498" y="5463540"/>
            <a:ext cx="4286654" cy="4036329"/>
          </a:xfrm>
          <a:prstGeom prst="ellipse">
            <a:avLst/>
          </a:prstGeom>
          <a:gradFill>
            <a:gsLst>
              <a:gs pos="0">
                <a:srgbClr val="027001"/>
              </a:gs>
              <a:gs pos="100000">
                <a:srgbClr val="89FA4E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71434" tIns="71434" rIns="71434" bIns="71434" anchor="ctr"/>
          <a:lstStyle/>
          <a:p>
            <a:pPr defTabSz="914400">
              <a:def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14" name="Imagen" descr="Imagen"/>
          <p:cNvPicPr>
            <a:picLocks noChangeAspect="1"/>
          </p:cNvPicPr>
          <p:nvPr/>
        </p:nvPicPr>
        <p:blipFill>
          <a:blip r:embed="rId7">
            <a:extLst/>
          </a:blip>
          <a:srcRect l="6686" t="26751" r="4425" b="39195"/>
          <a:stretch>
            <a:fillRect/>
          </a:stretch>
        </p:blipFill>
        <p:spPr>
          <a:xfrm>
            <a:off x="19865903" y="6899357"/>
            <a:ext cx="2895838" cy="1109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6" h="21105" fill="norm" stroke="1" extrusionOk="0">
                <a:moveTo>
                  <a:pt x="18713" y="0"/>
                </a:moveTo>
                <a:cubicBezTo>
                  <a:pt x="18440" y="0"/>
                  <a:pt x="18406" y="329"/>
                  <a:pt x="18366" y="3458"/>
                </a:cubicBezTo>
                <a:lnTo>
                  <a:pt x="18322" y="6908"/>
                </a:lnTo>
                <a:lnTo>
                  <a:pt x="17762" y="6780"/>
                </a:lnTo>
                <a:cubicBezTo>
                  <a:pt x="15803" y="6344"/>
                  <a:pt x="14340" y="10305"/>
                  <a:pt x="14609" y="15327"/>
                </a:cubicBezTo>
                <a:cubicBezTo>
                  <a:pt x="14771" y="18372"/>
                  <a:pt x="15445" y="20249"/>
                  <a:pt x="16617" y="20929"/>
                </a:cubicBezTo>
                <a:cubicBezTo>
                  <a:pt x="17084" y="21200"/>
                  <a:pt x="17309" y="21178"/>
                  <a:pt x="18437" y="20725"/>
                </a:cubicBezTo>
                <a:lnTo>
                  <a:pt x="19014" y="20491"/>
                </a:lnTo>
                <a:lnTo>
                  <a:pt x="19014" y="10245"/>
                </a:lnTo>
                <a:cubicBezTo>
                  <a:pt x="19014" y="330"/>
                  <a:pt x="19006" y="0"/>
                  <a:pt x="18713" y="0"/>
                </a:cubicBezTo>
                <a:close/>
                <a:moveTo>
                  <a:pt x="20625" y="815"/>
                </a:moveTo>
                <a:cubicBezTo>
                  <a:pt x="20355" y="851"/>
                  <a:pt x="20076" y="1061"/>
                  <a:pt x="19912" y="1442"/>
                </a:cubicBezTo>
                <a:cubicBezTo>
                  <a:pt x="19566" y="2244"/>
                  <a:pt x="19547" y="4070"/>
                  <a:pt x="19874" y="4908"/>
                </a:cubicBezTo>
                <a:cubicBezTo>
                  <a:pt x="20151" y="5619"/>
                  <a:pt x="20746" y="5715"/>
                  <a:pt x="21181" y="5119"/>
                </a:cubicBezTo>
                <a:cubicBezTo>
                  <a:pt x="21525" y="4647"/>
                  <a:pt x="21600" y="2048"/>
                  <a:pt x="21293" y="1261"/>
                </a:cubicBezTo>
                <a:cubicBezTo>
                  <a:pt x="21160" y="919"/>
                  <a:pt x="20896" y="780"/>
                  <a:pt x="20625" y="815"/>
                </a:cubicBezTo>
                <a:close/>
                <a:moveTo>
                  <a:pt x="13233" y="951"/>
                </a:moveTo>
                <a:cubicBezTo>
                  <a:pt x="13191" y="959"/>
                  <a:pt x="13149" y="977"/>
                  <a:pt x="13107" y="1019"/>
                </a:cubicBezTo>
                <a:cubicBezTo>
                  <a:pt x="12855" y="1267"/>
                  <a:pt x="12761" y="2784"/>
                  <a:pt x="12965" y="3307"/>
                </a:cubicBezTo>
                <a:cubicBezTo>
                  <a:pt x="13183" y="3864"/>
                  <a:pt x="13703" y="3346"/>
                  <a:pt x="13749" y="2529"/>
                </a:cubicBezTo>
                <a:cubicBezTo>
                  <a:pt x="13798" y="1649"/>
                  <a:pt x="13530" y="901"/>
                  <a:pt x="13233" y="951"/>
                </a:cubicBezTo>
                <a:close/>
                <a:moveTo>
                  <a:pt x="3145" y="1608"/>
                </a:moveTo>
                <a:cubicBezTo>
                  <a:pt x="2605" y="1634"/>
                  <a:pt x="2343" y="1885"/>
                  <a:pt x="1787" y="2635"/>
                </a:cubicBezTo>
                <a:cubicBezTo>
                  <a:pt x="1130" y="3523"/>
                  <a:pt x="861" y="4197"/>
                  <a:pt x="480" y="5919"/>
                </a:cubicBezTo>
                <a:cubicBezTo>
                  <a:pt x="53" y="7851"/>
                  <a:pt x="0" y="8446"/>
                  <a:pt x="0" y="11265"/>
                </a:cubicBezTo>
                <a:cubicBezTo>
                  <a:pt x="0" y="13888"/>
                  <a:pt x="66" y="14769"/>
                  <a:pt x="392" y="16391"/>
                </a:cubicBezTo>
                <a:cubicBezTo>
                  <a:pt x="857" y="18708"/>
                  <a:pt x="1720" y="20391"/>
                  <a:pt x="2694" y="20891"/>
                </a:cubicBezTo>
                <a:cubicBezTo>
                  <a:pt x="4076" y="21600"/>
                  <a:pt x="5492" y="20511"/>
                  <a:pt x="6290" y="18120"/>
                </a:cubicBezTo>
                <a:cubicBezTo>
                  <a:pt x="7717" y="13846"/>
                  <a:pt x="7389" y="6054"/>
                  <a:pt x="5648" y="2960"/>
                </a:cubicBezTo>
                <a:cubicBezTo>
                  <a:pt x="5075" y="1941"/>
                  <a:pt x="4813" y="1761"/>
                  <a:pt x="3799" y="1646"/>
                </a:cubicBezTo>
                <a:cubicBezTo>
                  <a:pt x="3535" y="1616"/>
                  <a:pt x="3325" y="1599"/>
                  <a:pt x="3145" y="1608"/>
                </a:cubicBezTo>
                <a:close/>
                <a:moveTo>
                  <a:pt x="3613" y="3065"/>
                </a:moveTo>
                <a:cubicBezTo>
                  <a:pt x="4741" y="3065"/>
                  <a:pt x="5572" y="4493"/>
                  <a:pt x="6151" y="7429"/>
                </a:cubicBezTo>
                <a:cubicBezTo>
                  <a:pt x="6474" y="9066"/>
                  <a:pt x="6493" y="13223"/>
                  <a:pt x="6187" y="15055"/>
                </a:cubicBezTo>
                <a:cubicBezTo>
                  <a:pt x="5878" y="16905"/>
                  <a:pt x="5042" y="18796"/>
                  <a:pt x="4311" y="19305"/>
                </a:cubicBezTo>
                <a:cubicBezTo>
                  <a:pt x="3534" y="19845"/>
                  <a:pt x="3374" y="19833"/>
                  <a:pt x="2618" y="19147"/>
                </a:cubicBezTo>
                <a:cubicBezTo>
                  <a:pt x="700" y="17408"/>
                  <a:pt x="58" y="10314"/>
                  <a:pt x="1399" y="5678"/>
                </a:cubicBezTo>
                <a:cubicBezTo>
                  <a:pt x="1863" y="4072"/>
                  <a:pt x="2717" y="3065"/>
                  <a:pt x="3613" y="3065"/>
                </a:cubicBezTo>
                <a:close/>
                <a:moveTo>
                  <a:pt x="7968" y="7105"/>
                </a:moveTo>
                <a:cubicBezTo>
                  <a:pt x="7778" y="7104"/>
                  <a:pt x="7621" y="7206"/>
                  <a:pt x="7621" y="7324"/>
                </a:cubicBezTo>
                <a:cubicBezTo>
                  <a:pt x="7621" y="7441"/>
                  <a:pt x="7999" y="10052"/>
                  <a:pt x="8460" y="13137"/>
                </a:cubicBezTo>
                <a:cubicBezTo>
                  <a:pt x="8922" y="16222"/>
                  <a:pt x="9372" y="19252"/>
                  <a:pt x="9461" y="19864"/>
                </a:cubicBezTo>
                <a:cubicBezTo>
                  <a:pt x="9582" y="20694"/>
                  <a:pt x="9710" y="20940"/>
                  <a:pt x="9962" y="20846"/>
                </a:cubicBezTo>
                <a:cubicBezTo>
                  <a:pt x="10245" y="20740"/>
                  <a:pt x="10455" y="19677"/>
                  <a:pt x="11269" y="14209"/>
                </a:cubicBezTo>
                <a:cubicBezTo>
                  <a:pt x="11803" y="10627"/>
                  <a:pt x="12238" y="7553"/>
                  <a:pt x="12238" y="7376"/>
                </a:cubicBezTo>
                <a:cubicBezTo>
                  <a:pt x="12238" y="7198"/>
                  <a:pt x="12093" y="7103"/>
                  <a:pt x="11911" y="7173"/>
                </a:cubicBezTo>
                <a:cubicBezTo>
                  <a:pt x="11642" y="7276"/>
                  <a:pt x="11463" y="8142"/>
                  <a:pt x="10942" y="11846"/>
                </a:cubicBezTo>
                <a:cubicBezTo>
                  <a:pt x="10003" y="18530"/>
                  <a:pt x="10105" y="17994"/>
                  <a:pt x="9868" y="17342"/>
                </a:cubicBezTo>
                <a:cubicBezTo>
                  <a:pt x="9755" y="17032"/>
                  <a:pt x="9361" y="14604"/>
                  <a:pt x="8990" y="11944"/>
                </a:cubicBezTo>
                <a:cubicBezTo>
                  <a:pt x="8399" y="7707"/>
                  <a:pt x="8272" y="7105"/>
                  <a:pt x="7968" y="7105"/>
                </a:cubicBezTo>
                <a:close/>
                <a:moveTo>
                  <a:pt x="13319" y="7105"/>
                </a:moveTo>
                <a:cubicBezTo>
                  <a:pt x="13023" y="7105"/>
                  <a:pt x="13010" y="7368"/>
                  <a:pt x="13010" y="14013"/>
                </a:cubicBezTo>
                <a:cubicBezTo>
                  <a:pt x="13010" y="20658"/>
                  <a:pt x="13023" y="20921"/>
                  <a:pt x="13319" y="20921"/>
                </a:cubicBezTo>
                <a:cubicBezTo>
                  <a:pt x="13615" y="20921"/>
                  <a:pt x="13625" y="20658"/>
                  <a:pt x="13625" y="14013"/>
                </a:cubicBezTo>
                <a:cubicBezTo>
                  <a:pt x="13625" y="7368"/>
                  <a:pt x="13615" y="7105"/>
                  <a:pt x="13319" y="7105"/>
                </a:cubicBezTo>
                <a:close/>
                <a:moveTo>
                  <a:pt x="17362" y="8290"/>
                </a:moveTo>
                <a:cubicBezTo>
                  <a:pt x="17729" y="8290"/>
                  <a:pt x="18111" y="8505"/>
                  <a:pt x="18213" y="8766"/>
                </a:cubicBezTo>
                <a:cubicBezTo>
                  <a:pt x="18336" y="9083"/>
                  <a:pt x="18398" y="10842"/>
                  <a:pt x="18398" y="14081"/>
                </a:cubicBezTo>
                <a:cubicBezTo>
                  <a:pt x="18398" y="18464"/>
                  <a:pt x="18370" y="18959"/>
                  <a:pt x="18101" y="19328"/>
                </a:cubicBezTo>
                <a:cubicBezTo>
                  <a:pt x="17365" y="20338"/>
                  <a:pt x="16106" y="19269"/>
                  <a:pt x="15598" y="17199"/>
                </a:cubicBezTo>
                <a:cubicBezTo>
                  <a:pt x="15368" y="16264"/>
                  <a:pt x="15314" y="15465"/>
                  <a:pt x="15359" y="13666"/>
                </a:cubicBezTo>
                <a:cubicBezTo>
                  <a:pt x="15413" y="11531"/>
                  <a:pt x="15469" y="11214"/>
                  <a:pt x="16054" y="9815"/>
                </a:cubicBezTo>
                <a:cubicBezTo>
                  <a:pt x="16591" y="8532"/>
                  <a:pt x="16799" y="8290"/>
                  <a:pt x="17362" y="829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Marcador de número de diapositiva 4"/>
          <p:cNvSpPr txBox="1"/>
          <p:nvPr>
            <p:ph type="sldNum" sz="quarter" idx="4294967295"/>
          </p:nvPr>
        </p:nvSpPr>
        <p:spPr>
          <a:xfrm>
            <a:off x="20061876" y="12719742"/>
            <a:ext cx="512132" cy="551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7" name="Título 5"/>
          <p:cNvSpPr txBox="1"/>
          <p:nvPr>
            <p:ph type="title"/>
          </p:nvPr>
        </p:nvSpPr>
        <p:spPr>
          <a:xfrm>
            <a:off x="4305300" y="247647"/>
            <a:ext cx="15773400" cy="1965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METODOLOGÍA</a:t>
            </a:r>
          </a:p>
        </p:txBody>
      </p:sp>
      <p:sp>
        <p:nvSpPr>
          <p:cNvPr id="318" name="Estrategia de búsqueda…"/>
          <p:cNvSpPr txBox="1"/>
          <p:nvPr/>
        </p:nvSpPr>
        <p:spPr>
          <a:xfrm>
            <a:off x="355713" y="1976345"/>
            <a:ext cx="22993708" cy="1049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marL="581525" indent="-581525" algn="just" defTabSz="914400">
              <a:buSzPct val="100000"/>
              <a:buChar char="•"/>
              <a:defRPr sz="5000">
                <a:solidFill>
                  <a:srgbClr val="272728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marL="581525" indent="-581525" algn="just" defTabSz="914400">
              <a:buSzPct val="100000"/>
              <a:buChar char="•"/>
              <a:defRPr sz="5000">
                <a:solidFill>
                  <a:srgbClr val="27272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Estrategia de búsqueda</a:t>
            </a:r>
          </a:p>
          <a:p>
            <a:pPr algn="just" defTabSz="914400">
              <a:defRPr b="1" sz="5000">
                <a:solidFill>
                  <a:srgbClr val="27272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914400">
              <a:defRPr b="1" sz="5000">
                <a:solidFill>
                  <a:srgbClr val="27272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914400">
              <a:defRPr b="1" sz="5000">
                <a:solidFill>
                  <a:srgbClr val="27272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914400">
              <a:defRPr b="1" sz="5000">
                <a:solidFill>
                  <a:srgbClr val="27272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914400">
              <a:defRPr b="1" sz="5000">
                <a:solidFill>
                  <a:srgbClr val="27272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914400">
              <a:defRPr b="1" sz="5000">
                <a:solidFill>
                  <a:srgbClr val="27272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914400">
              <a:defRPr b="1" sz="5000">
                <a:solidFill>
                  <a:srgbClr val="27272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914400">
              <a:defRPr sz="5000">
                <a:solidFill>
                  <a:srgbClr val="27272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914400">
              <a:defRPr sz="5000">
                <a:solidFill>
                  <a:srgbClr val="27272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914400">
              <a:defRPr sz="5000">
                <a:solidFill>
                  <a:srgbClr val="27272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Se realizaron búsquedas adicionales a través de la lectura de las referencias bibliográficas de los estudios seleccionados y de revisiones de literatura encontradas sobre el tema.</a:t>
            </a:r>
          </a:p>
        </p:txBody>
      </p:sp>
      <p:grpSp>
        <p:nvGrpSpPr>
          <p:cNvPr id="321" name="(&quot;Motivational Interviewing&quot;[All Fields] OR &quot;Interviewing, Motivational&quot;[All Fields]) AND (&quot;Dental Decay&quot;[All Fields] OR &quot;Caries, Dental&quot;[All Fields] OR (&quot;dental caries&quot;[MeSH Terms] OR (&quot;dental&quot;[All Fields] AND &quot;caries&quot;[All Fields]) OR &quot;dental caries&quot;[All Fields] OR (&quot;decay&quot;[All Fields] AND &quot;dental&quot;[All Fields])) OR &quot;Carious Dentin&quot;[All Fields] OR (&quot;dental caries&quot;[MeSH Terms] OR (&quot;dental&quot;[All Fields] AND &quot;caries&quot;[All Fields]) OR &quot;dental caries&quot;[All Fields] OR (&quot;carious&quot;[All Fields] AND &quot;dentins&quot;[All Fields])) OR (&quot;dental caries&quot;[MeSH Terms] OR (&quot;dental&quot;[All Fields] AND &quot;caries&quot;[All Fields]) OR &quot;dental caries&quot;[All Fields] OR (&quot;dentin&quot;[All Fields] AND &quot;carious&quot;[All Fields])) OR (&quot;dental caries&quot;[MeSH Terms] OR (&quot;dental&quot;[All Fields] AND &quot;caries&quot;[All Fields]) OR &quot;dental caries&quot;[All Fields] OR (&quot;dentins&quot;[All Fields] AND &quot;carious&quot;[All Fields])) OR &quot;Dental White Spot&quot;[All Fields] OR (&quot;dental caries&quot;[MeSH Terms] OR (&quot;dental&quot;[All Fields] AND &quot;caries&quot;[All Fields]) OR &quot;dental caries&quot;[All Fields] OR (&quot;white&quot;[All Fields] AND &quot;spots&quot;[All Fields] AND &quot;dental&quot;[All Fields])) OR &quot;White Spots&quot;[All Fields] OR &quot;Spot, White&quot;[All Fields] OR (&quot;dental caries&quot;[MeSH Terms] OR (&quot;dental&quot;[All Fields] AND &quot;caries&quot;[All Fields]) OR &quot;dental caries&quot;[All Fields] OR (&quot;spots&quot;[All Fields] AND &quot;white&quot;[All Fields])) OR &quot;White Spot&quot;[All Fields] OR &quot;Dental White Spots&quot;[All Fields] OR (&quot;dental caries&quot;[MeSH Terms] OR (&quot;dental&quot;[All Fields] AND &quot;caries&quot;[All Fields]) OR &quot;dental caries&quot;[All Fields] OR (&quot;white&quot;[All Fields] AND &quot;spot&quot;[All Fields] AND &quot;dental&quot;[All Fields]))) AND (&quot;Primary Health Care&quot;[All Fields] OR &quot;Care, Primary Health&quot;[All Fields] OR &quot;Health Care, Primary&quot;[All Fields] OR &quot;Primary Healthcare&quot;[All Fields] OR &quot;Healthcare, Primary&quot;[All Fields] OR &quot;Primary Care&quot;[All Fields] OR &quot;Care, Primary&quot;[All Fields])"/>
          <p:cNvGrpSpPr/>
          <p:nvPr/>
        </p:nvGrpSpPr>
        <p:grpSpPr>
          <a:xfrm>
            <a:off x="655732" y="4061065"/>
            <a:ext cx="23072537" cy="5593870"/>
            <a:chOff x="0" y="0"/>
            <a:chExt cx="23072535" cy="5593869"/>
          </a:xfrm>
        </p:grpSpPr>
        <p:sp>
          <p:nvSpPr>
            <p:cNvPr id="319" name="Rectángulo redondeado"/>
            <p:cNvSpPr/>
            <p:nvPr/>
          </p:nvSpPr>
          <p:spPr>
            <a:xfrm>
              <a:off x="-1" y="-1"/>
              <a:ext cx="23072537" cy="5593870"/>
            </a:xfrm>
            <a:prstGeom prst="roundRect">
              <a:avLst>
                <a:gd name="adj" fmla="val 12280"/>
              </a:avLst>
            </a:prstGeom>
            <a:gradFill flip="none" rotWithShape="1">
              <a:gsLst>
                <a:gs pos="0">
                  <a:srgbClr val="40B0A6"/>
                </a:gs>
                <a:gs pos="100000">
                  <a:srgbClr val="80CBC4"/>
                </a:gs>
              </a:gsLst>
              <a:lin ang="16200000" scaled="0"/>
            </a:gradFill>
            <a:ln w="25400" cap="flat">
              <a:solidFill>
                <a:srgbClr val="009688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algn="just" defTabSz="457200">
                <a:lnSpc>
                  <a:spcPct val="120000"/>
                </a:lnSpc>
                <a:spcBef>
                  <a:spcPts val="800"/>
                </a:spcBef>
                <a:tabLst>
                  <a:tab pos="444500" algn="l"/>
                  <a:tab pos="889000" algn="l"/>
                  <a:tab pos="1346200" algn="l"/>
                  <a:tab pos="1790700" algn="l"/>
                  <a:tab pos="2247900" algn="l"/>
                  <a:tab pos="2692400" algn="l"/>
                  <a:tab pos="3136900" algn="l"/>
                  <a:tab pos="3594100" algn="l"/>
                  <a:tab pos="4038600" algn="l"/>
                  <a:tab pos="4495800" algn="l"/>
                  <a:tab pos="4940300" algn="l"/>
                  <a:tab pos="5384800" algn="l"/>
                  <a:tab pos="5626100" algn="l"/>
                </a:tabLst>
                <a:defRPr sz="25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sp>
          <p:nvSpPr>
            <p:cNvPr id="320" name="(&quot;Motivational Interviewing&quot;[All Fields] OR &quot;Interviewing, Motivational&quot;[All Fields]) AND (&quot;Dental Decay&quot;[All Fields] OR &quot;Caries, Dental&quot;[All Fields] OR (&quot;dental caries&quot;[MeSH Terms] OR (&quot;dental&quot;[All Fields] AND &quot;caries&quot;[All Fields]) OR &quot;dental caries&quot;[All Fields] OR (&quot;decay&quot;[All Fields] AND &quot;dental&quot;[All Fields])) OR &quot;Carious Dentin&quot;[All Fields] OR (&quot;dental caries&quot;[MeSH Terms] OR (&quot;dental&quot;[All Fields] AND &quot;caries&quot;[All Fields]) OR &quot;dental caries&quot;[All Fields] OR (&quot;carious&quot;[All Fields] AND &quot;dentins&quot;[All Fields])) OR (&quot;dental caries&quot;[MeSH Terms] OR (&quot;dental&quot;[All Fields] AND &quot;caries&quot;[All Fields]) OR &quot;dental caries&quot;[All Fields] OR (&quot;dentin&quot;[All Fields] AND &quot;carious&quot;[All Fields])) OR (&quot;dental caries&quot;[MeSH Terms] OR (&quot;dental&quot;[All Fields] AND &quot;caries&quot;[All Fields]) OR &quot;dental caries&quot;[All Fields] OR (&quot;dentins&quot;[All Fields] AND &quot;carious&quot;[All Fields])) OR &quot;Dental White Spot&quot;[All Fields] OR (&quot;dental caries&quot;[MeSH Terms] OR (&quot;dental&quot;[All Fields] AND &quot;caries&quot;[All Fields]) OR &quot;dental caries&quot;[All Fields] OR (&quot;white&quot;[All Fields] AND &quot;spots&quot;[All Fields] AND &quot;dental&quot;[All Fields])) OR &quot;White Spots&quot;[All Fields] OR &quot;Spot, White&quot;[All Fields] OR (&quot;dental caries&quot;[MeSH Terms] OR (&quot;dental&quot;[All Fields] AND &quot;caries&quot;[All Fields]) OR &quot;dental caries&quot;[All Fields] OR (&quot;spots&quot;[All Fields] AND &quot;white&quot;[All Fields])) OR &quot;White Spot&quot;[All Fields] OR &quot;Dental White Spots&quot;[All Fields] OR (&quot;dental caries&quot;[MeSH Terms] OR (&quot;dental&quot;[All Fields] AND &quot;caries&quot;[All Fields]) OR &quot;dental caries&quot;[All Fields] OR (&quot;white&quot;[All Fields] AND &quot;spot&quot;[All Fields] AND &quot;dental&quot;[All Fields]))) AND (&quot;Primary Health Care&quot;[All Fields] OR &quot;Care, Primary Health&quot;[All Fields] OR &quot;Health Care, Primary&quot;[All Fields] OR &quot;Primary Healthcare&quot;[All Fields] OR &quot;Healthcare, Primary&quot;[All Fields] OR &quot;Primary Care&quot;[All Fields] OR &quot;Care, Primary&quot;[All Fields])"/>
            <p:cNvSpPr txBox="1"/>
            <p:nvPr/>
          </p:nvSpPr>
          <p:spPr>
            <a:xfrm>
              <a:off x="201193" y="107180"/>
              <a:ext cx="22670149" cy="5379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ctr">
              <a:spAutoFit/>
            </a:bodyPr>
            <a:lstStyle>
              <a:lvl1pPr algn="just" defTabSz="457200">
                <a:lnSpc>
                  <a:spcPct val="120000"/>
                </a:lnSpc>
                <a:spcBef>
                  <a:spcPts val="800"/>
                </a:spcBef>
                <a:tabLst>
                  <a:tab pos="444500" algn="l"/>
                  <a:tab pos="889000" algn="l"/>
                  <a:tab pos="1346200" algn="l"/>
                  <a:tab pos="1790700" algn="l"/>
                  <a:tab pos="2247900" algn="l"/>
                  <a:tab pos="2692400" algn="l"/>
                  <a:tab pos="3136900" algn="l"/>
                  <a:tab pos="3594100" algn="l"/>
                  <a:tab pos="4038600" algn="l"/>
                  <a:tab pos="4495800" algn="l"/>
                  <a:tab pos="4940300" algn="l"/>
                  <a:tab pos="5384800" algn="l"/>
                  <a:tab pos="5626100" algn="l"/>
                </a:tabLst>
                <a:defRPr sz="25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("Motivational Interviewing"[All Fields] OR "Interviewing, Motivational"[All Fields]) AND ("Dental Decay"[All Fields] OR "Caries, Dental"[All Fields] OR ("dental caries"[MeSH Terms] OR ("dental"[All Fields] AND "caries"[All Fields]) OR "dental caries"[All Fields] OR ("decay"[All Fields] AND "dental"[All Fields])) OR "Carious Dentin"[All Fields] OR ("dental caries"[MeSH Terms] OR ("dental"[All Fields] AND "caries"[All Fields]) OR "dental caries"[All Fields] OR ("carious"[All Fields] AND "dentins"[All Fields])) OR ("dental caries"[MeSH Terms] OR ("dental"[All Fields] AND "caries"[All Fields]) OR "dental caries"[All Fields] OR ("dentin"[All Fields] AND "carious"[All Fields])) OR ("dental caries"[MeSH Terms] OR ("dental"[All Fields] AND "caries"[All Fields]) OR "dental caries"[All Fields] OR ("dentins"[All Fields] AND "carious"[All Fields])) OR "Dental White Spot"[All Fields] OR ("dental caries"[MeSH Terms] OR ("dental"[All Fields] AND "caries"[All Fields]) OR "dental caries"[All Fields] OR ("white"[All Fields] AND "spots"[All Fields] AND "dental"[All Fields])) OR "White Spots"[All Fields] OR "Spot, White"[All Fields] OR ("dental caries"[MeSH Terms] OR ("dental"[All Fields] AND "caries"[All Fields]) OR "dental caries"[All Fields] OR ("spots"[All Fields] AND "white"[All Fields])) OR "White Spot"[All Fields] OR "Dental White Spots"[All Fields] OR ("dental caries"[MeSH Terms] OR ("dental"[All Fields] AND "caries"[All Fields]) OR "dental caries"[All Fields] OR ("white"[All Fields] AND "spot"[All Fields] AND "dental"[All Fields]))) AND ("Primary Health Care"[All Fields] OR "Care, Primary Health"[All Fields] OR "Health Care, Primary"[All Fields] OR "Primary Healthcare"[All Fields] OR "Healthcare, Primary"[All Fields] OR "Primary Care"[All Fields] OR "Care, Primary"[All Fields])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Marcador de número de diapositiva 4"/>
          <p:cNvSpPr txBox="1"/>
          <p:nvPr>
            <p:ph type="sldNum" sz="quarter" idx="4294967295"/>
          </p:nvPr>
        </p:nvSpPr>
        <p:spPr>
          <a:xfrm>
            <a:off x="20050639" y="12719742"/>
            <a:ext cx="534606" cy="551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4" name="Título 5"/>
          <p:cNvSpPr txBox="1"/>
          <p:nvPr>
            <p:ph type="title"/>
          </p:nvPr>
        </p:nvSpPr>
        <p:spPr>
          <a:xfrm>
            <a:off x="4305300" y="247647"/>
            <a:ext cx="15773400" cy="1965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METODOLOGÍA</a:t>
            </a:r>
          </a:p>
        </p:txBody>
      </p:sp>
      <p:grpSp>
        <p:nvGrpSpPr>
          <p:cNvPr id="327" name="Critérios de inclusión"/>
          <p:cNvGrpSpPr/>
          <p:nvPr/>
        </p:nvGrpSpPr>
        <p:grpSpPr>
          <a:xfrm>
            <a:off x="2458914" y="2970545"/>
            <a:ext cx="8561418" cy="1270005"/>
            <a:chOff x="-1" y="0"/>
            <a:chExt cx="8561416" cy="1270004"/>
          </a:xfrm>
        </p:grpSpPr>
        <p:sp>
          <p:nvSpPr>
            <p:cNvPr id="325" name="Rectángulo redondeado"/>
            <p:cNvSpPr/>
            <p:nvPr/>
          </p:nvSpPr>
          <p:spPr>
            <a:xfrm>
              <a:off x="-2" y="0"/>
              <a:ext cx="8561418" cy="1270005"/>
            </a:xfrm>
            <a:prstGeom prst="roundRect">
              <a:avLst>
                <a:gd name="adj" fmla="val 15000"/>
              </a:avLst>
            </a:prstGeom>
            <a:solidFill>
              <a:srgbClr val="80CBC4"/>
            </a:solidFill>
            <a:ln w="25400" cap="flat">
              <a:solidFill>
                <a:srgbClr val="009688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b="1" sz="3600">
                  <a:solidFill>
                    <a:srgbClr val="4D4D4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6" name="Critérios de inclusión"/>
            <p:cNvSpPr txBox="1"/>
            <p:nvPr/>
          </p:nvSpPr>
          <p:spPr>
            <a:xfrm>
              <a:off x="55793" y="284340"/>
              <a:ext cx="8449828" cy="7013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ctr">
              <a:spAutoFit/>
            </a:bodyPr>
            <a:lstStyle>
              <a:lvl1pPr defTabSz="1828800">
                <a:defRPr b="1" sz="3600">
                  <a:solidFill>
                    <a:srgbClr val="4D4D4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Critérios de inclusión</a:t>
              </a:r>
            </a:p>
          </p:txBody>
        </p:sp>
      </p:grpSp>
      <p:grpSp>
        <p:nvGrpSpPr>
          <p:cNvPr id="330" name="Estudios transversales o longitudinales…"/>
          <p:cNvGrpSpPr/>
          <p:nvPr/>
        </p:nvGrpSpPr>
        <p:grpSpPr>
          <a:xfrm>
            <a:off x="2458914" y="5010541"/>
            <a:ext cx="8561418" cy="6755605"/>
            <a:chOff x="-1" y="0"/>
            <a:chExt cx="8561416" cy="6755603"/>
          </a:xfrm>
        </p:grpSpPr>
        <p:sp>
          <p:nvSpPr>
            <p:cNvPr id="328" name="Rectángulo redondeado"/>
            <p:cNvSpPr/>
            <p:nvPr/>
          </p:nvSpPr>
          <p:spPr>
            <a:xfrm>
              <a:off x="-2" y="0"/>
              <a:ext cx="8561418" cy="6755605"/>
            </a:xfrm>
            <a:prstGeom prst="roundRect">
              <a:avLst>
                <a:gd name="adj" fmla="val 2820"/>
              </a:avLst>
            </a:prstGeom>
            <a:solidFill>
              <a:srgbClr val="80CBC4"/>
            </a:solidFill>
            <a:ln w="25400" cap="flat">
              <a:solidFill>
                <a:srgbClr val="009688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4500">
                  <a:solidFill>
                    <a:srgbClr val="4D4D4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9" name="Estudios transversales o longitudinales…"/>
            <p:cNvSpPr txBox="1"/>
            <p:nvPr/>
          </p:nvSpPr>
          <p:spPr>
            <a:xfrm>
              <a:off x="55796" y="1314508"/>
              <a:ext cx="8449823" cy="4126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ctr">
              <a:spAutoFit/>
            </a:bodyPr>
            <a:lstStyle/>
            <a:p>
              <a:pPr marL="451183" indent="-451183" defTabSz="1828800">
                <a:buSzPct val="100000"/>
                <a:buChar char="•"/>
                <a:defRPr sz="4500">
                  <a:solidFill>
                    <a:srgbClr val="4D4D4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</a:t>
              </a:r>
              <a:r>
                <a:rPr>
                  <a:uFill>
                    <a:solidFill>
                      <a:srgbClr val="000000"/>
                    </a:solidFill>
                  </a:uFill>
                </a:rPr>
                <a:t>studios transversales o longitudinales</a:t>
              </a:r>
              <a:endParaRPr>
                <a:uFill>
                  <a:solidFill>
                    <a:srgbClr val="000000"/>
                  </a:solidFill>
                </a:uFill>
              </a:endParaRPr>
            </a:p>
            <a:p>
              <a:pPr marL="451183" indent="-451183" defTabSz="1828800">
                <a:buSzPct val="100000"/>
                <a:buChar char="•"/>
                <a:defRPr sz="4500">
                  <a:solidFill>
                    <a:srgbClr val="4D4D4F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Estudios clínicos controlados </a:t>
              </a:r>
            </a:p>
            <a:p>
              <a:pPr marL="451183" indent="-451183" defTabSz="1828800">
                <a:buSzPct val="100000"/>
                <a:buChar char="•"/>
                <a:defRPr sz="4500">
                  <a:solidFill>
                    <a:srgbClr val="4D4D4F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Instrumentos calibrados para la evaluación de los efectos de la entrevista motivacional</a:t>
              </a:r>
            </a:p>
          </p:txBody>
        </p:sp>
      </p:grpSp>
      <p:grpSp>
        <p:nvGrpSpPr>
          <p:cNvPr id="333" name="Critérios de exclusión"/>
          <p:cNvGrpSpPr/>
          <p:nvPr/>
        </p:nvGrpSpPr>
        <p:grpSpPr>
          <a:xfrm>
            <a:off x="13354177" y="2970545"/>
            <a:ext cx="8561418" cy="1270005"/>
            <a:chOff x="-1" y="0"/>
            <a:chExt cx="8561416" cy="1270004"/>
          </a:xfrm>
        </p:grpSpPr>
        <p:sp>
          <p:nvSpPr>
            <p:cNvPr id="331" name="Rectángulo redondeado"/>
            <p:cNvSpPr/>
            <p:nvPr/>
          </p:nvSpPr>
          <p:spPr>
            <a:xfrm>
              <a:off x="-2" y="0"/>
              <a:ext cx="8561418" cy="1270005"/>
            </a:xfrm>
            <a:prstGeom prst="roundRect">
              <a:avLst>
                <a:gd name="adj" fmla="val 15000"/>
              </a:avLst>
            </a:prstGeom>
            <a:solidFill>
              <a:srgbClr val="F5AF40"/>
            </a:solidFill>
            <a:ln w="25400" cap="flat">
              <a:solidFill>
                <a:srgbClr val="009688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b="1" sz="3600">
                  <a:solidFill>
                    <a:srgbClr val="4D4D4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2" name="Critérios de exclusión"/>
            <p:cNvSpPr txBox="1"/>
            <p:nvPr/>
          </p:nvSpPr>
          <p:spPr>
            <a:xfrm>
              <a:off x="55793" y="284340"/>
              <a:ext cx="8449828" cy="7013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ctr">
              <a:spAutoFit/>
            </a:bodyPr>
            <a:lstStyle>
              <a:lvl1pPr defTabSz="1828800">
                <a:defRPr b="1" sz="3600">
                  <a:solidFill>
                    <a:srgbClr val="4D4D4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Critérios de exclusión</a:t>
              </a:r>
            </a:p>
          </p:txBody>
        </p:sp>
      </p:grpSp>
      <p:grpSp>
        <p:nvGrpSpPr>
          <p:cNvPr id="336" name="Reportes de caso clínico, revisiones de literatura, resúmenes de congreso."/>
          <p:cNvGrpSpPr/>
          <p:nvPr/>
        </p:nvGrpSpPr>
        <p:grpSpPr>
          <a:xfrm>
            <a:off x="13354177" y="5010541"/>
            <a:ext cx="8561418" cy="6755605"/>
            <a:chOff x="-1" y="0"/>
            <a:chExt cx="8561416" cy="6755603"/>
          </a:xfrm>
        </p:grpSpPr>
        <p:sp>
          <p:nvSpPr>
            <p:cNvPr id="334" name="Rectángulo redondeado"/>
            <p:cNvSpPr/>
            <p:nvPr/>
          </p:nvSpPr>
          <p:spPr>
            <a:xfrm>
              <a:off x="-2" y="0"/>
              <a:ext cx="8561418" cy="6755605"/>
            </a:xfrm>
            <a:prstGeom prst="roundRect">
              <a:avLst>
                <a:gd name="adj" fmla="val 2820"/>
              </a:avLst>
            </a:prstGeom>
            <a:solidFill>
              <a:srgbClr val="FFD347"/>
            </a:solidFill>
            <a:ln w="25400" cap="flat">
              <a:solidFill>
                <a:srgbClr val="009688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3600">
                  <a:solidFill>
                    <a:srgbClr val="4D4D4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5" name="Reportes de caso clínico, revisiones de literatura, resúmenes de congreso."/>
            <p:cNvSpPr txBox="1"/>
            <p:nvPr/>
          </p:nvSpPr>
          <p:spPr>
            <a:xfrm>
              <a:off x="55796" y="2760439"/>
              <a:ext cx="8449823" cy="1234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ctr">
              <a:spAutoFit/>
            </a:bodyPr>
            <a:lstStyle>
              <a:lvl1pPr marL="360947" indent="-360947" defTabSz="1828800">
                <a:buSzPct val="100000"/>
                <a:buChar char="•"/>
                <a:defRPr sz="3600">
                  <a:solidFill>
                    <a:srgbClr val="4D4D4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Reportes de caso clínico, revisiones de literatura, resúmenes de congreso.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Marcador de número de diapositiva 4"/>
          <p:cNvSpPr txBox="1"/>
          <p:nvPr>
            <p:ph type="sldNum" sz="quarter" idx="4294967295"/>
          </p:nvPr>
        </p:nvSpPr>
        <p:spPr>
          <a:xfrm>
            <a:off x="20050639" y="12719742"/>
            <a:ext cx="534606" cy="551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9" name="Título 5"/>
          <p:cNvSpPr txBox="1"/>
          <p:nvPr>
            <p:ph type="title"/>
          </p:nvPr>
        </p:nvSpPr>
        <p:spPr>
          <a:xfrm>
            <a:off x="4305300" y="247647"/>
            <a:ext cx="15773400" cy="1965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METODOLOGÍA</a:t>
            </a:r>
          </a:p>
        </p:txBody>
      </p:sp>
      <p:pic>
        <p:nvPicPr>
          <p:cNvPr id="340" name="folder1600.png" descr="folder16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1547" y="5308010"/>
            <a:ext cx="2942300" cy="3144114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138"/>
          <p:cNvSpPr txBox="1"/>
          <p:nvPr/>
        </p:nvSpPr>
        <p:spPr>
          <a:xfrm>
            <a:off x="10812016" y="8230868"/>
            <a:ext cx="4921356" cy="19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2873" tIns="142873" rIns="142873" bIns="142873" anchor="ctr">
            <a:spAutoFit/>
          </a:bodyPr>
          <a:lstStyle>
            <a:lvl1pPr defTabSz="1828800">
              <a:defRPr sz="4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Principales datos metodológicos</a:t>
            </a:r>
          </a:p>
        </p:txBody>
      </p:sp>
      <p:sp>
        <p:nvSpPr>
          <p:cNvPr id="342" name="Shape 150"/>
          <p:cNvSpPr/>
          <p:nvPr/>
        </p:nvSpPr>
        <p:spPr>
          <a:xfrm>
            <a:off x="9822488" y="6299203"/>
            <a:ext cx="1903049" cy="1326948"/>
          </a:xfrm>
          <a:prstGeom prst="rightArrow">
            <a:avLst>
              <a:gd name="adj1" fmla="val 32000"/>
              <a:gd name="adj2" fmla="val 89702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50000"/>
              </a:srgbClr>
            </a:outerShdw>
          </a:effectLst>
        </p:spPr>
        <p:txBody>
          <a:bodyPr lIns="71434" tIns="71434" rIns="71434" bIns="71434" anchor="ctr"/>
          <a:lstStyle/>
          <a:p>
            <a:pPr algn="l" defTabSz="1828800">
              <a:defRPr sz="6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43" name="Excel-2-icon.png" descr="Excel-2-ic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53183" y="5308010"/>
            <a:ext cx="3384362" cy="3021004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155"/>
          <p:cNvSpPr txBox="1"/>
          <p:nvPr/>
        </p:nvSpPr>
        <p:spPr>
          <a:xfrm>
            <a:off x="17547642" y="8461578"/>
            <a:ext cx="4419343" cy="1123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42873" tIns="142873" rIns="142873" bIns="142873" anchor="ctr">
            <a:spAutoFit/>
          </a:bodyPr>
          <a:lstStyle>
            <a:lvl1pPr algn="l" defTabSz="1828800">
              <a:defRPr sz="4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Microsoft excel</a:t>
            </a:r>
          </a:p>
        </p:txBody>
      </p:sp>
      <p:sp>
        <p:nvSpPr>
          <p:cNvPr id="345" name="Shape 150"/>
          <p:cNvSpPr/>
          <p:nvPr/>
        </p:nvSpPr>
        <p:spPr>
          <a:xfrm>
            <a:off x="15311637" y="6379311"/>
            <a:ext cx="1903050" cy="1326945"/>
          </a:xfrm>
          <a:prstGeom prst="rightArrow">
            <a:avLst>
              <a:gd name="adj1" fmla="val 32000"/>
              <a:gd name="adj2" fmla="val 89702"/>
            </a:avLst>
          </a:prstGeom>
          <a:solidFill>
            <a:srgbClr val="53585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50000"/>
              </a:srgbClr>
            </a:outerShdw>
          </a:effectLst>
        </p:spPr>
        <p:txBody>
          <a:bodyPr lIns="71434" tIns="71434" rIns="71434" bIns="71434" anchor="ctr"/>
          <a:lstStyle/>
          <a:p>
            <a:pPr algn="l" defTabSz="1828800">
              <a:defRPr sz="6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46" name="Captura de pantalla 2019-05-31 a la(s) 12.19.18 a. m..png" descr="Captura de pantalla 2019-05-31 a la(s) 12.19.18 a. m.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1982" y="2539275"/>
            <a:ext cx="7010228" cy="979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377192">
            <a:off x="1463952" y="3620353"/>
            <a:ext cx="7611150" cy="4847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Marcador de número de diapositiva 4"/>
          <p:cNvSpPr txBox="1"/>
          <p:nvPr>
            <p:ph type="sldNum" sz="quarter" idx="4294967295"/>
          </p:nvPr>
        </p:nvSpPr>
        <p:spPr>
          <a:xfrm>
            <a:off x="20050639" y="12719742"/>
            <a:ext cx="534606" cy="551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0" name="Título 5"/>
          <p:cNvSpPr txBox="1"/>
          <p:nvPr>
            <p:ph type="title"/>
          </p:nvPr>
        </p:nvSpPr>
        <p:spPr>
          <a:xfrm>
            <a:off x="4305300" y="247647"/>
            <a:ext cx="15773400" cy="1965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METODOLOGÍA</a:t>
            </a:r>
          </a:p>
        </p:txBody>
      </p:sp>
      <p:grpSp>
        <p:nvGrpSpPr>
          <p:cNvPr id="353" name="Rectángulo: esquinas redondeadas 2"/>
          <p:cNvGrpSpPr/>
          <p:nvPr/>
        </p:nvGrpSpPr>
        <p:grpSpPr>
          <a:xfrm>
            <a:off x="876935" y="3069756"/>
            <a:ext cx="8729788" cy="1063000"/>
            <a:chOff x="-1" y="0"/>
            <a:chExt cx="8729786" cy="1062998"/>
          </a:xfrm>
        </p:grpSpPr>
        <p:sp>
          <p:nvSpPr>
            <p:cNvPr id="351" name="Rectángulo redondeado"/>
            <p:cNvSpPr/>
            <p:nvPr/>
          </p:nvSpPr>
          <p:spPr>
            <a:xfrm>
              <a:off x="-2" y="-1"/>
              <a:ext cx="8729788" cy="10630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38100" dir="5400000">
                <a:srgbClr val="000000">
                  <a:alpha val="63000"/>
                </a:srgbClr>
              </a:outerShdw>
            </a:effectLst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4800">
                  <a:solidFill>
                    <a:srgbClr val="3B383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</a:p>
          </p:txBody>
        </p:sp>
        <p:sp>
          <p:nvSpPr>
            <p:cNvPr id="352" name="Análisis de sesgo"/>
            <p:cNvSpPr txBox="1"/>
            <p:nvPr/>
          </p:nvSpPr>
          <p:spPr>
            <a:xfrm>
              <a:off x="51889" y="100777"/>
              <a:ext cx="8626007" cy="861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ctr">
              <a:spAutoFit/>
            </a:bodyPr>
            <a:lstStyle>
              <a:lvl1pPr defTabSz="1828800">
                <a:defRPr b="1" sz="4800">
                  <a:solidFill>
                    <a:srgbClr val="3B383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Análisis de sesgo</a:t>
              </a:r>
            </a:p>
          </p:txBody>
        </p:sp>
      </p:grpSp>
      <p:sp>
        <p:nvSpPr>
          <p:cNvPr id="354" name="Shape 130"/>
          <p:cNvSpPr/>
          <p:nvPr/>
        </p:nvSpPr>
        <p:spPr>
          <a:xfrm>
            <a:off x="243936" y="4443707"/>
            <a:ext cx="23896128" cy="7413833"/>
          </a:xfrm>
          <a:prstGeom prst="roundRect">
            <a:avLst>
              <a:gd name="adj" fmla="val 3057"/>
            </a:avLst>
          </a:prstGeom>
          <a:gradFill>
            <a:gsLst>
              <a:gs pos="0">
                <a:srgbClr val="DCDEE0"/>
              </a:gs>
              <a:gs pos="100000">
                <a:srgbClr val="F8FDF8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50000"/>
              </a:srgbClr>
            </a:outerShdw>
          </a:effectLst>
        </p:spPr>
        <p:txBody>
          <a:bodyPr lIns="71434" tIns="71434" rIns="71434" bIns="71434" anchor="ctr"/>
          <a:lstStyle/>
          <a:p>
            <a:pPr defTabSz="1828800">
              <a:defRPr sz="4400">
                <a:solidFill>
                  <a:srgbClr val="3B383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355" name="Retângulo 2"/>
          <p:cNvSpPr txBox="1"/>
          <p:nvPr/>
        </p:nvSpPr>
        <p:spPr>
          <a:xfrm>
            <a:off x="1153774" y="12168492"/>
            <a:ext cx="1603589" cy="404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algn="l" defTabSz="18288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Wells GA, 2009</a:t>
            </a:r>
          </a:p>
        </p:txBody>
      </p:sp>
      <p:sp>
        <p:nvSpPr>
          <p:cNvPr id="356" name="CaixaDeTexto 1"/>
          <p:cNvSpPr txBox="1"/>
          <p:nvPr/>
        </p:nvSpPr>
        <p:spPr>
          <a:xfrm>
            <a:off x="572121" y="4556715"/>
            <a:ext cx="23239758" cy="651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algn="just" defTabSz="1828800">
              <a:defRPr sz="4400">
                <a:latin typeface="Arial"/>
                <a:ea typeface="Arial"/>
                <a:cs typeface="Arial"/>
                <a:sym typeface="Arial"/>
              </a:defRPr>
            </a:pPr>
          </a:p>
          <a:p>
            <a:pPr marL="571500" indent="-571500" algn="just" defTabSz="1828800">
              <a:buSzPct val="100000"/>
              <a:buFont typeface="Arial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Estudios clínicos controlados: Herramienta de evaluación de riesgo sesgo de la Cochrame</a:t>
            </a:r>
          </a:p>
          <a:p>
            <a:pPr marL="571500" indent="-571500" algn="just" defTabSz="1828800">
              <a:buSzPct val="100000"/>
              <a:buFont typeface="Arial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Descripción y valoración para cada ítem en una tabla de “Riesgo de Sesgo” utilizando signos:</a:t>
            </a:r>
          </a:p>
          <a:p>
            <a:pPr marL="571500" indent="-571500" algn="just" defTabSz="1828800">
              <a:buSzPct val="100000"/>
              <a:buFont typeface="Arial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</a:p>
          <a:p>
            <a:pPr marL="571500" indent="-571500" algn="just" defTabSz="1828800">
              <a:buSzPct val="100000"/>
              <a:buFont typeface="Arial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+:   bajo riesgo de sesgo </a:t>
            </a:r>
          </a:p>
          <a:p>
            <a:pPr marL="571500" indent="-571500" algn="just" defTabSz="1828800">
              <a:buSzPct val="100000"/>
              <a:buFont typeface="Arial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</a:p>
          <a:p>
            <a:pPr marL="571500" indent="-571500" algn="just" defTabSz="1828800">
              <a:buSzPct val="100000"/>
              <a:buFont typeface="Arial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      alto riesgo de sesgo</a:t>
            </a:r>
          </a:p>
          <a:p>
            <a:pPr marL="571500" indent="-571500" algn="just" defTabSz="1828800">
              <a:buSzPct val="100000"/>
              <a:buFont typeface="Arial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</a:p>
          <a:p>
            <a:pPr marL="571500" indent="-571500" algn="just" defTabSz="1828800">
              <a:buSzPct val="100000"/>
              <a:buFont typeface="Arial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?:   no es claro</a:t>
            </a:r>
          </a:p>
        </p:txBody>
      </p:sp>
      <p:grpSp>
        <p:nvGrpSpPr>
          <p:cNvPr id="359" name="+"/>
          <p:cNvGrpSpPr/>
          <p:nvPr/>
        </p:nvGrpSpPr>
        <p:grpSpPr>
          <a:xfrm>
            <a:off x="1209078" y="7806383"/>
            <a:ext cx="822433" cy="856819"/>
            <a:chOff x="0" y="0"/>
            <a:chExt cx="822431" cy="856818"/>
          </a:xfrm>
        </p:grpSpPr>
        <p:sp>
          <p:nvSpPr>
            <p:cNvPr id="357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358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362" name="-"/>
          <p:cNvGrpSpPr/>
          <p:nvPr/>
        </p:nvGrpSpPr>
        <p:grpSpPr>
          <a:xfrm>
            <a:off x="1209078" y="8914600"/>
            <a:ext cx="822433" cy="856819"/>
            <a:chOff x="0" y="0"/>
            <a:chExt cx="822431" cy="856818"/>
          </a:xfrm>
        </p:grpSpPr>
        <p:sp>
          <p:nvSpPr>
            <p:cNvPr id="360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5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361" name="-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-</a:t>
              </a:r>
            </a:p>
          </p:txBody>
        </p:sp>
      </p:grpSp>
      <p:grpSp>
        <p:nvGrpSpPr>
          <p:cNvPr id="365" name="?"/>
          <p:cNvGrpSpPr/>
          <p:nvPr/>
        </p:nvGrpSpPr>
        <p:grpSpPr>
          <a:xfrm>
            <a:off x="1209078" y="10266837"/>
            <a:ext cx="822433" cy="856819"/>
            <a:chOff x="0" y="0"/>
            <a:chExt cx="822431" cy="856818"/>
          </a:xfrm>
        </p:grpSpPr>
        <p:sp>
          <p:nvSpPr>
            <p:cNvPr id="363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4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364" name="?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?</a:t>
              </a:r>
            </a:p>
          </p:txBody>
        </p:sp>
      </p:grpSp>
      <p:pic>
        <p:nvPicPr>
          <p:cNvPr id="36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rcRect l="4651" t="13245" r="3991" b="8243"/>
          <a:stretch>
            <a:fillRect/>
          </a:stretch>
        </p:blipFill>
        <p:spPr>
          <a:xfrm>
            <a:off x="17933791" y="7684748"/>
            <a:ext cx="5632301" cy="3316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536" fill="norm" stroke="1" extrusionOk="0">
                <a:moveTo>
                  <a:pt x="16818" y="0"/>
                </a:moveTo>
                <a:lnTo>
                  <a:pt x="16182" y="1124"/>
                </a:lnTo>
                <a:cubicBezTo>
                  <a:pt x="15270" y="2735"/>
                  <a:pt x="14404" y="4779"/>
                  <a:pt x="13352" y="7804"/>
                </a:cubicBezTo>
                <a:cubicBezTo>
                  <a:pt x="12846" y="9257"/>
                  <a:pt x="12368" y="10630"/>
                  <a:pt x="12287" y="10855"/>
                </a:cubicBezTo>
                <a:cubicBezTo>
                  <a:pt x="12207" y="11080"/>
                  <a:pt x="12081" y="11262"/>
                  <a:pt x="12009" y="11262"/>
                </a:cubicBezTo>
                <a:cubicBezTo>
                  <a:pt x="11820" y="11261"/>
                  <a:pt x="8820" y="9313"/>
                  <a:pt x="8704" y="9115"/>
                </a:cubicBezTo>
                <a:cubicBezTo>
                  <a:pt x="8610" y="8955"/>
                  <a:pt x="9910" y="4320"/>
                  <a:pt x="10636" y="2221"/>
                </a:cubicBezTo>
                <a:lnTo>
                  <a:pt x="10964" y="1271"/>
                </a:lnTo>
                <a:lnTo>
                  <a:pt x="10122" y="1271"/>
                </a:lnTo>
                <a:cubicBezTo>
                  <a:pt x="9314" y="1271"/>
                  <a:pt x="9264" y="1297"/>
                  <a:pt x="8931" y="1863"/>
                </a:cubicBezTo>
                <a:cubicBezTo>
                  <a:pt x="8420" y="2730"/>
                  <a:pt x="7741" y="4351"/>
                  <a:pt x="7117" y="6190"/>
                </a:cubicBezTo>
                <a:cubicBezTo>
                  <a:pt x="6814" y="7082"/>
                  <a:pt x="6553" y="7811"/>
                  <a:pt x="6536" y="7811"/>
                </a:cubicBezTo>
                <a:cubicBezTo>
                  <a:pt x="6440" y="7811"/>
                  <a:pt x="4711" y="6651"/>
                  <a:pt x="4636" y="6536"/>
                </a:cubicBezTo>
                <a:cubicBezTo>
                  <a:pt x="4586" y="6460"/>
                  <a:pt x="4837" y="5408"/>
                  <a:pt x="5195" y="4198"/>
                </a:cubicBezTo>
                <a:lnTo>
                  <a:pt x="5847" y="1997"/>
                </a:lnTo>
                <a:lnTo>
                  <a:pt x="5378" y="1997"/>
                </a:lnTo>
                <a:cubicBezTo>
                  <a:pt x="4972" y="1997"/>
                  <a:pt x="4862" y="2088"/>
                  <a:pt x="4545" y="2685"/>
                </a:cubicBezTo>
                <a:cubicBezTo>
                  <a:pt x="4344" y="3064"/>
                  <a:pt x="4024" y="3838"/>
                  <a:pt x="3833" y="4407"/>
                </a:cubicBezTo>
                <a:cubicBezTo>
                  <a:pt x="3642" y="4976"/>
                  <a:pt x="3435" y="5494"/>
                  <a:pt x="3373" y="5559"/>
                </a:cubicBezTo>
                <a:cubicBezTo>
                  <a:pt x="3222" y="5718"/>
                  <a:pt x="2420" y="5253"/>
                  <a:pt x="2356" y="4969"/>
                </a:cubicBezTo>
                <a:cubicBezTo>
                  <a:pt x="2327" y="4843"/>
                  <a:pt x="2453" y="4244"/>
                  <a:pt x="2634" y="3636"/>
                </a:cubicBezTo>
                <a:cubicBezTo>
                  <a:pt x="2815" y="3029"/>
                  <a:pt x="2964" y="2489"/>
                  <a:pt x="2964" y="2435"/>
                </a:cubicBezTo>
                <a:cubicBezTo>
                  <a:pt x="2964" y="2382"/>
                  <a:pt x="2833" y="2363"/>
                  <a:pt x="2673" y="2394"/>
                </a:cubicBezTo>
                <a:cubicBezTo>
                  <a:pt x="2461" y="2436"/>
                  <a:pt x="2272" y="2720"/>
                  <a:pt x="1970" y="3451"/>
                </a:cubicBezTo>
                <a:cubicBezTo>
                  <a:pt x="1552" y="4465"/>
                  <a:pt x="1313" y="4635"/>
                  <a:pt x="974" y="4157"/>
                </a:cubicBezTo>
                <a:cubicBezTo>
                  <a:pt x="861" y="3998"/>
                  <a:pt x="876" y="3826"/>
                  <a:pt x="1048" y="3252"/>
                </a:cubicBezTo>
                <a:cubicBezTo>
                  <a:pt x="1226" y="2660"/>
                  <a:pt x="1235" y="2544"/>
                  <a:pt x="1100" y="2544"/>
                </a:cubicBezTo>
                <a:cubicBezTo>
                  <a:pt x="1012" y="2544"/>
                  <a:pt x="812" y="2870"/>
                  <a:pt x="657" y="3268"/>
                </a:cubicBezTo>
                <a:cubicBezTo>
                  <a:pt x="503" y="3666"/>
                  <a:pt x="345" y="3959"/>
                  <a:pt x="307" y="3920"/>
                </a:cubicBezTo>
                <a:cubicBezTo>
                  <a:pt x="270" y="3880"/>
                  <a:pt x="157" y="3948"/>
                  <a:pt x="58" y="4072"/>
                </a:cubicBezTo>
                <a:cubicBezTo>
                  <a:pt x="-103" y="4272"/>
                  <a:pt x="18" y="4525"/>
                  <a:pt x="1127" y="6311"/>
                </a:cubicBezTo>
                <a:cubicBezTo>
                  <a:pt x="3042" y="9398"/>
                  <a:pt x="2732" y="9149"/>
                  <a:pt x="4209" y="8819"/>
                </a:cubicBezTo>
                <a:cubicBezTo>
                  <a:pt x="5286" y="8579"/>
                  <a:pt x="5488" y="8574"/>
                  <a:pt x="5616" y="8793"/>
                </a:cubicBezTo>
                <a:cubicBezTo>
                  <a:pt x="5845" y="9184"/>
                  <a:pt x="5523" y="9388"/>
                  <a:pt x="4430" y="9541"/>
                </a:cubicBezTo>
                <a:cubicBezTo>
                  <a:pt x="3915" y="9614"/>
                  <a:pt x="3472" y="9730"/>
                  <a:pt x="3446" y="9803"/>
                </a:cubicBezTo>
                <a:cubicBezTo>
                  <a:pt x="3419" y="9876"/>
                  <a:pt x="3838" y="10624"/>
                  <a:pt x="4376" y="11463"/>
                </a:cubicBezTo>
                <a:cubicBezTo>
                  <a:pt x="5958" y="13933"/>
                  <a:pt x="5501" y="13721"/>
                  <a:pt x="8047" y="13161"/>
                </a:cubicBezTo>
                <a:lnTo>
                  <a:pt x="10249" y="12677"/>
                </a:lnTo>
                <a:lnTo>
                  <a:pt x="10577" y="13234"/>
                </a:lnTo>
                <a:cubicBezTo>
                  <a:pt x="10821" y="13650"/>
                  <a:pt x="10866" y="13811"/>
                  <a:pt x="10751" y="13875"/>
                </a:cubicBezTo>
                <a:cubicBezTo>
                  <a:pt x="10667" y="13922"/>
                  <a:pt x="9685" y="14137"/>
                  <a:pt x="8571" y="14350"/>
                </a:cubicBezTo>
                <a:cubicBezTo>
                  <a:pt x="7457" y="14563"/>
                  <a:pt x="6535" y="14753"/>
                  <a:pt x="6523" y="14775"/>
                </a:cubicBezTo>
                <a:cubicBezTo>
                  <a:pt x="6510" y="14796"/>
                  <a:pt x="7470" y="16345"/>
                  <a:pt x="8656" y="18218"/>
                </a:cubicBezTo>
                <a:cubicBezTo>
                  <a:pt x="10304" y="20821"/>
                  <a:pt x="10860" y="21600"/>
                  <a:pt x="11023" y="21532"/>
                </a:cubicBezTo>
                <a:cubicBezTo>
                  <a:pt x="11141" y="21482"/>
                  <a:pt x="13554" y="20563"/>
                  <a:pt x="16384" y="19488"/>
                </a:cubicBezTo>
                <a:cubicBezTo>
                  <a:pt x="19215" y="18413"/>
                  <a:pt x="21497" y="17477"/>
                  <a:pt x="21455" y="17409"/>
                </a:cubicBezTo>
                <a:cubicBezTo>
                  <a:pt x="21414" y="17341"/>
                  <a:pt x="20179" y="16533"/>
                  <a:pt x="18711" y="15612"/>
                </a:cubicBezTo>
                <a:cubicBezTo>
                  <a:pt x="17243" y="14691"/>
                  <a:pt x="15976" y="13835"/>
                  <a:pt x="15897" y="13710"/>
                </a:cubicBezTo>
                <a:cubicBezTo>
                  <a:pt x="15777" y="13522"/>
                  <a:pt x="15884" y="13010"/>
                  <a:pt x="16522" y="10693"/>
                </a:cubicBezTo>
                <a:cubicBezTo>
                  <a:pt x="17305" y="7851"/>
                  <a:pt x="17835" y="6096"/>
                  <a:pt x="19045" y="2340"/>
                </a:cubicBezTo>
                <a:cubicBezTo>
                  <a:pt x="19419" y="1180"/>
                  <a:pt x="19724" y="180"/>
                  <a:pt x="19724" y="116"/>
                </a:cubicBezTo>
                <a:cubicBezTo>
                  <a:pt x="19724" y="52"/>
                  <a:pt x="19070" y="0"/>
                  <a:pt x="18271" y="0"/>
                </a:cubicBezTo>
                <a:lnTo>
                  <a:pt x="16818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Marcador de número de diapositiva 4"/>
          <p:cNvSpPr txBox="1"/>
          <p:nvPr>
            <p:ph type="sldNum" sz="quarter" idx="4294967295"/>
          </p:nvPr>
        </p:nvSpPr>
        <p:spPr>
          <a:xfrm>
            <a:off x="20050639" y="12719744"/>
            <a:ext cx="534610" cy="5511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/>
          <a:lstStyle/>
          <a:p>
            <a:pPr/>
            <a:fld id="{86CB4B4D-7CA3-9044-876B-883B54F8677D}" type="slidenum"/>
          </a:p>
        </p:txBody>
      </p:sp>
      <p:sp>
        <p:nvSpPr>
          <p:cNvPr id="369" name="Título 5"/>
          <p:cNvSpPr txBox="1"/>
          <p:nvPr>
            <p:ph type="title"/>
          </p:nvPr>
        </p:nvSpPr>
        <p:spPr>
          <a:xfrm>
            <a:off x="4305300" y="-113129"/>
            <a:ext cx="15773400" cy="1965602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RESULTADOS</a:t>
            </a:r>
          </a:p>
        </p:txBody>
      </p:sp>
      <p:sp>
        <p:nvSpPr>
          <p:cNvPr id="370" name="Conector de seta reta 34"/>
          <p:cNvSpPr/>
          <p:nvPr/>
        </p:nvSpPr>
        <p:spPr>
          <a:xfrm>
            <a:off x="12348050" y="5254561"/>
            <a:ext cx="2" cy="1171543"/>
          </a:xfrm>
          <a:prstGeom prst="line">
            <a:avLst/>
          </a:prstGeom>
          <a:ln w="50800">
            <a:solidFill>
              <a:srgbClr val="5B9BD5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1" name="Conector reto 10"/>
          <p:cNvSpPr/>
          <p:nvPr/>
        </p:nvSpPr>
        <p:spPr>
          <a:xfrm flipH="1">
            <a:off x="12817220" y="3140610"/>
            <a:ext cx="6316" cy="495321"/>
          </a:xfrm>
          <a:prstGeom prst="line">
            <a:avLst/>
          </a:prstGeom>
          <a:gradFill>
            <a:gsLst>
              <a:gs pos="0">
                <a:srgbClr val="B0CBE9"/>
              </a:gs>
              <a:gs pos="50000">
                <a:srgbClr val="A1C1E5"/>
              </a:gs>
              <a:gs pos="100000">
                <a:srgbClr val="91B9E4"/>
              </a:gs>
            </a:gsLst>
            <a:lin ang="5400000"/>
          </a:gradFill>
          <a:ln w="50800">
            <a:solidFill>
              <a:srgbClr val="5B9BD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2" name="Conector reto 29"/>
          <p:cNvSpPr/>
          <p:nvPr/>
        </p:nvSpPr>
        <p:spPr>
          <a:xfrm flipH="1">
            <a:off x="22980805" y="4893000"/>
            <a:ext cx="6316" cy="495321"/>
          </a:xfrm>
          <a:prstGeom prst="line">
            <a:avLst/>
          </a:prstGeom>
          <a:gradFill>
            <a:gsLst>
              <a:gs pos="0">
                <a:srgbClr val="B0CBE9"/>
              </a:gs>
              <a:gs pos="50000">
                <a:srgbClr val="A1C1E5"/>
              </a:gs>
              <a:gs pos="100000">
                <a:srgbClr val="91B9E4"/>
              </a:gs>
            </a:gsLst>
            <a:lin ang="5400000"/>
          </a:gradFill>
          <a:ln w="12700">
            <a:solidFill>
              <a:srgbClr val="5B9BD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3" name="Conector de seta reta 5"/>
          <p:cNvSpPr/>
          <p:nvPr/>
        </p:nvSpPr>
        <p:spPr>
          <a:xfrm>
            <a:off x="16748486" y="6891260"/>
            <a:ext cx="703160" cy="2"/>
          </a:xfrm>
          <a:prstGeom prst="line">
            <a:avLst/>
          </a:prstGeom>
          <a:ln w="50800">
            <a:solidFill>
              <a:srgbClr val="5B9BD5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4" name="Conector reto 7"/>
          <p:cNvSpPr/>
          <p:nvPr/>
        </p:nvSpPr>
        <p:spPr>
          <a:xfrm flipH="1">
            <a:off x="8133725" y="3140063"/>
            <a:ext cx="6316" cy="495321"/>
          </a:xfrm>
          <a:prstGeom prst="line">
            <a:avLst/>
          </a:prstGeom>
          <a:gradFill>
            <a:gsLst>
              <a:gs pos="0">
                <a:srgbClr val="B0CBE9"/>
              </a:gs>
              <a:gs pos="50000">
                <a:srgbClr val="A1C1E5"/>
              </a:gs>
              <a:gs pos="100000">
                <a:srgbClr val="91B9E4"/>
              </a:gs>
            </a:gsLst>
            <a:lin ang="5400000"/>
          </a:gradFill>
          <a:ln w="50800">
            <a:solidFill>
              <a:srgbClr val="5B9BD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5" name="Conector reto 8"/>
          <p:cNvSpPr/>
          <p:nvPr/>
        </p:nvSpPr>
        <p:spPr>
          <a:xfrm>
            <a:off x="3199122" y="3606651"/>
            <a:ext cx="19138131" cy="2"/>
          </a:xfrm>
          <a:prstGeom prst="line">
            <a:avLst/>
          </a:prstGeom>
          <a:gradFill>
            <a:gsLst>
              <a:gs pos="0">
                <a:srgbClr val="B0CBE9"/>
              </a:gs>
              <a:gs pos="50000">
                <a:srgbClr val="A1C1E5"/>
              </a:gs>
              <a:gs pos="100000">
                <a:srgbClr val="91B9E4"/>
              </a:gs>
            </a:gsLst>
            <a:lin ang="5400000"/>
          </a:gradFill>
          <a:ln w="50800">
            <a:solidFill>
              <a:srgbClr val="5B9BD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6" name="Conector reto 9"/>
          <p:cNvSpPr/>
          <p:nvPr/>
        </p:nvSpPr>
        <p:spPr>
          <a:xfrm flipH="1">
            <a:off x="3192202" y="3098486"/>
            <a:ext cx="6316" cy="495321"/>
          </a:xfrm>
          <a:prstGeom prst="line">
            <a:avLst/>
          </a:prstGeom>
          <a:gradFill>
            <a:gsLst>
              <a:gs pos="0">
                <a:srgbClr val="B0CBE9"/>
              </a:gs>
              <a:gs pos="50000">
                <a:srgbClr val="A1C1E5"/>
              </a:gs>
              <a:gs pos="100000">
                <a:srgbClr val="91B9E4"/>
              </a:gs>
            </a:gsLst>
            <a:lin ang="5400000"/>
          </a:gradFill>
          <a:ln w="50800">
            <a:solidFill>
              <a:srgbClr val="5B9BD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379" name="Retângulo de cantos arredondados 12"/>
          <p:cNvGrpSpPr/>
          <p:nvPr/>
        </p:nvGrpSpPr>
        <p:grpSpPr>
          <a:xfrm>
            <a:off x="517626" y="1524875"/>
            <a:ext cx="847229" cy="2475803"/>
            <a:chOff x="-1" y="0"/>
            <a:chExt cx="847227" cy="2475801"/>
          </a:xfrm>
        </p:grpSpPr>
        <p:sp>
          <p:nvSpPr>
            <p:cNvPr id="377" name="Rectángulo redondeado"/>
            <p:cNvSpPr/>
            <p:nvPr/>
          </p:nvSpPr>
          <p:spPr>
            <a:xfrm rot="16200000">
              <a:off x="-814289" y="814287"/>
              <a:ext cx="2475803" cy="84722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38100" dir="5400000">
                <a:srgbClr val="000000">
                  <a:alpha val="63000"/>
                </a:srgbClr>
              </a:outerShdw>
            </a:effectLst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2400">
                  <a:solidFill>
                    <a:srgbClr val="3B383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</a:p>
          </p:txBody>
        </p:sp>
        <p:sp>
          <p:nvSpPr>
            <p:cNvPr id="378" name="Identificación"/>
            <p:cNvSpPr txBox="1"/>
            <p:nvPr/>
          </p:nvSpPr>
          <p:spPr>
            <a:xfrm rot="16200000">
              <a:off x="-772933" y="936911"/>
              <a:ext cx="2393086" cy="601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 sz="2400">
                  <a:solidFill>
                    <a:srgbClr val="3B383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Identificación</a:t>
              </a:r>
            </a:p>
          </p:txBody>
        </p:sp>
      </p:grpSp>
      <p:grpSp>
        <p:nvGrpSpPr>
          <p:cNvPr id="382" name="Retângulo 13"/>
          <p:cNvGrpSpPr/>
          <p:nvPr/>
        </p:nvGrpSpPr>
        <p:grpSpPr>
          <a:xfrm>
            <a:off x="1547809" y="2393549"/>
            <a:ext cx="3915535" cy="741679"/>
            <a:chOff x="0" y="0"/>
            <a:chExt cx="3915533" cy="741677"/>
          </a:xfrm>
        </p:grpSpPr>
        <p:sp>
          <p:nvSpPr>
            <p:cNvPr id="380" name="Rectángulo"/>
            <p:cNvSpPr/>
            <p:nvPr/>
          </p:nvSpPr>
          <p:spPr>
            <a:xfrm>
              <a:off x="-1" y="3076"/>
              <a:ext cx="3915535" cy="735530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50000">
                  <a:srgbClr val="A1C1E5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1" name="PubMed n=9"/>
            <p:cNvSpPr txBox="1"/>
            <p:nvPr/>
          </p:nvSpPr>
          <p:spPr>
            <a:xfrm>
              <a:off x="-1" y="-1"/>
              <a:ext cx="3915535" cy="741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PubMed n=9</a:t>
              </a:r>
            </a:p>
          </p:txBody>
        </p:sp>
      </p:grpSp>
      <p:grpSp>
        <p:nvGrpSpPr>
          <p:cNvPr id="385" name="Retângulo 14"/>
          <p:cNvGrpSpPr/>
          <p:nvPr/>
        </p:nvGrpSpPr>
        <p:grpSpPr>
          <a:xfrm>
            <a:off x="6179115" y="2364426"/>
            <a:ext cx="3915535" cy="759527"/>
            <a:chOff x="0" y="0"/>
            <a:chExt cx="3915533" cy="759525"/>
          </a:xfrm>
        </p:grpSpPr>
        <p:sp>
          <p:nvSpPr>
            <p:cNvPr id="383" name="Rectángulo"/>
            <p:cNvSpPr/>
            <p:nvPr/>
          </p:nvSpPr>
          <p:spPr>
            <a:xfrm>
              <a:off x="-1" y="0"/>
              <a:ext cx="3915535" cy="759526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50000">
                  <a:srgbClr val="A1C1E5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4" name="Scopus n=7"/>
            <p:cNvSpPr txBox="1"/>
            <p:nvPr/>
          </p:nvSpPr>
          <p:spPr>
            <a:xfrm>
              <a:off x="-1" y="8921"/>
              <a:ext cx="3915535" cy="741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Scopus n=7</a:t>
              </a:r>
            </a:p>
          </p:txBody>
        </p:sp>
      </p:grpSp>
      <p:grpSp>
        <p:nvGrpSpPr>
          <p:cNvPr id="388" name="Retângulo 15"/>
          <p:cNvGrpSpPr/>
          <p:nvPr/>
        </p:nvGrpSpPr>
        <p:grpSpPr>
          <a:xfrm>
            <a:off x="10810420" y="2402956"/>
            <a:ext cx="3915535" cy="779142"/>
            <a:chOff x="0" y="0"/>
            <a:chExt cx="3915533" cy="779141"/>
          </a:xfrm>
        </p:grpSpPr>
        <p:sp>
          <p:nvSpPr>
            <p:cNvPr id="386" name="Rectángulo"/>
            <p:cNvSpPr/>
            <p:nvPr/>
          </p:nvSpPr>
          <p:spPr>
            <a:xfrm>
              <a:off x="-1" y="-1"/>
              <a:ext cx="3915535" cy="779142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50000">
                  <a:srgbClr val="A1C1E5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7" name="EBSCOhost n=6"/>
            <p:cNvSpPr txBox="1"/>
            <p:nvPr/>
          </p:nvSpPr>
          <p:spPr>
            <a:xfrm>
              <a:off x="-1" y="18729"/>
              <a:ext cx="3915535" cy="741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EBSCOhost n=6 </a:t>
              </a:r>
            </a:p>
          </p:txBody>
        </p:sp>
      </p:grpSp>
      <p:grpSp>
        <p:nvGrpSpPr>
          <p:cNvPr id="391" name="Retângulo 16"/>
          <p:cNvGrpSpPr/>
          <p:nvPr/>
        </p:nvGrpSpPr>
        <p:grpSpPr>
          <a:xfrm>
            <a:off x="15119415" y="2364426"/>
            <a:ext cx="3961300" cy="770789"/>
            <a:chOff x="0" y="0"/>
            <a:chExt cx="3961298" cy="770788"/>
          </a:xfrm>
        </p:grpSpPr>
        <p:sp>
          <p:nvSpPr>
            <p:cNvPr id="389" name="Rectángulo"/>
            <p:cNvSpPr/>
            <p:nvPr/>
          </p:nvSpPr>
          <p:spPr>
            <a:xfrm>
              <a:off x="-1" y="-1"/>
              <a:ext cx="3961299" cy="770790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50000">
                  <a:srgbClr val="A1C1E5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0" name="ScienceDirect n= 14"/>
            <p:cNvSpPr txBox="1"/>
            <p:nvPr/>
          </p:nvSpPr>
          <p:spPr>
            <a:xfrm>
              <a:off x="-1" y="14552"/>
              <a:ext cx="3961299" cy="741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ScienceDirect n= 14</a:t>
              </a:r>
            </a:p>
          </p:txBody>
        </p:sp>
      </p:grpSp>
      <p:grpSp>
        <p:nvGrpSpPr>
          <p:cNvPr id="394" name="Retângulo 18"/>
          <p:cNvGrpSpPr/>
          <p:nvPr/>
        </p:nvGrpSpPr>
        <p:grpSpPr>
          <a:xfrm>
            <a:off x="8261221" y="4351800"/>
            <a:ext cx="8112704" cy="872018"/>
            <a:chOff x="-1" y="-1"/>
            <a:chExt cx="8112702" cy="872017"/>
          </a:xfrm>
        </p:grpSpPr>
        <p:sp>
          <p:nvSpPr>
            <p:cNvPr id="392" name="Rectángulo"/>
            <p:cNvSpPr/>
            <p:nvPr/>
          </p:nvSpPr>
          <p:spPr>
            <a:xfrm>
              <a:off x="-2" y="-2"/>
              <a:ext cx="8112704" cy="872018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50000">
                  <a:srgbClr val="A1C1E5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3" name="Artículos primarios n=50"/>
            <p:cNvSpPr txBox="1"/>
            <p:nvPr/>
          </p:nvSpPr>
          <p:spPr>
            <a:xfrm>
              <a:off x="-2" y="65167"/>
              <a:ext cx="8112704" cy="741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Artículos primarios n=50</a:t>
              </a:r>
            </a:p>
          </p:txBody>
        </p:sp>
      </p:grpSp>
      <p:grpSp>
        <p:nvGrpSpPr>
          <p:cNvPr id="397" name="Retângulo 19"/>
          <p:cNvGrpSpPr/>
          <p:nvPr/>
        </p:nvGrpSpPr>
        <p:grpSpPr>
          <a:xfrm>
            <a:off x="17552094" y="4995650"/>
            <a:ext cx="5761613" cy="850947"/>
            <a:chOff x="0" y="0"/>
            <a:chExt cx="5761611" cy="850946"/>
          </a:xfrm>
        </p:grpSpPr>
        <p:sp>
          <p:nvSpPr>
            <p:cNvPr id="395" name="Rectángulo"/>
            <p:cNvSpPr/>
            <p:nvPr/>
          </p:nvSpPr>
          <p:spPr>
            <a:xfrm>
              <a:off x="0" y="-1"/>
              <a:ext cx="5761612" cy="850947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50000">
                  <a:srgbClr val="A1C1E5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396" name="Artículos duplicados n=26"/>
            <p:cNvSpPr txBox="1"/>
            <p:nvPr/>
          </p:nvSpPr>
          <p:spPr>
            <a:xfrm>
              <a:off x="0" y="54631"/>
              <a:ext cx="5761612" cy="741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Artículos duplicados n=26</a:t>
              </a:r>
            </a:p>
          </p:txBody>
        </p:sp>
      </p:grpSp>
      <p:sp>
        <p:nvSpPr>
          <p:cNvPr id="398" name="4 Rectángulo"/>
          <p:cNvSpPr txBox="1"/>
          <p:nvPr/>
        </p:nvSpPr>
        <p:spPr>
          <a:xfrm>
            <a:off x="890060" y="11765233"/>
            <a:ext cx="22877822" cy="741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1828800"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Figura 1.  Diagrama de flujo (PRISMA) describiendo el proceso de selección de los artículos científicos</a:t>
            </a:r>
          </a:p>
        </p:txBody>
      </p:sp>
      <p:grpSp>
        <p:nvGrpSpPr>
          <p:cNvPr id="401" name="Retângulo 21"/>
          <p:cNvGrpSpPr/>
          <p:nvPr/>
        </p:nvGrpSpPr>
        <p:grpSpPr>
          <a:xfrm>
            <a:off x="7813372" y="10647308"/>
            <a:ext cx="9008403" cy="971058"/>
            <a:chOff x="-1" y="-1"/>
            <a:chExt cx="9008401" cy="971057"/>
          </a:xfrm>
        </p:grpSpPr>
        <p:sp>
          <p:nvSpPr>
            <p:cNvPr id="399" name="Rectángulo"/>
            <p:cNvSpPr/>
            <p:nvPr/>
          </p:nvSpPr>
          <p:spPr>
            <a:xfrm>
              <a:off x="-2" y="-2"/>
              <a:ext cx="9008402" cy="971058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50000">
                  <a:srgbClr val="A1C1E5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400" name="Artículos incluidos en la síntesis cualitativa n=4"/>
            <p:cNvSpPr txBox="1"/>
            <p:nvPr/>
          </p:nvSpPr>
          <p:spPr>
            <a:xfrm>
              <a:off x="-2" y="114686"/>
              <a:ext cx="9008402" cy="741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Artículos incluidos en la síntesis cualitativa n=4 </a:t>
              </a:r>
            </a:p>
          </p:txBody>
        </p:sp>
      </p:grpSp>
      <p:grpSp>
        <p:nvGrpSpPr>
          <p:cNvPr id="404" name="Retângulo 22"/>
          <p:cNvGrpSpPr/>
          <p:nvPr/>
        </p:nvGrpSpPr>
        <p:grpSpPr>
          <a:xfrm>
            <a:off x="7891808" y="6443744"/>
            <a:ext cx="8912486" cy="872018"/>
            <a:chOff x="0" y="-1"/>
            <a:chExt cx="8912484" cy="872017"/>
          </a:xfrm>
        </p:grpSpPr>
        <p:sp>
          <p:nvSpPr>
            <p:cNvPr id="402" name="Rectángulo"/>
            <p:cNvSpPr/>
            <p:nvPr/>
          </p:nvSpPr>
          <p:spPr>
            <a:xfrm>
              <a:off x="-1" y="-2"/>
              <a:ext cx="8912486" cy="872018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50000">
                  <a:srgbClr val="A1C1E5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403" name="Artículos evaluados para eligibilidad n=50"/>
            <p:cNvSpPr txBox="1"/>
            <p:nvPr/>
          </p:nvSpPr>
          <p:spPr>
            <a:xfrm>
              <a:off x="-1" y="65167"/>
              <a:ext cx="8912486" cy="741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Artículos evaluados para elegibilidad n=24 </a:t>
              </a:r>
            </a:p>
          </p:txBody>
        </p:sp>
      </p:grpSp>
      <p:grpSp>
        <p:nvGrpSpPr>
          <p:cNvPr id="407" name="Retângulo 23"/>
          <p:cNvGrpSpPr/>
          <p:nvPr/>
        </p:nvGrpSpPr>
        <p:grpSpPr>
          <a:xfrm>
            <a:off x="17555710" y="5992168"/>
            <a:ext cx="5771235" cy="3252877"/>
            <a:chOff x="0" y="0"/>
            <a:chExt cx="5771234" cy="3252875"/>
          </a:xfrm>
        </p:grpSpPr>
        <p:sp>
          <p:nvSpPr>
            <p:cNvPr id="405" name="Rectángulo"/>
            <p:cNvSpPr/>
            <p:nvPr/>
          </p:nvSpPr>
          <p:spPr>
            <a:xfrm>
              <a:off x="0" y="0"/>
              <a:ext cx="5771235" cy="3252876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50000">
                  <a:srgbClr val="A1C1E5"/>
                </a:gs>
                <a:gs pos="100000">
                  <a:srgbClr val="91B9E4"/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406" name="Artículos excluidos n=49…"/>
            <p:cNvSpPr txBox="1"/>
            <p:nvPr/>
          </p:nvSpPr>
          <p:spPr>
            <a:xfrm>
              <a:off x="2550" y="168306"/>
              <a:ext cx="5766133" cy="29768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Artículos excluidos n=23 Evaluación otras intervenciones, estudio piloto otros temas y resúmenes de congreso, otros temas. </a:t>
              </a:r>
            </a:p>
          </p:txBody>
        </p:sp>
      </p:grpSp>
      <p:grpSp>
        <p:nvGrpSpPr>
          <p:cNvPr id="410" name="Retângulo de cantos arredondados 25"/>
          <p:cNvGrpSpPr/>
          <p:nvPr/>
        </p:nvGrpSpPr>
        <p:grpSpPr>
          <a:xfrm>
            <a:off x="517632" y="4148060"/>
            <a:ext cx="815169" cy="2442891"/>
            <a:chOff x="0" y="0"/>
            <a:chExt cx="815168" cy="2442890"/>
          </a:xfrm>
        </p:grpSpPr>
        <p:sp>
          <p:nvSpPr>
            <p:cNvPr id="408" name="Rectángulo redondeado"/>
            <p:cNvSpPr/>
            <p:nvPr/>
          </p:nvSpPr>
          <p:spPr>
            <a:xfrm rot="16200000">
              <a:off x="-813862" y="813860"/>
              <a:ext cx="2442891" cy="81517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38100" dir="5400000">
                <a:srgbClr val="000000">
                  <a:alpha val="63000"/>
                </a:srgbClr>
              </a:outerShdw>
            </a:effectLst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2400">
                  <a:solidFill>
                    <a:srgbClr val="3B383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</a:p>
          </p:txBody>
        </p:sp>
        <p:sp>
          <p:nvSpPr>
            <p:cNvPr id="409" name="Selección"/>
            <p:cNvSpPr txBox="1"/>
            <p:nvPr/>
          </p:nvSpPr>
          <p:spPr>
            <a:xfrm rot="16200000">
              <a:off x="-774070" y="920455"/>
              <a:ext cx="2363303" cy="601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 sz="2400">
                  <a:solidFill>
                    <a:srgbClr val="3B383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Selección</a:t>
              </a:r>
            </a:p>
          </p:txBody>
        </p:sp>
      </p:grpSp>
      <p:grpSp>
        <p:nvGrpSpPr>
          <p:cNvPr id="413" name="Retângulo de cantos arredondados 26"/>
          <p:cNvGrpSpPr/>
          <p:nvPr/>
        </p:nvGrpSpPr>
        <p:grpSpPr>
          <a:xfrm>
            <a:off x="517627" y="6727383"/>
            <a:ext cx="806070" cy="2463715"/>
            <a:chOff x="-1" y="0"/>
            <a:chExt cx="806068" cy="2463713"/>
          </a:xfrm>
        </p:grpSpPr>
        <p:sp>
          <p:nvSpPr>
            <p:cNvPr id="411" name="Rectángulo redondeado"/>
            <p:cNvSpPr/>
            <p:nvPr/>
          </p:nvSpPr>
          <p:spPr>
            <a:xfrm rot="16200000">
              <a:off x="-828824" y="828822"/>
              <a:ext cx="2463714" cy="80606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38100" dir="5400000">
                <a:srgbClr val="000000">
                  <a:alpha val="63000"/>
                </a:srgbClr>
              </a:outerShdw>
            </a:effectLst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2400">
                  <a:solidFill>
                    <a:srgbClr val="3B383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</a:p>
          </p:txBody>
        </p:sp>
        <p:sp>
          <p:nvSpPr>
            <p:cNvPr id="412" name="Eligibilidad"/>
            <p:cNvSpPr txBox="1"/>
            <p:nvPr/>
          </p:nvSpPr>
          <p:spPr>
            <a:xfrm rot="16200000">
              <a:off x="-789478" y="930867"/>
              <a:ext cx="2385020" cy="601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 sz="2400">
                  <a:solidFill>
                    <a:srgbClr val="3B383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Eligibilidad</a:t>
              </a:r>
            </a:p>
          </p:txBody>
        </p:sp>
      </p:grpSp>
      <p:grpSp>
        <p:nvGrpSpPr>
          <p:cNvPr id="416" name="Retângulo de cantos arredondados 27"/>
          <p:cNvGrpSpPr/>
          <p:nvPr/>
        </p:nvGrpSpPr>
        <p:grpSpPr>
          <a:xfrm>
            <a:off x="517633" y="9340221"/>
            <a:ext cx="808696" cy="2475808"/>
            <a:chOff x="0" y="0"/>
            <a:chExt cx="808694" cy="2475807"/>
          </a:xfrm>
        </p:grpSpPr>
        <p:sp>
          <p:nvSpPr>
            <p:cNvPr id="414" name="Rectángulo redondeado"/>
            <p:cNvSpPr/>
            <p:nvPr/>
          </p:nvSpPr>
          <p:spPr>
            <a:xfrm rot="16200000">
              <a:off x="-833557" y="833555"/>
              <a:ext cx="2475808" cy="80869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38100" dir="5400000">
                <a:srgbClr val="000000">
                  <a:alpha val="63000"/>
                </a:srgbClr>
              </a:outerShdw>
            </a:effectLst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2400">
                  <a:solidFill>
                    <a:srgbClr val="3B383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</a:p>
          </p:txBody>
        </p:sp>
        <p:sp>
          <p:nvSpPr>
            <p:cNvPr id="415" name="Incluídos"/>
            <p:cNvSpPr txBox="1"/>
            <p:nvPr/>
          </p:nvSpPr>
          <p:spPr>
            <a:xfrm rot="16200000">
              <a:off x="-794081" y="936913"/>
              <a:ext cx="2396851" cy="601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 sz="2400">
                  <a:solidFill>
                    <a:srgbClr val="3B383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Incluídos</a:t>
              </a:r>
            </a:p>
          </p:txBody>
        </p:sp>
      </p:grpSp>
      <p:sp>
        <p:nvSpPr>
          <p:cNvPr id="417" name="Conector de seta reta 35"/>
          <p:cNvSpPr/>
          <p:nvPr/>
        </p:nvSpPr>
        <p:spPr>
          <a:xfrm flipH="1">
            <a:off x="12321098" y="7322028"/>
            <a:ext cx="23785" cy="3318933"/>
          </a:xfrm>
          <a:prstGeom prst="line">
            <a:avLst/>
          </a:prstGeom>
          <a:ln w="50800">
            <a:solidFill>
              <a:srgbClr val="5B9BD5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8" name="Conector de seta reta 44"/>
          <p:cNvSpPr/>
          <p:nvPr/>
        </p:nvSpPr>
        <p:spPr>
          <a:xfrm>
            <a:off x="12328965" y="3606653"/>
            <a:ext cx="2" cy="551182"/>
          </a:xfrm>
          <a:prstGeom prst="line">
            <a:avLst/>
          </a:prstGeom>
          <a:ln w="50800">
            <a:solidFill>
              <a:srgbClr val="5B9BD5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9" name="Conector de seta reta 37"/>
          <p:cNvSpPr/>
          <p:nvPr/>
        </p:nvSpPr>
        <p:spPr>
          <a:xfrm flipV="1">
            <a:off x="12358409" y="5339089"/>
            <a:ext cx="5055315" cy="31163"/>
          </a:xfrm>
          <a:prstGeom prst="line">
            <a:avLst/>
          </a:prstGeom>
          <a:ln w="50800">
            <a:solidFill>
              <a:srgbClr val="5B9BD5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422" name="Retângulo 16"/>
          <p:cNvGrpSpPr/>
          <p:nvPr/>
        </p:nvGrpSpPr>
        <p:grpSpPr>
          <a:xfrm>
            <a:off x="20073031" y="2364426"/>
            <a:ext cx="3961300" cy="770789"/>
            <a:chOff x="0" y="0"/>
            <a:chExt cx="3961298" cy="770788"/>
          </a:xfrm>
        </p:grpSpPr>
        <p:sp>
          <p:nvSpPr>
            <p:cNvPr id="420" name="Rectángulo"/>
            <p:cNvSpPr/>
            <p:nvPr/>
          </p:nvSpPr>
          <p:spPr>
            <a:xfrm>
              <a:off x="-1" y="-1"/>
              <a:ext cx="3961299" cy="770790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50000">
                  <a:srgbClr val="A1C1E5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1" name="Ovid= 14"/>
            <p:cNvSpPr txBox="1"/>
            <p:nvPr/>
          </p:nvSpPr>
          <p:spPr>
            <a:xfrm>
              <a:off x="-1" y="14552"/>
              <a:ext cx="3961299" cy="741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Ovid= 14</a:t>
              </a:r>
            </a:p>
          </p:txBody>
        </p:sp>
      </p:grpSp>
      <p:sp>
        <p:nvSpPr>
          <p:cNvPr id="423" name="Conector reto 10"/>
          <p:cNvSpPr/>
          <p:nvPr/>
        </p:nvSpPr>
        <p:spPr>
          <a:xfrm flipH="1">
            <a:off x="17096908" y="3075694"/>
            <a:ext cx="6316" cy="495321"/>
          </a:xfrm>
          <a:prstGeom prst="line">
            <a:avLst/>
          </a:prstGeom>
          <a:gradFill>
            <a:gsLst>
              <a:gs pos="0">
                <a:srgbClr val="B0CBE9"/>
              </a:gs>
              <a:gs pos="50000">
                <a:srgbClr val="A1C1E5"/>
              </a:gs>
              <a:gs pos="100000">
                <a:srgbClr val="91B9E4"/>
              </a:gs>
            </a:gsLst>
            <a:lin ang="5400000"/>
          </a:gradFill>
          <a:ln w="50800">
            <a:solidFill>
              <a:srgbClr val="5B9BD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4" name="Conector reto 10"/>
          <p:cNvSpPr/>
          <p:nvPr/>
        </p:nvSpPr>
        <p:spPr>
          <a:xfrm flipH="1">
            <a:off x="22337858" y="3140610"/>
            <a:ext cx="6316" cy="495321"/>
          </a:xfrm>
          <a:prstGeom prst="line">
            <a:avLst/>
          </a:prstGeom>
          <a:gradFill>
            <a:gsLst>
              <a:gs pos="0">
                <a:srgbClr val="B0CBE9"/>
              </a:gs>
              <a:gs pos="50000">
                <a:srgbClr val="A1C1E5"/>
              </a:gs>
              <a:gs pos="100000">
                <a:srgbClr val="91B9E4"/>
              </a:gs>
            </a:gsLst>
            <a:lin ang="5400000"/>
          </a:gradFill>
          <a:ln w="50800">
            <a:solidFill>
              <a:srgbClr val="5B9BD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427" name="Retângulo 19"/>
          <p:cNvGrpSpPr/>
          <p:nvPr/>
        </p:nvGrpSpPr>
        <p:grpSpPr>
          <a:xfrm>
            <a:off x="17560523" y="9359205"/>
            <a:ext cx="5761613" cy="1300479"/>
            <a:chOff x="0" y="0"/>
            <a:chExt cx="5761611" cy="1300477"/>
          </a:xfrm>
        </p:grpSpPr>
        <p:sp>
          <p:nvSpPr>
            <p:cNvPr id="425" name="Rectángulo"/>
            <p:cNvSpPr/>
            <p:nvPr/>
          </p:nvSpPr>
          <p:spPr>
            <a:xfrm>
              <a:off x="0" y="119966"/>
              <a:ext cx="5761612" cy="1060549"/>
            </a:xfrm>
            <a:prstGeom prst="rect">
              <a:avLst/>
            </a:prstGeom>
            <a:gradFill flip="none" rotWithShape="1">
              <a:gsLst>
                <a:gs pos="0">
                  <a:srgbClr val="B0CBE9"/>
                </a:gs>
                <a:gs pos="50000">
                  <a:srgbClr val="A1C1E5"/>
                </a:gs>
                <a:gs pos="100000">
                  <a:srgbClr val="91B9E4"/>
                </a:gs>
              </a:gsLst>
              <a:lin ang="5400000" scaled="0"/>
            </a:gradFill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426" name="Artículos búsquedas bibliográficas n=3"/>
            <p:cNvSpPr txBox="1"/>
            <p:nvPr/>
          </p:nvSpPr>
          <p:spPr>
            <a:xfrm>
              <a:off x="0" y="-1"/>
              <a:ext cx="5761612" cy="1300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 defTabSz="1828800">
                <a:defRPr>
                  <a:solidFill>
                    <a:srgbClr val="3B3838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Artículos búsquedas bibliográficas n=3</a:t>
              </a:r>
            </a:p>
          </p:txBody>
        </p:sp>
      </p:grpSp>
      <p:sp>
        <p:nvSpPr>
          <p:cNvPr id="428" name="Conector de seta reta 37"/>
          <p:cNvSpPr/>
          <p:nvPr/>
        </p:nvSpPr>
        <p:spPr>
          <a:xfrm flipV="1">
            <a:off x="12358409" y="9903701"/>
            <a:ext cx="5055315" cy="31162"/>
          </a:xfrm>
          <a:prstGeom prst="line">
            <a:avLst/>
          </a:prstGeom>
          <a:ln w="50800">
            <a:solidFill>
              <a:srgbClr val="5B9BD5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Marcador de número de diapositiva 4"/>
          <p:cNvSpPr txBox="1"/>
          <p:nvPr>
            <p:ph type="sldNum" sz="quarter" idx="4294967295"/>
          </p:nvPr>
        </p:nvSpPr>
        <p:spPr>
          <a:xfrm>
            <a:off x="20050639" y="12719744"/>
            <a:ext cx="534610" cy="5511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/>
          <a:lstStyle/>
          <a:p>
            <a:pPr/>
            <a:fld id="{86CB4B4D-7CA3-9044-876B-883B54F8677D}" type="slidenum"/>
          </a:p>
        </p:txBody>
      </p:sp>
      <p:sp>
        <p:nvSpPr>
          <p:cNvPr id="431" name="Título 5"/>
          <p:cNvSpPr txBox="1"/>
          <p:nvPr>
            <p:ph type="title"/>
          </p:nvPr>
        </p:nvSpPr>
        <p:spPr>
          <a:xfrm>
            <a:off x="4305300" y="247647"/>
            <a:ext cx="15773400" cy="1965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RESULTADOS</a:t>
            </a:r>
          </a:p>
        </p:txBody>
      </p:sp>
      <p:pic>
        <p:nvPicPr>
          <p:cNvPr id="432" name="Captura de pantalla 2019-11-20 a la(s) 1.57.58 a. m..png" descr="Captura de pantalla 2019-11-20 a la(s) 1.57.58 a. m.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39326" y="8106054"/>
            <a:ext cx="7352843" cy="4347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Captura de pantalla 2019-11-20 a la(s) 1.58.07 a. m..png" descr="Captura de pantalla 2019-11-20 a la(s) 1.58.07 a. m..png"/>
          <p:cNvPicPr>
            <a:picLocks noChangeAspect="1"/>
          </p:cNvPicPr>
          <p:nvPr/>
        </p:nvPicPr>
        <p:blipFill>
          <a:blip r:embed="rId3">
            <a:extLst/>
          </a:blip>
          <a:srcRect l="976" t="0" r="976" b="6572"/>
          <a:stretch>
            <a:fillRect/>
          </a:stretch>
        </p:blipFill>
        <p:spPr>
          <a:xfrm>
            <a:off x="21123" y="2331828"/>
            <a:ext cx="9737350" cy="6122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Captura de pantalla 2019-11-20 a la(s) 1.58.30 a. m..png" descr="Captura de pantalla 2019-11-20 a la(s) 1.58.30 a. m..png"/>
          <p:cNvPicPr>
            <a:picLocks noChangeAspect="1"/>
          </p:cNvPicPr>
          <p:nvPr/>
        </p:nvPicPr>
        <p:blipFill>
          <a:blip r:embed="rId4">
            <a:extLst/>
          </a:blip>
          <a:srcRect l="2478" t="12774" r="0" b="0"/>
          <a:stretch>
            <a:fillRect/>
          </a:stretch>
        </p:blipFill>
        <p:spPr>
          <a:xfrm>
            <a:off x="61553" y="8948318"/>
            <a:ext cx="9908237" cy="3301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Captura de pantalla 2019-11-20 a la(s) 1.58.44 a. m..png" descr="Captura de pantalla 2019-11-20 a la(s) 1.58.44 a. m.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98783" y="2285727"/>
            <a:ext cx="9489055" cy="728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Marcador de número de diapositiva 4"/>
          <p:cNvSpPr txBox="1"/>
          <p:nvPr>
            <p:ph type="sldNum" sz="quarter" idx="4294967295"/>
          </p:nvPr>
        </p:nvSpPr>
        <p:spPr>
          <a:xfrm>
            <a:off x="20050639" y="12719744"/>
            <a:ext cx="534610" cy="5511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/>
          <a:lstStyle/>
          <a:p>
            <a:pPr/>
            <a:fld id="{86CB4B4D-7CA3-9044-876B-883B54F8677D}" type="slidenum"/>
          </a:p>
        </p:txBody>
      </p:sp>
      <p:sp>
        <p:nvSpPr>
          <p:cNvPr id="438" name="Título 5"/>
          <p:cNvSpPr txBox="1"/>
          <p:nvPr>
            <p:ph type="title"/>
          </p:nvPr>
        </p:nvSpPr>
        <p:spPr>
          <a:xfrm>
            <a:off x="4305300" y="247647"/>
            <a:ext cx="15773400" cy="1965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RESULTADOS</a:t>
            </a:r>
          </a:p>
        </p:txBody>
      </p:sp>
      <p:sp>
        <p:nvSpPr>
          <p:cNvPr id="439" name="4 Rectángulo"/>
          <p:cNvSpPr txBox="1"/>
          <p:nvPr/>
        </p:nvSpPr>
        <p:spPr>
          <a:xfrm>
            <a:off x="836991" y="2466644"/>
            <a:ext cx="14243126" cy="75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defRPr sz="3800">
                <a:solidFill>
                  <a:srgbClr val="3B383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Tabla1. Datos metodológicos de estudios seleccionados</a:t>
            </a:r>
            <a:r>
              <a: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graphicFrame>
        <p:nvGraphicFramePr>
          <p:cNvPr id="440" name="Tabela 31"/>
          <p:cNvGraphicFramePr/>
          <p:nvPr/>
        </p:nvGraphicFramePr>
        <p:xfrm>
          <a:off x="324901" y="3416591"/>
          <a:ext cx="23850706" cy="9422267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507132"/>
                <a:gridCol w="1979926"/>
                <a:gridCol w="2832046"/>
                <a:gridCol w="1592368"/>
                <a:gridCol w="2575264"/>
                <a:gridCol w="3090992"/>
                <a:gridCol w="3090992"/>
                <a:gridCol w="3090992"/>
                <a:gridCol w="3090992"/>
              </a:tblGrid>
              <a:tr h="1605053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AUTOR- AÑO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chemeClr val="accent1"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PAÍS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chemeClr val="accent1"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TIPO DE ESTUDIO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chemeClr val="accent1"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TAMAÑO DE LA MUESTRA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chemeClr val="accent1"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TIPO DE POBLACIÓN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chemeClr val="accent1"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NÚMERO DE SESIONES DE EM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chemeClr val="accent1"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INDICE PARA EVAUACIÓN DE PREVALENCIA DE CARIES DENTAL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chemeClr val="accent1"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TIEMPO DE SEGUIMIENTO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chemeClr val="accent1"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chemeClr val="accent1">
                        <a:lumOff val="25000"/>
                      </a:schemeClr>
                    </a:solidFill>
                  </a:tcPr>
                </a:tc>
              </a:tr>
              <a:tr h="2709953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Batliner TS et al. (2018)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EEUU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Ensayo controlado aleatorizado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579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Binomio madre-recién nacido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4 Sesiones (después del parto, 6, 12 y 18 meses)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25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Ceo-s</a:t>
                      </a:r>
                    </a:p>
                    <a:p>
                      <a:pPr defTabSz="457200">
                        <a:spcBef>
                          <a:spcPts val="1200"/>
                        </a:spcBef>
                        <a:defRPr sz="25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(examen clínico)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36 meses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EM no fue efectiva ara disminuir la prevalencia de CD. Deben ser considerados factores de riesgo sociales. 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1579653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Colvara BC et al. (2018)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Brasil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Ensayo controlado aleatorizado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674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Binomio madre-hijo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3 sesiones 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ICDAS I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36 meses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EM fue efectiva para reducir el número de superficies afectadas por caries 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1947953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Harrison RL et al. (2012)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Canadá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Ensayo controlado aleatorizado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272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Binomio madre-hijo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6 sesiones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ICDAS I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24 meses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Se sugiere efecto de la EM para la prevención de lesiones iniciales en esmalte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1579653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Weinstein P et al. (2004)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Canadá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Ensayo controlado aleatorizado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240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Binomio madre-hijo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1 sesión presencial y 4 llamadas telefónicas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25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Ceo-s</a:t>
                      </a:r>
                    </a:p>
                    <a:p>
                      <a:pPr defTabSz="457200">
                        <a:spcBef>
                          <a:spcPts val="1200"/>
                        </a:spcBef>
                        <a:defRPr sz="25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(examen clínico)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12 meses 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EM es efectiva para la prevención de lesiones de caries dental. 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Marcador de número de diapositiva 4"/>
          <p:cNvSpPr txBox="1"/>
          <p:nvPr>
            <p:ph type="sldNum" sz="quarter" idx="4294967295"/>
          </p:nvPr>
        </p:nvSpPr>
        <p:spPr>
          <a:xfrm>
            <a:off x="20050639" y="12719744"/>
            <a:ext cx="534610" cy="5511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/>
          <a:lstStyle/>
          <a:p>
            <a:pPr/>
            <a:fld id="{86CB4B4D-7CA3-9044-876B-883B54F8677D}" type="slidenum"/>
          </a:p>
        </p:txBody>
      </p:sp>
      <p:sp>
        <p:nvSpPr>
          <p:cNvPr id="443" name="Título 5"/>
          <p:cNvSpPr txBox="1"/>
          <p:nvPr>
            <p:ph type="title"/>
          </p:nvPr>
        </p:nvSpPr>
        <p:spPr>
          <a:xfrm>
            <a:off x="4305300" y="247647"/>
            <a:ext cx="15773400" cy="1965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RESULTADOS Y DISCUSIÓN</a:t>
            </a:r>
          </a:p>
        </p:txBody>
      </p:sp>
      <p:sp>
        <p:nvSpPr>
          <p:cNvPr id="444" name="La mayoría de los estudios fueron realizados en población de binomio madre-hijo, lo que evidencia el papel e importancia de la madre en el cuidado de la salud bucal de los niños. No obstante, también es importante el empoderamiento del padre para con los cuidados de salud general y bucal de los niños."/>
          <p:cNvSpPr txBox="1"/>
          <p:nvPr/>
        </p:nvSpPr>
        <p:spPr>
          <a:xfrm>
            <a:off x="388958" y="7144908"/>
            <a:ext cx="13278402" cy="331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 marL="320841" indent="-320841" algn="just">
              <a:lnSpc>
                <a:spcPct val="120000"/>
              </a:lnSpc>
              <a:buSzPct val="100000"/>
              <a:buChar char="•"/>
              <a:defRPr sz="3600"/>
            </a:lvl1pPr>
          </a:lstStyle>
          <a:p>
            <a:pPr/>
            <a:r>
              <a:t>La mayoría de los estudios fueron realizados en población de binomio madre-hijo, lo que evidencia el papel e importancia de la madre en el cuidado de la salud bucal de los niños. No obstante, también es importante el empoderamiento del padre para con los cuidados de salud general y bucal de los niños.</a:t>
            </a:r>
          </a:p>
        </p:txBody>
      </p:sp>
      <p:sp>
        <p:nvSpPr>
          <p:cNvPr id="445" name="S Dhull, K., Dutta, B., M Devraj, I., &amp; Samir, P. V. (2018). Knowledge, Attitude, and Practice of Mothers towards Infant Oral Healthcare. International journal of clinical pediatric dentistry, 11(5), 435–439. doi:10.5005/jp-journals-10005-1553…"/>
          <p:cNvSpPr txBox="1"/>
          <p:nvPr/>
        </p:nvSpPr>
        <p:spPr>
          <a:xfrm>
            <a:off x="196857" y="11469810"/>
            <a:ext cx="16250261" cy="1323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just" defTabSz="457200">
              <a:lnSpc>
                <a:spcPts val="3000"/>
              </a:lnSpc>
              <a:defRPr sz="1300"/>
            </a:pPr>
            <a:r>
              <a:t>S Dhull, K., Dutta, B., M Devraj, I., &amp; Samir, P. V. (2018). Knowledge, Attitude, and Practice of Mothers towards Infant Oral Healthcare. </a:t>
            </a:r>
            <a:r>
              <a:rPr i="1"/>
              <a:t>International journal of clinical pediatric dentistry</a:t>
            </a:r>
            <a:r>
              <a:t>, </a:t>
            </a:r>
            <a:r>
              <a:rPr i="1"/>
              <a:t>11</a:t>
            </a:r>
            <a:r>
              <a:t>(5), 435–439. doi:10.5005/jp-journals-10005-1553</a:t>
            </a:r>
          </a:p>
          <a:p>
            <a:pPr algn="just" defTabSz="1572766">
              <a:lnSpc>
                <a:spcPct val="120000"/>
              </a:lnSpc>
              <a:spcBef>
                <a:spcPts val="1700"/>
              </a:spcBef>
              <a:defRPr sz="1300"/>
            </a:pPr>
            <a:r>
              <a:t>Castilho, A.R., Mialhe, F.L., Barbosa, Tde S., Puppin, R.M. Influence of family environment on children's oral health: a systematic review. (2013). J Pediatr (Rio J), 89(2), 116-23.</a:t>
            </a:r>
          </a:p>
        </p:txBody>
      </p:sp>
      <p:sp>
        <p:nvSpPr>
          <p:cNvPr id="446" name="Los sistemas de salud de EEUU y Canadá priorizan el cuidado de la población a través de la atención primaria en salud y la implementación de estrategias preventivas que permitan mantener una relación positiva entre costo/efectividad y disminuir la aparición de enfermedades"/>
          <p:cNvSpPr txBox="1"/>
          <p:nvPr/>
        </p:nvSpPr>
        <p:spPr>
          <a:xfrm>
            <a:off x="515776" y="3250863"/>
            <a:ext cx="13024768" cy="331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 marL="320841" indent="-320841" algn="just">
              <a:lnSpc>
                <a:spcPct val="120000"/>
              </a:lnSpc>
              <a:buSzPct val="100000"/>
              <a:buChar char="•"/>
              <a:defRPr sz="3600"/>
            </a:lvl1pPr>
          </a:lstStyle>
          <a:p>
            <a:pPr/>
            <a:r>
              <a:t>Los sistemas de salud de EEUU y Canadá priorizan el cuidado de la población a través de la atención primaria en salud y la implementación de estrategias preventivas que permitan mantener una relación positiva entre costo/efectividad y disminuir la aparición de enfermedades </a:t>
            </a:r>
          </a:p>
        </p:txBody>
      </p:sp>
      <p:pic>
        <p:nvPicPr>
          <p:cNvPr id="44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1906" y="2757367"/>
            <a:ext cx="7100863" cy="4778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42402" y="7543200"/>
            <a:ext cx="7585641" cy="5057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Marcador de número de diapositiva 4"/>
          <p:cNvSpPr txBox="1"/>
          <p:nvPr>
            <p:ph type="sldNum" sz="quarter" idx="4294967295"/>
          </p:nvPr>
        </p:nvSpPr>
        <p:spPr>
          <a:xfrm>
            <a:off x="20050639" y="12719744"/>
            <a:ext cx="534610" cy="5511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/>
          <a:lstStyle/>
          <a:p>
            <a:pPr/>
            <a:fld id="{86CB4B4D-7CA3-9044-876B-883B54F8677D}" type="slidenum"/>
          </a:p>
        </p:txBody>
      </p:sp>
      <p:sp>
        <p:nvSpPr>
          <p:cNvPr id="451" name="Título 5"/>
          <p:cNvSpPr txBox="1"/>
          <p:nvPr>
            <p:ph type="title"/>
          </p:nvPr>
        </p:nvSpPr>
        <p:spPr>
          <a:xfrm>
            <a:off x="4305300" y="247647"/>
            <a:ext cx="15773400" cy="1965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RESULTADOS Y DISCUSIÓN</a:t>
            </a:r>
          </a:p>
        </p:txBody>
      </p:sp>
      <p:sp>
        <p:nvSpPr>
          <p:cNvPr id="452" name="La odontología se ha vuelto mucho más holística y preventivo con orientación hacia el cuidado integral.…"/>
          <p:cNvSpPr txBox="1"/>
          <p:nvPr/>
        </p:nvSpPr>
        <p:spPr>
          <a:xfrm>
            <a:off x="558651" y="4151772"/>
            <a:ext cx="13245683" cy="5837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marL="320841" indent="-320841" algn="just">
              <a:lnSpc>
                <a:spcPct val="120000"/>
              </a:lnSpc>
              <a:buSzPct val="100000"/>
              <a:buChar char="•"/>
            </a:pPr>
            <a:r>
              <a:t>La odontología se ha vuelto mucho más holística y preventivo con orientación hacia el cuidado integral. </a:t>
            </a:r>
          </a:p>
          <a:p>
            <a:pPr marL="320841" indent="-320841" algn="just">
              <a:lnSpc>
                <a:spcPct val="120000"/>
              </a:lnSpc>
              <a:buSzPct val="100000"/>
              <a:buChar char="•"/>
            </a:pPr>
            <a:r>
              <a:t>En la actualidad se promueve la integración de la salud dental y general, y el uso de estrategias innovadoras y que promuevan múltiples estilos de aprendizaje para mejora los comportamientos de autocuidado. </a:t>
            </a:r>
          </a:p>
          <a:p>
            <a:pPr marL="320841" indent="-320841" algn="just">
              <a:lnSpc>
                <a:spcPct val="120000"/>
              </a:lnSpc>
              <a:buSzPct val="100000"/>
              <a:buChar char="•"/>
            </a:pPr>
            <a:r>
              <a:t>La capacidad de maximizar la salud parece estar vinculada a motivación de los pacientes.</a:t>
            </a:r>
          </a:p>
          <a:p>
            <a:pPr marL="320841" indent="-320841" algn="just">
              <a:lnSpc>
                <a:spcPct val="120000"/>
              </a:lnSpc>
              <a:buSzPct val="100000"/>
              <a:buChar char="•"/>
            </a:pPr>
            <a:r>
              <a:t>En los estudios de la presente revisión sistemática se realizaron EM utilizando:</a:t>
            </a:r>
          </a:p>
        </p:txBody>
      </p:sp>
      <p:grpSp>
        <p:nvGrpSpPr>
          <p:cNvPr id="455" name="Rectángulo: esquinas redondeadas 2"/>
          <p:cNvGrpSpPr/>
          <p:nvPr/>
        </p:nvGrpSpPr>
        <p:grpSpPr>
          <a:xfrm>
            <a:off x="876935" y="2726745"/>
            <a:ext cx="8729788" cy="1063000"/>
            <a:chOff x="-1" y="0"/>
            <a:chExt cx="8729786" cy="1062998"/>
          </a:xfrm>
        </p:grpSpPr>
        <p:sp>
          <p:nvSpPr>
            <p:cNvPr id="453" name="Rectángulo redondeado"/>
            <p:cNvSpPr/>
            <p:nvPr/>
          </p:nvSpPr>
          <p:spPr>
            <a:xfrm>
              <a:off x="-2" y="-1"/>
              <a:ext cx="8729788" cy="10630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38100" dir="5400000">
                <a:srgbClr val="000000">
                  <a:alpha val="63000"/>
                </a:srgbClr>
              </a:outerShdw>
            </a:effectLst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4800">
                  <a:solidFill>
                    <a:srgbClr val="3B383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</a:p>
          </p:txBody>
        </p:sp>
        <p:sp>
          <p:nvSpPr>
            <p:cNvPr id="454" name="Análisis de sesgo"/>
            <p:cNvSpPr txBox="1"/>
            <p:nvPr/>
          </p:nvSpPr>
          <p:spPr>
            <a:xfrm>
              <a:off x="51889" y="100777"/>
              <a:ext cx="8626007" cy="861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ctr">
              <a:spAutoFit/>
            </a:bodyPr>
            <a:lstStyle>
              <a:lvl1pPr defTabSz="1828800">
                <a:defRPr b="1" sz="4800">
                  <a:solidFill>
                    <a:srgbClr val="3B383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Entrevista motivacional</a:t>
              </a:r>
            </a:p>
          </p:txBody>
        </p:sp>
      </p:grpSp>
      <p:grpSp>
        <p:nvGrpSpPr>
          <p:cNvPr id="458" name="diálogo, estudios de casos, video, dramatización y ejercicios en parejas y grupos pequeños."/>
          <p:cNvGrpSpPr/>
          <p:nvPr/>
        </p:nvGrpSpPr>
        <p:grpSpPr>
          <a:xfrm>
            <a:off x="580644" y="10214661"/>
            <a:ext cx="7210224" cy="1270002"/>
            <a:chOff x="0" y="0"/>
            <a:chExt cx="7210222" cy="1270000"/>
          </a:xfrm>
        </p:grpSpPr>
        <p:sp>
          <p:nvSpPr>
            <p:cNvPr id="456" name="Rectángulo redondeado"/>
            <p:cNvSpPr/>
            <p:nvPr/>
          </p:nvSpPr>
          <p:spPr>
            <a:xfrm>
              <a:off x="0" y="0"/>
              <a:ext cx="7210223" cy="1270001"/>
            </a:xfrm>
            <a:prstGeom prst="roundRect">
              <a:avLst>
                <a:gd name="adj" fmla="val 15000"/>
              </a:avLst>
            </a:prstGeom>
            <a:gradFill flip="none" rotWithShape="1">
              <a:gsLst>
                <a:gs pos="0">
                  <a:schemeClr val="accent1">
                    <a:hueOff val="796897"/>
                    <a:lumOff val="36487"/>
                  </a:schemeClr>
                </a:gs>
                <a:gs pos="35000">
                  <a:srgbClr val="CFE2FF"/>
                </a:gs>
                <a:gs pos="100000">
                  <a:schemeClr val="accent1">
                    <a:hueOff val="922619"/>
                    <a:lumOff val="46439"/>
                  </a:schemeClr>
                </a:gs>
              </a:gsLst>
              <a:lin ang="16200000" scaled="0"/>
            </a:gra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>
                <a:defRPr sz="2500"/>
              </a:pPr>
            </a:p>
          </p:txBody>
        </p:sp>
        <p:sp>
          <p:nvSpPr>
            <p:cNvPr id="457" name="diálogo, estudios de casos, video, dramatización y ejercicios en parejas y grupos pequeños."/>
            <p:cNvSpPr txBox="1"/>
            <p:nvPr/>
          </p:nvSpPr>
          <p:spPr>
            <a:xfrm>
              <a:off x="55795" y="182565"/>
              <a:ext cx="7098632" cy="9048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>
              <a:lvl1pPr>
                <a:defRPr sz="2500"/>
              </a:lvl1pPr>
            </a:lstStyle>
            <a:p>
              <a:pPr/>
              <a:r>
                <a:t>diálogo, estudios de casos, video, dramatización y ejercicios en parejas y grupos pequeños.</a:t>
              </a:r>
            </a:p>
          </p:txBody>
        </p:sp>
      </p:grpSp>
      <p:grpSp>
        <p:nvGrpSpPr>
          <p:cNvPr id="461" name="Duración máxima: 45 minutos"/>
          <p:cNvGrpSpPr/>
          <p:nvPr/>
        </p:nvGrpSpPr>
        <p:grpSpPr>
          <a:xfrm>
            <a:off x="8168136" y="10214661"/>
            <a:ext cx="7210223" cy="1270002"/>
            <a:chOff x="0" y="0"/>
            <a:chExt cx="7210222" cy="1270000"/>
          </a:xfrm>
        </p:grpSpPr>
        <p:sp>
          <p:nvSpPr>
            <p:cNvPr id="459" name="Rectángulo redondeado"/>
            <p:cNvSpPr/>
            <p:nvPr/>
          </p:nvSpPr>
          <p:spPr>
            <a:xfrm>
              <a:off x="0" y="0"/>
              <a:ext cx="7210223" cy="1270001"/>
            </a:xfrm>
            <a:prstGeom prst="roundRect">
              <a:avLst>
                <a:gd name="adj" fmla="val 15000"/>
              </a:avLst>
            </a:prstGeom>
            <a:gradFill flip="none" rotWithShape="1">
              <a:gsLst>
                <a:gs pos="0">
                  <a:schemeClr val="accent3">
                    <a:hueOff val="424761"/>
                    <a:satOff val="32499"/>
                    <a:lumOff val="30452"/>
                  </a:schemeClr>
                </a:gs>
                <a:gs pos="35000">
                  <a:srgbClr val="CBFFC3"/>
                </a:gs>
                <a:gs pos="100000">
                  <a:schemeClr val="accent3">
                    <a:hueOff val="472710"/>
                    <a:satOff val="32499"/>
                    <a:lumOff val="42564"/>
                  </a:schemeClr>
                </a:gs>
              </a:gsLst>
              <a:lin ang="16200000" scaled="0"/>
            </a:gra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>
                <a:defRPr sz="2500"/>
              </a:pPr>
            </a:p>
          </p:txBody>
        </p:sp>
        <p:sp>
          <p:nvSpPr>
            <p:cNvPr id="460" name="Duración máxima: 45 minutos"/>
            <p:cNvSpPr txBox="1"/>
            <p:nvPr/>
          </p:nvSpPr>
          <p:spPr>
            <a:xfrm>
              <a:off x="55795" y="373065"/>
              <a:ext cx="7098632" cy="5238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>
              <a:lvl1pPr>
                <a:defRPr sz="2500"/>
              </a:lvl1pPr>
            </a:lstStyle>
            <a:p>
              <a:pPr/>
              <a:r>
                <a:t>Duración máxima: 45 minutos </a:t>
              </a:r>
            </a:p>
          </p:txBody>
        </p:sp>
      </p:grpSp>
      <p:pic>
        <p:nvPicPr>
          <p:cNvPr id="46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26543" y="3278637"/>
            <a:ext cx="8941267" cy="5759489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Señal de stop"/>
          <p:cNvSpPr/>
          <p:nvPr/>
        </p:nvSpPr>
        <p:spPr>
          <a:xfrm>
            <a:off x="18160037" y="8354052"/>
            <a:ext cx="4990032" cy="4991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27" y="0"/>
                </a:moveTo>
                <a:lnTo>
                  <a:pt x="0" y="6325"/>
                </a:lnTo>
                <a:lnTo>
                  <a:pt x="0" y="15270"/>
                </a:lnTo>
                <a:lnTo>
                  <a:pt x="6327" y="21600"/>
                </a:lnTo>
                <a:lnTo>
                  <a:pt x="15273" y="21600"/>
                </a:lnTo>
                <a:lnTo>
                  <a:pt x="21600" y="15275"/>
                </a:lnTo>
                <a:lnTo>
                  <a:pt x="21600" y="6325"/>
                </a:lnTo>
                <a:lnTo>
                  <a:pt x="15280" y="0"/>
                </a:lnTo>
                <a:lnTo>
                  <a:pt x="6327" y="0"/>
                </a:lnTo>
                <a:close/>
                <a:moveTo>
                  <a:pt x="6645" y="767"/>
                </a:moveTo>
                <a:lnTo>
                  <a:pt x="14956" y="767"/>
                </a:lnTo>
                <a:lnTo>
                  <a:pt x="20832" y="6642"/>
                </a:lnTo>
                <a:lnTo>
                  <a:pt x="20832" y="14958"/>
                </a:lnTo>
                <a:lnTo>
                  <a:pt x="20838" y="14958"/>
                </a:lnTo>
                <a:lnTo>
                  <a:pt x="14961" y="20833"/>
                </a:lnTo>
                <a:lnTo>
                  <a:pt x="6645" y="20833"/>
                </a:lnTo>
                <a:lnTo>
                  <a:pt x="768" y="14958"/>
                </a:lnTo>
                <a:lnTo>
                  <a:pt x="768" y="6642"/>
                </a:lnTo>
                <a:lnTo>
                  <a:pt x="6645" y="767"/>
                </a:lnTo>
                <a:close/>
                <a:moveTo>
                  <a:pt x="6920" y="1425"/>
                </a:moveTo>
                <a:lnTo>
                  <a:pt x="1425" y="6916"/>
                </a:lnTo>
                <a:lnTo>
                  <a:pt x="1425" y="14684"/>
                </a:lnTo>
                <a:lnTo>
                  <a:pt x="6920" y="20175"/>
                </a:lnTo>
                <a:lnTo>
                  <a:pt x="14687" y="20175"/>
                </a:lnTo>
                <a:lnTo>
                  <a:pt x="20180" y="14684"/>
                </a:lnTo>
                <a:lnTo>
                  <a:pt x="20180" y="6916"/>
                </a:lnTo>
                <a:lnTo>
                  <a:pt x="14687" y="1425"/>
                </a:lnTo>
                <a:lnTo>
                  <a:pt x="6920" y="1425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71434" tIns="71434" rIns="71434" bIns="71434" anchor="ctr"/>
          <a:lstStyle/>
          <a:p>
            <a:pPr/>
          </a:p>
        </p:txBody>
      </p:sp>
      <p:sp>
        <p:nvSpPr>
          <p:cNvPr id="464" name="Recomendación: protocolos personalizados de acuerdo a la población"/>
          <p:cNvSpPr txBox="1"/>
          <p:nvPr/>
        </p:nvSpPr>
        <p:spPr>
          <a:xfrm>
            <a:off x="18893970" y="9600996"/>
            <a:ext cx="3520119" cy="2555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/>
            <a:r>
              <a:t>Recomendación: protocolos personalizados de acuerdo a la población</a:t>
            </a:r>
          </a:p>
        </p:txBody>
      </p:sp>
      <p:sp>
        <p:nvSpPr>
          <p:cNvPr id="465" name="Wagner CC., Ingersoll KS (2013). Motivational interviewing in groups. New York: Guilford Press."/>
          <p:cNvSpPr txBox="1"/>
          <p:nvPr/>
        </p:nvSpPr>
        <p:spPr>
          <a:xfrm>
            <a:off x="279511" y="12016750"/>
            <a:ext cx="7151119" cy="346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just" defTabSz="1572766">
              <a:lnSpc>
                <a:spcPct val="120000"/>
              </a:lnSpc>
              <a:spcBef>
                <a:spcPts val="1700"/>
              </a:spcBef>
              <a:defRPr sz="1300">
                <a:solidFill>
                  <a:srgbClr val="535353"/>
                </a:solidFill>
              </a:defRPr>
            </a:lvl1pPr>
          </a:lstStyle>
          <a:p>
            <a:pPr/>
            <a:r>
              <a:t>Wagner CC., Ingersoll KS (2013). Motivational interviewing in groups. New York: Guilford Press.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3" grpId="1"/>
      <p:bldP build="whole" bldLvl="1" animBg="1" rev="0" advAuto="0" spid="46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Captura de pantalla 2019-09-12 a la(s) 12.07.53 p. m..png" descr="Captura de pantalla 2019-09-12 a la(s) 12.07.53 p. m..png"/>
          <p:cNvPicPr>
            <a:picLocks noChangeAspect="1"/>
          </p:cNvPicPr>
          <p:nvPr/>
        </p:nvPicPr>
        <p:blipFill>
          <a:blip r:embed="rId2">
            <a:extLst/>
          </a:blip>
          <a:srcRect l="8486" t="777" r="8565" b="2974"/>
          <a:stretch>
            <a:fillRect/>
          </a:stretch>
        </p:blipFill>
        <p:spPr>
          <a:xfrm>
            <a:off x="-63899" y="-124474"/>
            <a:ext cx="24511578" cy="17776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n 14" descr="Imagen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5283" y="1427988"/>
            <a:ext cx="8233434" cy="686119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EFECTIVIDAD DE LA ENTREVISTA MOTIVACIONAL EN lA PREVENCIÓN DE CARIES DENTAL: REVISIÓN SISTEMÁTICA."/>
          <p:cNvSpPr txBox="1"/>
          <p:nvPr>
            <p:ph type="title"/>
          </p:nvPr>
        </p:nvSpPr>
        <p:spPr>
          <a:xfrm>
            <a:off x="527308" y="8559441"/>
            <a:ext cx="23329384" cy="3831506"/>
          </a:xfrm>
          <a:prstGeom prst="rect">
            <a:avLst/>
          </a:prstGeom>
        </p:spPr>
        <p:txBody>
          <a:bodyPr lIns="182877" tIns="182877" rIns="182877" bIns="182877"/>
          <a:lstStyle>
            <a:lvl1pPr defTabSz="557783">
              <a:lnSpc>
                <a:spcPct val="120000"/>
              </a:lnSpc>
              <a:defRPr sz="67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EFECTIVIDAD DE LA ENTREVISTA MOTIVACIONAL EN lA PREVENCIÓN DE CARIES DENTAL: REVISIÓN SISTEMÁTICA.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Marcador de número de diapositiva 4"/>
          <p:cNvSpPr txBox="1"/>
          <p:nvPr>
            <p:ph type="sldNum" sz="quarter" idx="4294967295"/>
          </p:nvPr>
        </p:nvSpPr>
        <p:spPr>
          <a:xfrm>
            <a:off x="20050639" y="12719744"/>
            <a:ext cx="534610" cy="5511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/>
          <a:lstStyle/>
          <a:p>
            <a:pPr/>
            <a:fld id="{86CB4B4D-7CA3-9044-876B-883B54F8677D}" type="slidenum"/>
          </a:p>
        </p:txBody>
      </p:sp>
      <p:graphicFrame>
        <p:nvGraphicFramePr>
          <p:cNvPr id="468" name="Tabla"/>
          <p:cNvGraphicFramePr/>
          <p:nvPr/>
        </p:nvGraphicFramePr>
        <p:xfrm>
          <a:off x="1554171" y="5466360"/>
          <a:ext cx="11039476" cy="691099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679825"/>
                <a:gridCol w="3679825"/>
                <a:gridCol w="3679825"/>
              </a:tblGrid>
              <a:tr h="1261881">
                <a:tc>
                  <a:txBody>
                    <a:bodyPr/>
                    <a:lstStyle/>
                    <a:p>
                      <a:pPr>
                        <a:defRPr sz="32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"/>
                        </a:rPr>
                        <a:t>EM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sym typeface="Helvetica"/>
                        </a:rPr>
                        <a:t>Enseñanza convencional</a:t>
                      </a:r>
                    </a:p>
                  </a:txBody>
                  <a:tcPr marL="0" marR="0" marT="0" marB="0" anchor="ctr" anchorCtr="0" horzOverflow="overflow"/>
                </a:tc>
              </a:tr>
              <a:tr h="1421804">
                <a:tc>
                  <a:txBody>
                    <a:bodyPr/>
                    <a:lstStyle/>
                    <a:p>
                      <a:pPr>
                        <a:defRPr b="0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Batliner TS et al. (2018)</a:t>
                      </a:r>
                    </a:p>
                    <a:p>
                      <a:pPr>
                        <a:defRPr b="0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(Prevalencia)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ym typeface="Helvetica"/>
                        </a:rPr>
                        <a:t>55-56%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ym typeface="Helvetica"/>
                        </a:rPr>
                        <a:t>55-56% </a:t>
                      </a:r>
                    </a:p>
                  </a:txBody>
                  <a:tcPr marL="0" marR="0" marT="0" marB="0" anchor="ctr" anchorCtr="0" horzOverflow="overflow"/>
                </a:tc>
              </a:tr>
              <a:tr h="1409104">
                <a:tc>
                  <a:txBody>
                    <a:bodyPr/>
                    <a:lstStyle/>
                    <a:p>
                      <a:pPr>
                        <a:defRPr b="0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Colvara BC et al. (2018)</a:t>
                      </a:r>
                    </a:p>
                    <a:p>
                      <a:pPr>
                        <a:defRPr b="0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(Incidencia)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ym typeface="Helvetica"/>
                        </a:rPr>
                        <a:t>25,9%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ym typeface="Helvetica"/>
                        </a:rPr>
                        <a:t>35,2%</a:t>
                      </a:r>
                    </a:p>
                  </a:txBody>
                  <a:tcPr marL="0" marR="0" marT="0" marB="0" anchor="ctr" anchorCtr="0" horzOverflow="overflow"/>
                </a:tc>
              </a:tr>
              <a:tr h="1409104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Harrison RL et al. (2012) (Prevalencia)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ym typeface="Helvetica"/>
                        </a:rPr>
                        <a:t>65%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ym typeface="Helvetica"/>
                        </a:rPr>
                        <a:t>76%</a:t>
                      </a:r>
                    </a:p>
                  </a:txBody>
                  <a:tcPr marL="0" marR="0" marT="0" marB="0" anchor="ctr" anchorCtr="0" horzOverflow="overflow"/>
                </a:tc>
              </a:tr>
              <a:tr h="1409104">
                <a:tc>
                  <a:txBody>
                    <a:bodyPr/>
                    <a:lstStyle/>
                    <a:p>
                      <a:pPr>
                        <a:defRPr b="0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Weinstein P et al. (2004)</a:t>
                      </a:r>
                    </a:p>
                    <a:p>
                      <a:pPr>
                        <a:defRPr b="0" sz="3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(Incidencia)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ym typeface="Helvetica"/>
                        </a:rPr>
                        <a:t>2,29%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200">
                          <a:sym typeface="Helvetica"/>
                        </a:rPr>
                        <a:t>85,2%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grpSp>
        <p:nvGrpSpPr>
          <p:cNvPr id="471" name="Rectángulo: esquinas redondeadas 2"/>
          <p:cNvGrpSpPr/>
          <p:nvPr/>
        </p:nvGrpSpPr>
        <p:grpSpPr>
          <a:xfrm>
            <a:off x="876935" y="2726745"/>
            <a:ext cx="8729788" cy="1063000"/>
            <a:chOff x="-1" y="0"/>
            <a:chExt cx="8729786" cy="1062998"/>
          </a:xfrm>
        </p:grpSpPr>
        <p:sp>
          <p:nvSpPr>
            <p:cNvPr id="469" name="Rectángulo redondeado"/>
            <p:cNvSpPr/>
            <p:nvPr/>
          </p:nvSpPr>
          <p:spPr>
            <a:xfrm>
              <a:off x="-2" y="-1"/>
              <a:ext cx="8729788" cy="10630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0A6DB"/>
                </a:gs>
                <a:gs pos="50000">
                  <a:srgbClr val="559BDB"/>
                </a:gs>
                <a:gs pos="100000">
                  <a:srgbClr val="448AC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38100" dir="5400000">
                <a:srgbClr val="000000">
                  <a:alpha val="63000"/>
                </a:srgbClr>
              </a:outerShdw>
            </a:effectLst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4800">
                  <a:solidFill>
                    <a:srgbClr val="3B383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</a:p>
          </p:txBody>
        </p:sp>
        <p:sp>
          <p:nvSpPr>
            <p:cNvPr id="470" name="Análisis de sesgo"/>
            <p:cNvSpPr txBox="1"/>
            <p:nvPr/>
          </p:nvSpPr>
          <p:spPr>
            <a:xfrm>
              <a:off x="51889" y="100777"/>
              <a:ext cx="8626007" cy="861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ctr">
              <a:spAutoFit/>
            </a:bodyPr>
            <a:lstStyle>
              <a:lvl1pPr defTabSz="1828800">
                <a:defRPr b="1" sz="4800">
                  <a:solidFill>
                    <a:srgbClr val="3B383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Caries dental</a:t>
              </a:r>
            </a:p>
          </p:txBody>
        </p:sp>
      </p:grpSp>
      <p:sp>
        <p:nvSpPr>
          <p:cNvPr id="472" name="Retângulo 6"/>
          <p:cNvSpPr txBox="1"/>
          <p:nvPr/>
        </p:nvSpPr>
        <p:spPr>
          <a:xfrm>
            <a:off x="710158" y="3997080"/>
            <a:ext cx="22449168" cy="125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 defTabSz="914400">
              <a:defRPr b="1" sz="3800">
                <a:solidFill>
                  <a:srgbClr val="3B3838"/>
                </a:solidFill>
              </a:defRPr>
            </a:lvl1pPr>
          </a:lstStyle>
          <a:p>
            <a:pPr/>
            <a:r>
              <a:t>Tabla 2. Prevalencia e incidencia reportada en los estudios controlados aleatorizados seleccionados.</a:t>
            </a:r>
          </a:p>
        </p:txBody>
      </p:sp>
      <p:sp>
        <p:nvSpPr>
          <p:cNvPr id="473" name="Uso de sistemas altamente sensibles y que realicen detección de lesiones de caries en estadios iniciales como el ICDAS promueve el control de lesiones desde estadios iniciales y previenen la aparición de futuras lesiones.…"/>
          <p:cNvSpPr txBox="1"/>
          <p:nvPr/>
        </p:nvSpPr>
        <p:spPr>
          <a:xfrm>
            <a:off x="13301941" y="5675802"/>
            <a:ext cx="10598147" cy="593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marL="320841" indent="-320841" algn="just">
              <a:lnSpc>
                <a:spcPct val="120000"/>
              </a:lnSpc>
              <a:buSzPct val="100000"/>
              <a:buChar char="•"/>
              <a:defRPr sz="3600"/>
            </a:pPr>
            <a:r>
              <a:t>Uso de sistemas altamente sensibles y que realicen detección de lesiones de caries en estadios iniciales como el ICDAS promueve el control de lesiones desde estadios iniciales y previenen la aparición de futuras lesiones. </a:t>
            </a:r>
          </a:p>
          <a:p>
            <a:pPr marL="320841" indent="-320841" algn="just">
              <a:lnSpc>
                <a:spcPct val="120000"/>
              </a:lnSpc>
              <a:buSzPct val="100000"/>
              <a:buChar char="•"/>
              <a:defRPr sz="3600"/>
            </a:pPr>
          </a:p>
          <a:p>
            <a:pPr marL="320841" indent="-320841" algn="just">
              <a:lnSpc>
                <a:spcPct val="120000"/>
              </a:lnSpc>
              <a:buSzPct val="100000"/>
              <a:buChar char="•"/>
              <a:defRPr sz="3600"/>
            </a:pPr>
            <a:r>
              <a:t>A través de la adquisición de conocimientos se pueden mejorar las practicas en salud bucal de los cuidadores para con los niños.</a:t>
            </a:r>
          </a:p>
        </p:txBody>
      </p:sp>
      <p:sp>
        <p:nvSpPr>
          <p:cNvPr id="474" name="Título 5"/>
          <p:cNvSpPr txBox="1"/>
          <p:nvPr>
            <p:ph type="title"/>
          </p:nvPr>
        </p:nvSpPr>
        <p:spPr>
          <a:xfrm>
            <a:off x="4305300" y="247647"/>
            <a:ext cx="15773400" cy="1965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RESULTADOS Y DISCUSIÓN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Marcador de número de diapositiva 4"/>
          <p:cNvSpPr txBox="1"/>
          <p:nvPr>
            <p:ph type="sldNum" sz="quarter" idx="4294967295"/>
          </p:nvPr>
        </p:nvSpPr>
        <p:spPr>
          <a:xfrm>
            <a:off x="20050639" y="12719744"/>
            <a:ext cx="534610" cy="5511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/>
          <a:lstStyle/>
          <a:p>
            <a:pPr/>
            <a:fld id="{86CB4B4D-7CA3-9044-876B-883B54F8677D}" type="slidenum"/>
          </a:p>
        </p:txBody>
      </p:sp>
      <p:sp>
        <p:nvSpPr>
          <p:cNvPr id="477" name="Retângulo 6"/>
          <p:cNvSpPr txBox="1"/>
          <p:nvPr/>
        </p:nvSpPr>
        <p:spPr>
          <a:xfrm>
            <a:off x="967416" y="2333524"/>
            <a:ext cx="22449168" cy="141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 defTabSz="914400">
              <a:defRPr sz="3800">
                <a:solidFill>
                  <a:srgbClr val="3B3838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Tabla 3. Evaluación de la calidad de los estudios controlados aleatorizados de acuerdo con la Herramienta de evaluación de riesgo sesgo de la Cochrame.</a:t>
            </a:r>
          </a:p>
        </p:txBody>
      </p:sp>
      <p:graphicFrame>
        <p:nvGraphicFramePr>
          <p:cNvPr id="478" name="Tabla"/>
          <p:cNvGraphicFramePr/>
          <p:nvPr/>
        </p:nvGraphicFramePr>
        <p:xfrm>
          <a:off x="7108262" y="4090446"/>
          <a:ext cx="11161938" cy="487108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563780"/>
                <a:gridCol w="1548575"/>
                <a:gridCol w="1532980"/>
                <a:gridCol w="1561733"/>
                <a:gridCol w="1611003"/>
                <a:gridCol w="1648174"/>
                <a:gridCol w="1695693"/>
              </a:tblGrid>
              <a:tr h="1166228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1140448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1367595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1196812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</a:tbl>
          </a:graphicData>
        </a:graphic>
      </p:graphicFrame>
      <p:sp>
        <p:nvSpPr>
          <p:cNvPr id="479" name="Batliner TS et al. (2018)"/>
          <p:cNvSpPr txBox="1"/>
          <p:nvPr/>
        </p:nvSpPr>
        <p:spPr>
          <a:xfrm>
            <a:off x="2509671" y="4280012"/>
            <a:ext cx="4440233" cy="625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/>
            <a:r>
              <a:t>Batliner TS et al. (2018)</a:t>
            </a:r>
          </a:p>
        </p:txBody>
      </p:sp>
      <p:sp>
        <p:nvSpPr>
          <p:cNvPr id="480" name="Colvara BC et al. (2018)"/>
          <p:cNvSpPr txBox="1"/>
          <p:nvPr/>
        </p:nvSpPr>
        <p:spPr>
          <a:xfrm>
            <a:off x="2472265" y="5494725"/>
            <a:ext cx="4515045" cy="62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/>
            <a:r>
              <a:t>Colvara BC et al. (2018)</a:t>
            </a:r>
          </a:p>
        </p:txBody>
      </p:sp>
      <p:sp>
        <p:nvSpPr>
          <p:cNvPr id="481" name="Harrison RL et al. (2012)"/>
          <p:cNvSpPr txBox="1"/>
          <p:nvPr/>
        </p:nvSpPr>
        <p:spPr>
          <a:xfrm>
            <a:off x="2434563" y="6830241"/>
            <a:ext cx="4590450" cy="62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/>
            <a:r>
              <a:t>Harrison RL et al. (2012)</a:t>
            </a:r>
          </a:p>
        </p:txBody>
      </p:sp>
      <p:sp>
        <p:nvSpPr>
          <p:cNvPr id="482" name="Generación de la secuencia"/>
          <p:cNvSpPr txBox="1"/>
          <p:nvPr/>
        </p:nvSpPr>
        <p:spPr>
          <a:xfrm rot="19143856">
            <a:off x="4117614" y="10167402"/>
            <a:ext cx="4720352" cy="52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>
              <a:defRPr sz="2500"/>
            </a:lvl1pPr>
          </a:lstStyle>
          <a:p>
            <a:pPr/>
            <a:r>
              <a:t>Generación de la secuencia</a:t>
            </a:r>
          </a:p>
        </p:txBody>
      </p:sp>
      <p:grpSp>
        <p:nvGrpSpPr>
          <p:cNvPr id="485" name="+"/>
          <p:cNvGrpSpPr/>
          <p:nvPr/>
        </p:nvGrpSpPr>
        <p:grpSpPr>
          <a:xfrm>
            <a:off x="19466773" y="4867354"/>
            <a:ext cx="822432" cy="856819"/>
            <a:chOff x="0" y="0"/>
            <a:chExt cx="822431" cy="856818"/>
          </a:xfrm>
        </p:grpSpPr>
        <p:sp>
          <p:nvSpPr>
            <p:cNvPr id="483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484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488" name="-"/>
          <p:cNvGrpSpPr/>
          <p:nvPr/>
        </p:nvGrpSpPr>
        <p:grpSpPr>
          <a:xfrm>
            <a:off x="19466773" y="6039070"/>
            <a:ext cx="822432" cy="856819"/>
            <a:chOff x="0" y="0"/>
            <a:chExt cx="822431" cy="856818"/>
          </a:xfrm>
        </p:grpSpPr>
        <p:sp>
          <p:nvSpPr>
            <p:cNvPr id="486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5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487" name="-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-</a:t>
              </a:r>
            </a:p>
          </p:txBody>
        </p:sp>
      </p:grpSp>
      <p:grpSp>
        <p:nvGrpSpPr>
          <p:cNvPr id="491" name="?"/>
          <p:cNvGrpSpPr/>
          <p:nvPr/>
        </p:nvGrpSpPr>
        <p:grpSpPr>
          <a:xfrm>
            <a:off x="19466773" y="7327809"/>
            <a:ext cx="822432" cy="856819"/>
            <a:chOff x="0" y="0"/>
            <a:chExt cx="822431" cy="856818"/>
          </a:xfrm>
        </p:grpSpPr>
        <p:sp>
          <p:nvSpPr>
            <p:cNvPr id="489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4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490" name="?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?</a:t>
              </a:r>
            </a:p>
          </p:txBody>
        </p:sp>
      </p:grpSp>
      <p:sp>
        <p:nvSpPr>
          <p:cNvPr id="492" name="Bajo riesgo"/>
          <p:cNvSpPr txBox="1"/>
          <p:nvPr/>
        </p:nvSpPr>
        <p:spPr>
          <a:xfrm>
            <a:off x="20497680" y="4983026"/>
            <a:ext cx="2188762" cy="62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/>
            <a:r>
              <a:t>Bajo riesgo</a:t>
            </a:r>
          </a:p>
        </p:txBody>
      </p:sp>
      <p:sp>
        <p:nvSpPr>
          <p:cNvPr id="493" name="Alto riesgo"/>
          <p:cNvSpPr txBox="1"/>
          <p:nvPr/>
        </p:nvSpPr>
        <p:spPr>
          <a:xfrm>
            <a:off x="20554235" y="6154742"/>
            <a:ext cx="2075652" cy="62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/>
            <a:r>
              <a:t>Alto riesgo</a:t>
            </a:r>
          </a:p>
        </p:txBody>
      </p:sp>
      <p:sp>
        <p:nvSpPr>
          <p:cNvPr id="494" name="No es claro"/>
          <p:cNvSpPr txBox="1"/>
          <p:nvPr/>
        </p:nvSpPr>
        <p:spPr>
          <a:xfrm>
            <a:off x="20486569" y="7443481"/>
            <a:ext cx="2210987" cy="62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/>
            <a:r>
              <a:t>No es claro</a:t>
            </a:r>
          </a:p>
        </p:txBody>
      </p:sp>
      <p:sp>
        <p:nvSpPr>
          <p:cNvPr id="495" name="Ocultamiento de la asignación"/>
          <p:cNvSpPr txBox="1"/>
          <p:nvPr/>
        </p:nvSpPr>
        <p:spPr>
          <a:xfrm rot="19146000">
            <a:off x="5769895" y="10167403"/>
            <a:ext cx="4409110" cy="52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>
              <a:defRPr sz="2500"/>
            </a:lvl1pPr>
          </a:lstStyle>
          <a:p>
            <a:pPr/>
            <a:r>
              <a:t>Ocultamiento de la asignación</a:t>
            </a:r>
          </a:p>
        </p:txBody>
      </p:sp>
      <p:sp>
        <p:nvSpPr>
          <p:cNvPr id="496" name="Cegamiento de los participantes…"/>
          <p:cNvSpPr txBox="1"/>
          <p:nvPr/>
        </p:nvSpPr>
        <p:spPr>
          <a:xfrm rot="19143856">
            <a:off x="4739403" y="10233869"/>
            <a:ext cx="8810143" cy="90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>
              <a:defRPr sz="2500"/>
            </a:pPr>
            <a:r>
              <a:t>Cegamiento de los participantes </a:t>
            </a:r>
          </a:p>
          <a:p>
            <a:pPr>
              <a:defRPr sz="2500"/>
            </a:pPr>
            <a:r>
              <a:t>y del personal</a:t>
            </a:r>
          </a:p>
        </p:txBody>
      </p:sp>
      <p:sp>
        <p:nvSpPr>
          <p:cNvPr id="497" name="Cegamiento de los evaluadores del resultado"/>
          <p:cNvSpPr txBox="1"/>
          <p:nvPr/>
        </p:nvSpPr>
        <p:spPr>
          <a:xfrm rot="19143856">
            <a:off x="8661168" y="10223710"/>
            <a:ext cx="4720351" cy="90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>
              <a:defRPr sz="2500"/>
            </a:lvl1pPr>
          </a:lstStyle>
          <a:p>
            <a:pPr/>
            <a:r>
              <a:t>Cegamiento de los evaluadores del resultado</a:t>
            </a:r>
          </a:p>
        </p:txBody>
      </p:sp>
      <p:sp>
        <p:nvSpPr>
          <p:cNvPr id="498" name="Datos de resultado incompletos"/>
          <p:cNvSpPr txBox="1"/>
          <p:nvPr/>
        </p:nvSpPr>
        <p:spPr>
          <a:xfrm rot="19143856">
            <a:off x="10235209" y="10169734"/>
            <a:ext cx="4720352" cy="52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>
              <a:defRPr sz="2500"/>
            </a:lvl1pPr>
          </a:lstStyle>
          <a:p>
            <a:pPr/>
            <a:r>
              <a:t>Datos de resultado incompletos</a:t>
            </a:r>
          </a:p>
        </p:txBody>
      </p:sp>
      <p:sp>
        <p:nvSpPr>
          <p:cNvPr id="499" name="Notificación selectiva de los resultados"/>
          <p:cNvSpPr txBox="1"/>
          <p:nvPr/>
        </p:nvSpPr>
        <p:spPr>
          <a:xfrm rot="19143856">
            <a:off x="10706880" y="10424369"/>
            <a:ext cx="6031111" cy="52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>
              <a:defRPr sz="2500"/>
            </a:lvl1pPr>
          </a:lstStyle>
          <a:p>
            <a:pPr/>
            <a:r>
              <a:t>Notificación selectiva de los resultados</a:t>
            </a:r>
          </a:p>
        </p:txBody>
      </p:sp>
      <p:sp>
        <p:nvSpPr>
          <p:cNvPr id="500" name="Otras fuentes de sesgo"/>
          <p:cNvSpPr txBox="1"/>
          <p:nvPr/>
        </p:nvSpPr>
        <p:spPr>
          <a:xfrm rot="19143856">
            <a:off x="13699671" y="9826834"/>
            <a:ext cx="4720351" cy="52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>
              <a:defRPr sz="2500"/>
            </a:lvl1pPr>
          </a:lstStyle>
          <a:p>
            <a:pPr/>
            <a:r>
              <a:t>Otras fuentes de sesgo</a:t>
            </a:r>
          </a:p>
        </p:txBody>
      </p:sp>
      <p:grpSp>
        <p:nvGrpSpPr>
          <p:cNvPr id="503" name="+"/>
          <p:cNvGrpSpPr/>
          <p:nvPr/>
        </p:nvGrpSpPr>
        <p:grpSpPr>
          <a:xfrm>
            <a:off x="7461636" y="4215139"/>
            <a:ext cx="822433" cy="856820"/>
            <a:chOff x="0" y="0"/>
            <a:chExt cx="822431" cy="856818"/>
          </a:xfrm>
        </p:grpSpPr>
        <p:sp>
          <p:nvSpPr>
            <p:cNvPr id="501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02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06" name="+"/>
          <p:cNvGrpSpPr/>
          <p:nvPr/>
        </p:nvGrpSpPr>
        <p:grpSpPr>
          <a:xfrm>
            <a:off x="9018488" y="4215139"/>
            <a:ext cx="822433" cy="856820"/>
            <a:chOff x="0" y="0"/>
            <a:chExt cx="822431" cy="856818"/>
          </a:xfrm>
        </p:grpSpPr>
        <p:sp>
          <p:nvSpPr>
            <p:cNvPr id="504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05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09" name="-"/>
          <p:cNvGrpSpPr/>
          <p:nvPr/>
        </p:nvGrpSpPr>
        <p:grpSpPr>
          <a:xfrm>
            <a:off x="10575339" y="4215139"/>
            <a:ext cx="822432" cy="856820"/>
            <a:chOff x="0" y="0"/>
            <a:chExt cx="822431" cy="856818"/>
          </a:xfrm>
        </p:grpSpPr>
        <p:sp>
          <p:nvSpPr>
            <p:cNvPr id="507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5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08" name="-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-</a:t>
              </a:r>
            </a:p>
          </p:txBody>
        </p:sp>
      </p:grpSp>
      <p:grpSp>
        <p:nvGrpSpPr>
          <p:cNvPr id="512" name="+"/>
          <p:cNvGrpSpPr/>
          <p:nvPr/>
        </p:nvGrpSpPr>
        <p:grpSpPr>
          <a:xfrm>
            <a:off x="12132191" y="4215139"/>
            <a:ext cx="822433" cy="856820"/>
            <a:chOff x="0" y="0"/>
            <a:chExt cx="822431" cy="856818"/>
          </a:xfrm>
        </p:grpSpPr>
        <p:sp>
          <p:nvSpPr>
            <p:cNvPr id="510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11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15" name="+"/>
          <p:cNvGrpSpPr/>
          <p:nvPr/>
        </p:nvGrpSpPr>
        <p:grpSpPr>
          <a:xfrm>
            <a:off x="13689041" y="4205994"/>
            <a:ext cx="822433" cy="856819"/>
            <a:chOff x="0" y="0"/>
            <a:chExt cx="822431" cy="856818"/>
          </a:xfrm>
        </p:grpSpPr>
        <p:sp>
          <p:nvSpPr>
            <p:cNvPr id="513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14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18" name="+"/>
          <p:cNvGrpSpPr/>
          <p:nvPr/>
        </p:nvGrpSpPr>
        <p:grpSpPr>
          <a:xfrm>
            <a:off x="15235941" y="4215139"/>
            <a:ext cx="822433" cy="856820"/>
            <a:chOff x="0" y="0"/>
            <a:chExt cx="822431" cy="856818"/>
          </a:xfrm>
        </p:grpSpPr>
        <p:sp>
          <p:nvSpPr>
            <p:cNvPr id="516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17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21" name="+"/>
          <p:cNvGrpSpPr/>
          <p:nvPr/>
        </p:nvGrpSpPr>
        <p:grpSpPr>
          <a:xfrm>
            <a:off x="16917044" y="4215139"/>
            <a:ext cx="822433" cy="856820"/>
            <a:chOff x="0" y="0"/>
            <a:chExt cx="822431" cy="856818"/>
          </a:xfrm>
        </p:grpSpPr>
        <p:sp>
          <p:nvSpPr>
            <p:cNvPr id="519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20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sp>
        <p:nvSpPr>
          <p:cNvPr id="522" name="Weinstein P et al. (2004)"/>
          <p:cNvSpPr txBox="1"/>
          <p:nvPr/>
        </p:nvSpPr>
        <p:spPr>
          <a:xfrm>
            <a:off x="2434165" y="8047280"/>
            <a:ext cx="4591245" cy="62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/>
            <a:r>
              <a:t>Weinstein P et al. (2004)</a:t>
            </a:r>
          </a:p>
        </p:txBody>
      </p:sp>
      <p:grpSp>
        <p:nvGrpSpPr>
          <p:cNvPr id="525" name="?"/>
          <p:cNvGrpSpPr/>
          <p:nvPr/>
        </p:nvGrpSpPr>
        <p:grpSpPr>
          <a:xfrm>
            <a:off x="7461636" y="5379053"/>
            <a:ext cx="822433" cy="856819"/>
            <a:chOff x="0" y="0"/>
            <a:chExt cx="822431" cy="856818"/>
          </a:xfrm>
        </p:grpSpPr>
        <p:sp>
          <p:nvSpPr>
            <p:cNvPr id="523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4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24" name="?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?</a:t>
              </a:r>
            </a:p>
          </p:txBody>
        </p:sp>
      </p:grpSp>
      <p:grpSp>
        <p:nvGrpSpPr>
          <p:cNvPr id="528" name="+"/>
          <p:cNvGrpSpPr/>
          <p:nvPr/>
        </p:nvGrpSpPr>
        <p:grpSpPr>
          <a:xfrm>
            <a:off x="9018488" y="5379053"/>
            <a:ext cx="822433" cy="856819"/>
            <a:chOff x="0" y="0"/>
            <a:chExt cx="822431" cy="856818"/>
          </a:xfrm>
        </p:grpSpPr>
        <p:sp>
          <p:nvSpPr>
            <p:cNvPr id="526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27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31" name="+"/>
          <p:cNvGrpSpPr/>
          <p:nvPr/>
        </p:nvGrpSpPr>
        <p:grpSpPr>
          <a:xfrm>
            <a:off x="10575339" y="5379053"/>
            <a:ext cx="822432" cy="856819"/>
            <a:chOff x="0" y="0"/>
            <a:chExt cx="822431" cy="856818"/>
          </a:xfrm>
        </p:grpSpPr>
        <p:sp>
          <p:nvSpPr>
            <p:cNvPr id="529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30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34" name="?"/>
          <p:cNvGrpSpPr/>
          <p:nvPr/>
        </p:nvGrpSpPr>
        <p:grpSpPr>
          <a:xfrm>
            <a:off x="12132191" y="5379053"/>
            <a:ext cx="822433" cy="856819"/>
            <a:chOff x="0" y="0"/>
            <a:chExt cx="822431" cy="856818"/>
          </a:xfrm>
        </p:grpSpPr>
        <p:sp>
          <p:nvSpPr>
            <p:cNvPr id="532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4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33" name="?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?</a:t>
              </a:r>
            </a:p>
          </p:txBody>
        </p:sp>
      </p:grpSp>
      <p:grpSp>
        <p:nvGrpSpPr>
          <p:cNvPr id="537" name="+"/>
          <p:cNvGrpSpPr/>
          <p:nvPr/>
        </p:nvGrpSpPr>
        <p:grpSpPr>
          <a:xfrm>
            <a:off x="13689041" y="5379053"/>
            <a:ext cx="822433" cy="856819"/>
            <a:chOff x="0" y="0"/>
            <a:chExt cx="822431" cy="856818"/>
          </a:xfrm>
        </p:grpSpPr>
        <p:sp>
          <p:nvSpPr>
            <p:cNvPr id="535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36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40" name="+"/>
          <p:cNvGrpSpPr/>
          <p:nvPr/>
        </p:nvGrpSpPr>
        <p:grpSpPr>
          <a:xfrm>
            <a:off x="15235941" y="5379053"/>
            <a:ext cx="822433" cy="856819"/>
            <a:chOff x="0" y="0"/>
            <a:chExt cx="822431" cy="856818"/>
          </a:xfrm>
        </p:grpSpPr>
        <p:sp>
          <p:nvSpPr>
            <p:cNvPr id="538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39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43" name="+"/>
          <p:cNvGrpSpPr/>
          <p:nvPr/>
        </p:nvGrpSpPr>
        <p:grpSpPr>
          <a:xfrm>
            <a:off x="16917044" y="5379053"/>
            <a:ext cx="822433" cy="856819"/>
            <a:chOff x="0" y="0"/>
            <a:chExt cx="822431" cy="856818"/>
          </a:xfrm>
        </p:grpSpPr>
        <p:sp>
          <p:nvSpPr>
            <p:cNvPr id="541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42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46" name="+"/>
          <p:cNvGrpSpPr/>
          <p:nvPr/>
        </p:nvGrpSpPr>
        <p:grpSpPr>
          <a:xfrm>
            <a:off x="9018488" y="6584540"/>
            <a:ext cx="822433" cy="856819"/>
            <a:chOff x="0" y="0"/>
            <a:chExt cx="822431" cy="856818"/>
          </a:xfrm>
        </p:grpSpPr>
        <p:sp>
          <p:nvSpPr>
            <p:cNvPr id="544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45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49" name="+"/>
          <p:cNvGrpSpPr/>
          <p:nvPr/>
        </p:nvGrpSpPr>
        <p:grpSpPr>
          <a:xfrm>
            <a:off x="12132191" y="6584540"/>
            <a:ext cx="822433" cy="856819"/>
            <a:chOff x="0" y="0"/>
            <a:chExt cx="822431" cy="856818"/>
          </a:xfrm>
        </p:grpSpPr>
        <p:sp>
          <p:nvSpPr>
            <p:cNvPr id="547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48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52" name="+"/>
          <p:cNvGrpSpPr/>
          <p:nvPr/>
        </p:nvGrpSpPr>
        <p:grpSpPr>
          <a:xfrm>
            <a:off x="13689041" y="6612186"/>
            <a:ext cx="822433" cy="856819"/>
            <a:chOff x="0" y="0"/>
            <a:chExt cx="822431" cy="856818"/>
          </a:xfrm>
        </p:grpSpPr>
        <p:sp>
          <p:nvSpPr>
            <p:cNvPr id="550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51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55" name="+"/>
          <p:cNvGrpSpPr/>
          <p:nvPr/>
        </p:nvGrpSpPr>
        <p:grpSpPr>
          <a:xfrm>
            <a:off x="15235941" y="6538690"/>
            <a:ext cx="822433" cy="856819"/>
            <a:chOff x="0" y="0"/>
            <a:chExt cx="822431" cy="856818"/>
          </a:xfrm>
        </p:grpSpPr>
        <p:sp>
          <p:nvSpPr>
            <p:cNvPr id="553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54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58" name="+"/>
          <p:cNvGrpSpPr/>
          <p:nvPr/>
        </p:nvGrpSpPr>
        <p:grpSpPr>
          <a:xfrm>
            <a:off x="16917044" y="6618209"/>
            <a:ext cx="822433" cy="856819"/>
            <a:chOff x="0" y="0"/>
            <a:chExt cx="822431" cy="856818"/>
          </a:xfrm>
        </p:grpSpPr>
        <p:sp>
          <p:nvSpPr>
            <p:cNvPr id="556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57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61" name="+"/>
          <p:cNvGrpSpPr/>
          <p:nvPr/>
        </p:nvGrpSpPr>
        <p:grpSpPr>
          <a:xfrm>
            <a:off x="7461636" y="6618209"/>
            <a:ext cx="822433" cy="856819"/>
            <a:chOff x="0" y="0"/>
            <a:chExt cx="822431" cy="856818"/>
          </a:xfrm>
        </p:grpSpPr>
        <p:sp>
          <p:nvSpPr>
            <p:cNvPr id="559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60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64" name="-"/>
          <p:cNvGrpSpPr/>
          <p:nvPr/>
        </p:nvGrpSpPr>
        <p:grpSpPr>
          <a:xfrm>
            <a:off x="10610129" y="6618209"/>
            <a:ext cx="822433" cy="856819"/>
            <a:chOff x="0" y="0"/>
            <a:chExt cx="822431" cy="856818"/>
          </a:xfrm>
        </p:grpSpPr>
        <p:sp>
          <p:nvSpPr>
            <p:cNvPr id="562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5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63" name="-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-</a:t>
              </a:r>
            </a:p>
          </p:txBody>
        </p:sp>
      </p:grpSp>
      <p:grpSp>
        <p:nvGrpSpPr>
          <p:cNvPr id="567" name="?"/>
          <p:cNvGrpSpPr/>
          <p:nvPr/>
        </p:nvGrpSpPr>
        <p:grpSpPr>
          <a:xfrm>
            <a:off x="7461636" y="7931608"/>
            <a:ext cx="822433" cy="856819"/>
            <a:chOff x="0" y="0"/>
            <a:chExt cx="822431" cy="856818"/>
          </a:xfrm>
        </p:grpSpPr>
        <p:sp>
          <p:nvSpPr>
            <p:cNvPr id="565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4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66" name="?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?</a:t>
              </a:r>
            </a:p>
          </p:txBody>
        </p:sp>
      </p:grpSp>
      <p:grpSp>
        <p:nvGrpSpPr>
          <p:cNvPr id="570" name="+"/>
          <p:cNvGrpSpPr/>
          <p:nvPr/>
        </p:nvGrpSpPr>
        <p:grpSpPr>
          <a:xfrm>
            <a:off x="9018488" y="7889040"/>
            <a:ext cx="822433" cy="856819"/>
            <a:chOff x="0" y="0"/>
            <a:chExt cx="822431" cy="856818"/>
          </a:xfrm>
        </p:grpSpPr>
        <p:sp>
          <p:nvSpPr>
            <p:cNvPr id="568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69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73" name="?"/>
          <p:cNvGrpSpPr/>
          <p:nvPr/>
        </p:nvGrpSpPr>
        <p:grpSpPr>
          <a:xfrm>
            <a:off x="10575339" y="7889040"/>
            <a:ext cx="822432" cy="856819"/>
            <a:chOff x="0" y="0"/>
            <a:chExt cx="822431" cy="856818"/>
          </a:xfrm>
        </p:grpSpPr>
        <p:sp>
          <p:nvSpPr>
            <p:cNvPr id="571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4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72" name="?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?</a:t>
              </a:r>
            </a:p>
          </p:txBody>
        </p:sp>
      </p:grpSp>
      <p:grpSp>
        <p:nvGrpSpPr>
          <p:cNvPr id="576" name="?"/>
          <p:cNvGrpSpPr/>
          <p:nvPr/>
        </p:nvGrpSpPr>
        <p:grpSpPr>
          <a:xfrm>
            <a:off x="12132191" y="7889040"/>
            <a:ext cx="822433" cy="856819"/>
            <a:chOff x="0" y="0"/>
            <a:chExt cx="822431" cy="856818"/>
          </a:xfrm>
        </p:grpSpPr>
        <p:sp>
          <p:nvSpPr>
            <p:cNvPr id="574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4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75" name="?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?</a:t>
              </a:r>
            </a:p>
          </p:txBody>
        </p:sp>
      </p:grpSp>
      <p:grpSp>
        <p:nvGrpSpPr>
          <p:cNvPr id="579" name="+"/>
          <p:cNvGrpSpPr/>
          <p:nvPr/>
        </p:nvGrpSpPr>
        <p:grpSpPr>
          <a:xfrm>
            <a:off x="13689041" y="7825644"/>
            <a:ext cx="822433" cy="856819"/>
            <a:chOff x="0" y="0"/>
            <a:chExt cx="822431" cy="856818"/>
          </a:xfrm>
        </p:grpSpPr>
        <p:sp>
          <p:nvSpPr>
            <p:cNvPr id="577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78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82" name="+"/>
          <p:cNvGrpSpPr/>
          <p:nvPr/>
        </p:nvGrpSpPr>
        <p:grpSpPr>
          <a:xfrm>
            <a:off x="15235941" y="7855408"/>
            <a:ext cx="822433" cy="856819"/>
            <a:chOff x="0" y="0"/>
            <a:chExt cx="822431" cy="856818"/>
          </a:xfrm>
        </p:grpSpPr>
        <p:sp>
          <p:nvSpPr>
            <p:cNvPr id="580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81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85" name="+"/>
          <p:cNvGrpSpPr/>
          <p:nvPr/>
        </p:nvGrpSpPr>
        <p:grpSpPr>
          <a:xfrm>
            <a:off x="16917044" y="7831666"/>
            <a:ext cx="822433" cy="856819"/>
            <a:chOff x="0" y="0"/>
            <a:chExt cx="822431" cy="856818"/>
          </a:xfrm>
        </p:grpSpPr>
        <p:sp>
          <p:nvSpPr>
            <p:cNvPr id="583" name="Óvalo"/>
            <p:cNvSpPr/>
            <p:nvPr/>
          </p:nvSpPr>
          <p:spPr>
            <a:xfrm>
              <a:off x="0" y="-1"/>
              <a:ext cx="822432" cy="856820"/>
            </a:xfrm>
            <a:prstGeom prst="ellipse">
              <a:avLst/>
            </a:prstGeom>
            <a:solidFill>
              <a:schemeClr val="accent3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sp>
          <p:nvSpPr>
            <p:cNvPr id="584" name="+"/>
            <p:cNvSpPr txBox="1"/>
            <p:nvPr/>
          </p:nvSpPr>
          <p:spPr>
            <a:xfrm>
              <a:off x="120441" y="115673"/>
              <a:ext cx="581549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/>
            <a:p>
              <a:pPr/>
              <a:r>
                <a:t>+</a:t>
              </a:r>
            </a:p>
          </p:txBody>
        </p:sp>
      </p:grpSp>
      <p:grpSp>
        <p:nvGrpSpPr>
          <p:cNvPr id="588" name="Señal de stop"/>
          <p:cNvGrpSpPr/>
          <p:nvPr/>
        </p:nvGrpSpPr>
        <p:grpSpPr>
          <a:xfrm>
            <a:off x="18121937" y="8315951"/>
            <a:ext cx="5066234" cy="5067422"/>
            <a:chOff x="0" y="0"/>
            <a:chExt cx="5066233" cy="5067420"/>
          </a:xfrm>
        </p:grpSpPr>
        <p:sp>
          <p:nvSpPr>
            <p:cNvPr id="586" name="Señal de stop"/>
            <p:cNvSpPr/>
            <p:nvPr/>
          </p:nvSpPr>
          <p:spPr>
            <a:xfrm>
              <a:off x="38099" y="38099"/>
              <a:ext cx="4990035" cy="499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27" y="0"/>
                  </a:moveTo>
                  <a:lnTo>
                    <a:pt x="0" y="6325"/>
                  </a:lnTo>
                  <a:lnTo>
                    <a:pt x="0" y="15270"/>
                  </a:lnTo>
                  <a:lnTo>
                    <a:pt x="6327" y="21600"/>
                  </a:lnTo>
                  <a:lnTo>
                    <a:pt x="15273" y="21600"/>
                  </a:lnTo>
                  <a:lnTo>
                    <a:pt x="21600" y="15275"/>
                  </a:lnTo>
                  <a:lnTo>
                    <a:pt x="21600" y="6325"/>
                  </a:lnTo>
                  <a:lnTo>
                    <a:pt x="15280" y="0"/>
                  </a:lnTo>
                  <a:lnTo>
                    <a:pt x="6327" y="0"/>
                  </a:lnTo>
                  <a:close/>
                  <a:moveTo>
                    <a:pt x="6645" y="767"/>
                  </a:moveTo>
                  <a:lnTo>
                    <a:pt x="14956" y="767"/>
                  </a:lnTo>
                  <a:lnTo>
                    <a:pt x="20832" y="6642"/>
                  </a:lnTo>
                  <a:lnTo>
                    <a:pt x="20832" y="14958"/>
                  </a:lnTo>
                  <a:lnTo>
                    <a:pt x="20838" y="14958"/>
                  </a:lnTo>
                  <a:lnTo>
                    <a:pt x="14961" y="20833"/>
                  </a:lnTo>
                  <a:lnTo>
                    <a:pt x="6645" y="20833"/>
                  </a:lnTo>
                  <a:lnTo>
                    <a:pt x="768" y="14958"/>
                  </a:lnTo>
                  <a:lnTo>
                    <a:pt x="768" y="6642"/>
                  </a:lnTo>
                  <a:lnTo>
                    <a:pt x="6645" y="767"/>
                  </a:lnTo>
                  <a:close/>
                  <a:moveTo>
                    <a:pt x="6920" y="1425"/>
                  </a:moveTo>
                  <a:lnTo>
                    <a:pt x="1425" y="6916"/>
                  </a:lnTo>
                  <a:lnTo>
                    <a:pt x="1425" y="14684"/>
                  </a:lnTo>
                  <a:lnTo>
                    <a:pt x="6920" y="20175"/>
                  </a:lnTo>
                  <a:lnTo>
                    <a:pt x="14687" y="20175"/>
                  </a:lnTo>
                  <a:lnTo>
                    <a:pt x="20180" y="14684"/>
                  </a:lnTo>
                  <a:lnTo>
                    <a:pt x="20180" y="6916"/>
                  </a:lnTo>
                  <a:lnTo>
                    <a:pt x="14687" y="1425"/>
                  </a:lnTo>
                  <a:lnTo>
                    <a:pt x="6920" y="142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/>
            </a:p>
          </p:txBody>
        </p:sp>
        <p:pic>
          <p:nvPicPr>
            <p:cNvPr id="587" name="Señal de stop" descr="Señal de stop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5066234" cy="5067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9" name="Cegamiento de los participantes…"/>
          <p:cNvSpPr txBox="1"/>
          <p:nvPr/>
        </p:nvSpPr>
        <p:spPr>
          <a:xfrm>
            <a:off x="18893970" y="9473996"/>
            <a:ext cx="3520119" cy="2809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>
              <a:defRPr b="1" i="1" sz="2500"/>
            </a:pPr>
            <a:r>
              <a:t>Cegamiento de los participantes </a:t>
            </a:r>
          </a:p>
          <a:p>
            <a:pPr>
              <a:defRPr b="1" i="1" sz="2500"/>
            </a:pPr>
            <a:r>
              <a:t>y del personal, </a:t>
            </a:r>
            <a:r>
              <a:rPr b="0" i="0"/>
              <a:t>importante, evita sesgo de detección o favorecimiento por una de las intervenciones</a:t>
            </a:r>
          </a:p>
        </p:txBody>
      </p:sp>
      <p:sp>
        <p:nvSpPr>
          <p:cNvPr id="590" name="Título 5"/>
          <p:cNvSpPr txBox="1"/>
          <p:nvPr>
            <p:ph type="title"/>
          </p:nvPr>
        </p:nvSpPr>
        <p:spPr>
          <a:xfrm>
            <a:off x="4305300" y="247647"/>
            <a:ext cx="15773400" cy="1965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RESULTADOS Y DISCUSIÓN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8" grpId="1"/>
      <p:bldP build="whole" bldLvl="1" animBg="1" rev="0" advAuto="0" spid="589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Marcador de número de diapositiva 4"/>
          <p:cNvSpPr txBox="1"/>
          <p:nvPr>
            <p:ph type="sldNum" sz="quarter" idx="4294967295"/>
          </p:nvPr>
        </p:nvSpPr>
        <p:spPr>
          <a:xfrm>
            <a:off x="20050639" y="12719744"/>
            <a:ext cx="534610" cy="5511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/>
          <a:lstStyle/>
          <a:p>
            <a:pPr/>
            <a:fld id="{86CB4B4D-7CA3-9044-876B-883B54F8677D}" type="slidenum"/>
          </a:p>
        </p:txBody>
      </p:sp>
      <p:sp>
        <p:nvSpPr>
          <p:cNvPr id="593" name="Título 5"/>
          <p:cNvSpPr txBox="1"/>
          <p:nvPr>
            <p:ph type="title"/>
          </p:nvPr>
        </p:nvSpPr>
        <p:spPr>
          <a:xfrm>
            <a:off x="4305300" y="247647"/>
            <a:ext cx="15773400" cy="1965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CONCLUSIONES</a:t>
            </a:r>
          </a:p>
        </p:txBody>
      </p:sp>
      <p:sp>
        <p:nvSpPr>
          <p:cNvPr id="594" name="A pesar que la evidencia científica es limitada, se sugiere que principalmente en el binomio madre-hijo la entrevista motivacional es efectiva para la prevención de lesiones de caries dental."/>
          <p:cNvSpPr txBox="1"/>
          <p:nvPr/>
        </p:nvSpPr>
        <p:spPr>
          <a:xfrm>
            <a:off x="704849" y="2883883"/>
            <a:ext cx="22805034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800"/>
              </a:spcBef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626100" algn="l"/>
              </a:tabLst>
              <a:defRPr sz="3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t>A pesar que la </a:t>
            </a:r>
            <a:r>
              <a:rPr>
                <a:latin typeface="Arial"/>
                <a:ea typeface="Arial"/>
                <a:cs typeface="Arial"/>
                <a:sym typeface="Arial"/>
              </a:rPr>
              <a:t>evidencia científica es limitada, se sugiere que principalmente en el binomio madre-hijo la entrevista motivacional es efectiva para la prevención de lesiones de caries dental. </a:t>
            </a:r>
          </a:p>
        </p:txBody>
      </p:sp>
      <p:pic>
        <p:nvPicPr>
          <p:cNvPr id="59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6891" y="4797997"/>
            <a:ext cx="11290218" cy="7515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ítulo 1"/>
          <p:cNvSpPr txBox="1"/>
          <p:nvPr>
            <p:ph type="title"/>
          </p:nvPr>
        </p:nvSpPr>
        <p:spPr>
          <a:xfrm>
            <a:off x="1676400" y="233268"/>
            <a:ext cx="21031200" cy="19668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BIBLIOGRAFÍA</a:t>
            </a:r>
          </a:p>
        </p:txBody>
      </p:sp>
      <p:sp>
        <p:nvSpPr>
          <p:cNvPr id="598" name="Espaço Reservado para Número de Slide 4"/>
          <p:cNvSpPr txBox="1"/>
          <p:nvPr>
            <p:ph type="sldNum" sz="quarter" idx="4294967295"/>
          </p:nvPr>
        </p:nvSpPr>
        <p:spPr>
          <a:xfrm>
            <a:off x="22811024" y="12719742"/>
            <a:ext cx="534606" cy="551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9" name="Retângulo 6"/>
          <p:cNvSpPr txBox="1"/>
          <p:nvPr/>
        </p:nvSpPr>
        <p:spPr>
          <a:xfrm>
            <a:off x="1534814" y="2610204"/>
            <a:ext cx="21026340" cy="1427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algn="just" defTabSz="1828800">
              <a:defRPr sz="3600">
                <a:solidFill>
                  <a:srgbClr val="181717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just" defTabSz="1828800">
              <a:defRPr sz="3600">
                <a:solidFill>
                  <a:srgbClr val="4D4D4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</a:t>
            </a:r>
          </a:p>
        </p:txBody>
      </p:sp>
      <p:sp>
        <p:nvSpPr>
          <p:cNvPr id="600" name="Espaço Reservado para Conteúdo 2"/>
          <p:cNvSpPr txBox="1"/>
          <p:nvPr>
            <p:ph type="body" idx="1"/>
          </p:nvPr>
        </p:nvSpPr>
        <p:spPr>
          <a:xfrm>
            <a:off x="1000816" y="2437036"/>
            <a:ext cx="22690296" cy="10029250"/>
          </a:xfrm>
          <a:prstGeom prst="rect">
            <a:avLst/>
          </a:prstGeom>
        </p:spPr>
        <p:txBody>
          <a:bodyPr/>
          <a:lstStyle/>
          <a:p>
            <a:pPr marL="0" indent="0" defTabSz="1792222">
              <a:lnSpc>
                <a:spcPct val="120000"/>
              </a:lnSpc>
              <a:spcBef>
                <a:spcPts val="1900"/>
              </a:spcBef>
              <a:buSzTx/>
              <a:buNone/>
              <a:defRPr sz="25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1. Gupta, R. P.-S., de Wit, M. L., &amp; McKeown, D. (2007). The impact of poverty on the current and future health status of children. Paediatrics &amp; Child Health, 12(8), 667–672.</a:t>
            </a:r>
          </a:p>
          <a:p>
            <a:pPr marL="0" indent="0" defTabSz="1792222">
              <a:lnSpc>
                <a:spcPct val="120000"/>
              </a:lnSpc>
              <a:spcBef>
                <a:spcPts val="1900"/>
              </a:spcBef>
              <a:buSzTx/>
              <a:buNone/>
              <a:defRPr sz="25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2. Savage, J. S., Fisher, J. O., &amp; Birch, L. L. (2007). Parental Influence on Eating Behavior: Conception to Adolescence. The Journal of Law, Medicine &amp; Ethics : A Journal of the American Society of Law, Medicine &amp; Ethics, 35(1), 22–34.</a:t>
            </a:r>
          </a:p>
          <a:p>
            <a:pPr marL="0" indent="0" defTabSz="1792222">
              <a:lnSpc>
                <a:spcPct val="120000"/>
              </a:lnSpc>
              <a:spcBef>
                <a:spcPts val="1900"/>
              </a:spcBef>
              <a:buSzTx/>
              <a:buNone/>
              <a:defRPr sz="25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3. Benjamin, RM. Oral Health: The Silent Epidemic.(2010). Public Health Rep; 125(2), 158–159.</a:t>
            </a:r>
          </a:p>
          <a:p>
            <a:pPr marL="0" indent="0" defTabSz="1792222">
              <a:lnSpc>
                <a:spcPct val="120000"/>
              </a:lnSpc>
              <a:spcBef>
                <a:spcPts val="1900"/>
              </a:spcBef>
              <a:buSzTx/>
              <a:buNone/>
              <a:defRPr sz="25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4. Cury, J.A., Tenuta, L.M. How to maintain a cariostatic fluoride concentration in the oral environment. (2008). Adv Dent Res, 20(1), 13-16.</a:t>
            </a:r>
          </a:p>
          <a:p>
            <a:pPr marL="0" indent="0" defTabSz="1792222">
              <a:lnSpc>
                <a:spcPct val="120000"/>
              </a:lnSpc>
              <a:spcBef>
                <a:spcPts val="1900"/>
              </a:spcBef>
              <a:buSzTx/>
              <a:buNone/>
              <a:defRPr sz="25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5. Gomes, M. C., Pinto-Sarmento, T. C. de A., Costa, E. M. M. de B., Martins, C. C., Granville-Garcia, A. F., &amp; Paiva, S. M. (2014). Impact of oral health conditions on the quality of life of preschool children and their families: a cross-sectional study. Health and Quality of Life Outcomes, 12, 55.</a:t>
            </a:r>
          </a:p>
          <a:p>
            <a:pPr marL="0" indent="0" algn="just" defTabSz="1792222">
              <a:lnSpc>
                <a:spcPct val="120000"/>
              </a:lnSpc>
              <a:spcBef>
                <a:spcPts val="0"/>
              </a:spcBef>
              <a:buSzTx/>
              <a:buNone/>
              <a:defRPr sz="2500">
                <a:solidFill>
                  <a:srgbClr val="53535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6. Tovar L, Bohorquez J, Puello P. propuesta metodológica para la construcción de objetos virtuales de aprendizaje basados en realidad aumentada. (2014). Formación Universitaria, 7(2), 11-20. </a:t>
            </a:r>
          </a:p>
          <a:p>
            <a:pPr marL="0" indent="0" algn="just" defTabSz="1792222">
              <a:lnSpc>
                <a:spcPct val="120000"/>
              </a:lnSpc>
              <a:spcBef>
                <a:spcPts val="0"/>
              </a:spcBef>
              <a:buSzTx/>
              <a:buNone/>
              <a:defRPr sz="2500">
                <a:solidFill>
                  <a:srgbClr val="53535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7. Collado, V., Pichot, H., Delfosse, C., Eschevins, C., Nicolas, E., &amp; Hennequin, M. (2017). Impact of early childhood caries and its treatment under general anesthesia on orofacial function and quality of life: A prospective comparative study. Medicina Oral, Patología Oral Y Cirugía Bucal, 22(3), e333–e341.</a:t>
            </a:r>
          </a:p>
          <a:p>
            <a:pPr marL="0" indent="0" algn="just" defTabSz="1792222">
              <a:lnSpc>
                <a:spcPct val="120000"/>
              </a:lnSpc>
              <a:spcBef>
                <a:spcPts val="0"/>
              </a:spcBef>
              <a:buSzTx/>
              <a:buNone/>
              <a:defRPr sz="2500">
                <a:solidFill>
                  <a:srgbClr val="53535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8. American Academy of Pediatric Dentistry Policy on early childhood caries (ECC): classifications, consequences, and preventive strategies. (2016). Pediatr Dent, 30, 40– 43.</a:t>
            </a:r>
          </a:p>
          <a:p>
            <a:pPr marL="0" indent="0" algn="just" defTabSz="1792222">
              <a:lnSpc>
                <a:spcPct val="120000"/>
              </a:lnSpc>
              <a:spcBef>
                <a:spcPts val="0"/>
              </a:spcBef>
              <a:buSzTx/>
              <a:buNone/>
              <a:defRPr sz="2500">
                <a:solidFill>
                  <a:srgbClr val="53535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9.  Duijster, D., de Jong-Lenters, M., Verrips, E., &amp; van Loveren, C. (2015). Establishing oral health promoting behaviours in children – parents’ views on barriers, facilitators and professional support: a qualitative study. BMC Oral Health, 15, 157.</a:t>
            </a:r>
          </a:p>
          <a:p>
            <a:pPr marL="0" indent="0" algn="just" defTabSz="1792222">
              <a:lnSpc>
                <a:spcPct val="120000"/>
              </a:lnSpc>
              <a:spcBef>
                <a:spcPts val="0"/>
              </a:spcBef>
              <a:buSzTx/>
              <a:buNone/>
              <a:defRPr sz="2500">
                <a:solidFill>
                  <a:srgbClr val="53535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10. Akpabio, A., Klausner, CP., Inglehart, MR. Mothers'/guardians' knowledge about promoting children's oral health. (2008). J Dent Hyg, 82, 12.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ítulo 1"/>
          <p:cNvSpPr txBox="1"/>
          <p:nvPr>
            <p:ph type="title"/>
          </p:nvPr>
        </p:nvSpPr>
        <p:spPr>
          <a:xfrm>
            <a:off x="1676400" y="233268"/>
            <a:ext cx="21031200" cy="19668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BIBLIOGRAFÍA</a:t>
            </a:r>
          </a:p>
        </p:txBody>
      </p:sp>
      <p:sp>
        <p:nvSpPr>
          <p:cNvPr id="605" name="Espaço Reservado para Número de Slide 4"/>
          <p:cNvSpPr txBox="1"/>
          <p:nvPr>
            <p:ph type="sldNum" sz="quarter" idx="4294967295"/>
          </p:nvPr>
        </p:nvSpPr>
        <p:spPr>
          <a:xfrm>
            <a:off x="22811024" y="12719742"/>
            <a:ext cx="534606" cy="551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06" name="Retângulo 6"/>
          <p:cNvSpPr txBox="1"/>
          <p:nvPr/>
        </p:nvSpPr>
        <p:spPr>
          <a:xfrm>
            <a:off x="1534814" y="2610204"/>
            <a:ext cx="21026340" cy="1427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algn="just" defTabSz="1828800">
              <a:defRPr sz="3600">
                <a:solidFill>
                  <a:srgbClr val="181717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just" defTabSz="1828800">
              <a:defRPr sz="3600">
                <a:solidFill>
                  <a:srgbClr val="4D4D4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</a:t>
            </a:r>
          </a:p>
        </p:txBody>
      </p:sp>
      <p:sp>
        <p:nvSpPr>
          <p:cNvPr id="607" name="Espaço Reservado para Conteúdo 2"/>
          <p:cNvSpPr txBox="1"/>
          <p:nvPr>
            <p:ph type="body" idx="1"/>
          </p:nvPr>
        </p:nvSpPr>
        <p:spPr>
          <a:xfrm>
            <a:off x="1000816" y="2437036"/>
            <a:ext cx="22690296" cy="10029250"/>
          </a:xfrm>
          <a:prstGeom prst="rect">
            <a:avLst/>
          </a:prstGeom>
        </p:spPr>
        <p:txBody>
          <a:bodyPr/>
          <a:lstStyle/>
          <a:p>
            <a:pPr marL="0" indent="0" algn="just" defTabSz="1572766">
              <a:lnSpc>
                <a:spcPct val="120000"/>
              </a:lnSpc>
              <a:spcBef>
                <a:spcPts val="1700"/>
              </a:spcBef>
              <a:buSzTx/>
              <a:buNone/>
              <a:defRPr sz="22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11. Castilho, A.R., Mialhe, F.L., Barbosa, Tde S., Puppin, R.M. Influence of family environment on children's oral health: a systematic review. (2013). J Pediatr (Rio J), 89(2), 116-23.</a:t>
            </a:r>
          </a:p>
          <a:p>
            <a:pPr marL="0" indent="0" algn="just" defTabSz="1572766">
              <a:lnSpc>
                <a:spcPct val="120000"/>
              </a:lnSpc>
              <a:spcBef>
                <a:spcPts val="1700"/>
              </a:spcBef>
              <a:buSzTx/>
              <a:buNone/>
              <a:defRPr sz="22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12. Bridges, S.M., Parthasarathy, D.S., Wong, H.M., Yiu, C.K., Au, T.K., McGrath, C.P. The relationship between caregiver functional oral health literacy and child oral health status. (2014). Patient Educ Couns, 94(3), 411-416.</a:t>
            </a:r>
          </a:p>
          <a:p>
            <a:pPr marL="0" indent="0" algn="just" defTabSz="1572766">
              <a:lnSpc>
                <a:spcPct val="120000"/>
              </a:lnSpc>
              <a:spcBef>
                <a:spcPts val="1700"/>
              </a:spcBef>
              <a:buSzTx/>
              <a:buNone/>
              <a:defRPr sz="22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13. Nielsen-Bohlman L, Panzer AM, Kindig DA, Committee on Health Literacy (2004). Health literacy: a prescription to end confusion. Washington, DC: National Academies Press</a:t>
            </a:r>
          </a:p>
          <a:p>
            <a:pPr marL="0" indent="0" algn="just" defTabSz="1572766">
              <a:lnSpc>
                <a:spcPct val="120000"/>
              </a:lnSpc>
              <a:spcBef>
                <a:spcPts val="1700"/>
              </a:spcBef>
              <a:buSzTx/>
              <a:buNone/>
              <a:defRPr sz="22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14. Ashkanani, F., &amp; Al-Sane, M. (2013). Knowledge, Attitudes and Practices of Caregivers in Relation to Oral Health of Preschool Children. Medical Principles and Practice, 22(2), 167–172.</a:t>
            </a:r>
          </a:p>
          <a:p>
            <a:pPr marL="0" indent="0" algn="just" defTabSz="1572766">
              <a:lnSpc>
                <a:spcPct val="120000"/>
              </a:lnSpc>
              <a:spcBef>
                <a:spcPts val="1700"/>
              </a:spcBef>
              <a:buSzTx/>
              <a:buNone/>
              <a:defRPr sz="22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15. Vann, W. F., Lee, J. Y., Baker, D., &amp; Divaris, K. (2010). Oral Health Literacy among Female Caregivers: Impact on Oral Health Outcomes in Early Childhood. Journal of</a:t>
            </a:r>
          </a:p>
          <a:p>
            <a:pPr marL="0" indent="0" algn="just" defTabSz="1572766">
              <a:lnSpc>
                <a:spcPct val="120000"/>
              </a:lnSpc>
              <a:spcBef>
                <a:spcPts val="1700"/>
              </a:spcBef>
              <a:buSzTx/>
              <a:buNone/>
              <a:defRPr sz="22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Dental Research, 89(12), 1395–1400.</a:t>
            </a:r>
          </a:p>
          <a:p>
            <a:pPr marL="0" indent="0" algn="just" defTabSz="1572766">
              <a:lnSpc>
                <a:spcPct val="120000"/>
              </a:lnSpc>
              <a:spcBef>
                <a:spcPts val="1700"/>
              </a:spcBef>
              <a:buSzTx/>
              <a:buNone/>
              <a:defRPr sz="22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16.  Miller, W.R., Rollnick, S. (2009). Ten things that motivational interviewing is not. Behav Cognit Psychother, 37, 129-140.</a:t>
            </a:r>
          </a:p>
          <a:p>
            <a:pPr marL="0" indent="0" algn="just" defTabSz="1572766">
              <a:lnSpc>
                <a:spcPct val="120000"/>
              </a:lnSpc>
              <a:spcBef>
                <a:spcPts val="1700"/>
              </a:spcBef>
              <a:buSzTx/>
              <a:buNone/>
              <a:defRPr sz="22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17. Colombia. Ministerio de Salud. Centro Nacional de Consultoría. Estudio Nacional de Salud Bucal. En: IV Estudio Nacional de Salud Bucal – ENSAB IV, Situación en Salud Bucal. Bogotá, 2014.</a:t>
            </a:r>
          </a:p>
          <a:p>
            <a:pPr marL="0" indent="0" algn="just" defTabSz="1572766">
              <a:lnSpc>
                <a:spcPct val="120000"/>
              </a:lnSpc>
              <a:spcBef>
                <a:spcPts val="1700"/>
              </a:spcBef>
              <a:buSzTx/>
              <a:buNone/>
              <a:defRPr sz="22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18. Wagner CC., Ingersoll KS (2013). Motivational interviewing in groups. New York: Guilford Press.</a:t>
            </a:r>
          </a:p>
          <a:p>
            <a:pPr marL="0" indent="0" algn="just" defTabSz="1572766">
              <a:lnSpc>
                <a:spcPct val="120000"/>
              </a:lnSpc>
              <a:spcBef>
                <a:spcPts val="1700"/>
              </a:spcBef>
              <a:buSzTx/>
              <a:buNone/>
              <a:defRPr sz="22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19. Alvarez, A. G., Dal Sasso, G.T. Objetos virtuais de aprendizagem: contribuições para o processo de aprendizagem em saúde e enfermagem. (2011). Acta paul. enferm., 24(5) ,707-711.</a:t>
            </a:r>
          </a:p>
          <a:p>
            <a:pPr marL="0" indent="0" algn="just" defTabSz="1572766">
              <a:lnSpc>
                <a:spcPct val="120000"/>
              </a:lnSpc>
              <a:spcBef>
                <a:spcPts val="1700"/>
              </a:spcBef>
              <a:buSzTx/>
              <a:buNone/>
              <a:defRPr sz="22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20. Cartes-Velasquez, R., Araya, C., Flores, R., Luengo, L., Castillo, F., Bustos, A. (2017). A motivational interview intervention delivered at home to improve the oral health literacy and reduce the morbidity of Chilean disadvantaged families: a study protocol for a community trial. BMJ Open, 7(7), e011819.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Captura de pantalla 2019-09-12 a la(s) 12.07.53 p. m..png" descr="Captura de pantalla 2019-09-12 a la(s) 12.07.53 p. m..png"/>
          <p:cNvPicPr>
            <a:picLocks noChangeAspect="1"/>
          </p:cNvPicPr>
          <p:nvPr/>
        </p:nvPicPr>
        <p:blipFill>
          <a:blip r:embed="rId2">
            <a:extLst/>
          </a:blip>
          <a:srcRect l="8486" t="777" r="8565" b="23609"/>
          <a:stretch>
            <a:fillRect/>
          </a:stretch>
        </p:blipFill>
        <p:spPr>
          <a:xfrm>
            <a:off x="-63898" y="-124473"/>
            <a:ext cx="24511575" cy="1396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Imagen 14" descr="Imagen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0731" y="865024"/>
            <a:ext cx="10522538" cy="8768779"/>
          </a:xfrm>
          <a:prstGeom prst="rect">
            <a:avLst/>
          </a:prstGeom>
          <a:ln w="12700">
            <a:miter lim="400000"/>
          </a:ln>
        </p:spPr>
      </p:pic>
      <p:sp>
        <p:nvSpPr>
          <p:cNvPr id="613" name="MUCHAS GRACIAS"/>
          <p:cNvSpPr txBox="1"/>
          <p:nvPr>
            <p:ph type="title"/>
          </p:nvPr>
        </p:nvSpPr>
        <p:spPr>
          <a:xfrm>
            <a:off x="1413674" y="9109736"/>
            <a:ext cx="21556652" cy="3989952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120000"/>
              </a:lnSpc>
              <a:defRPr sz="11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MUCHAS GRACIAS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Espaço Reservado para Rodapé 3"/>
          <p:cNvSpPr txBox="1"/>
          <p:nvPr/>
        </p:nvSpPr>
        <p:spPr>
          <a:xfrm>
            <a:off x="11267412" y="12739771"/>
            <a:ext cx="10907554" cy="97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>
            <a:lvl1pPr algn="l" defTabSz="1828800"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/>
            <a:r>
              <a:t>Benjamin, RM. Oral Health: The Silent Epidemic.(2010). Public Health Rep; 125(2), 158–159.</a:t>
            </a:r>
          </a:p>
        </p:txBody>
      </p:sp>
      <p:sp>
        <p:nvSpPr>
          <p:cNvPr id="192" name="Espaço Reservado para Conteúdo 2"/>
          <p:cNvSpPr txBox="1"/>
          <p:nvPr>
            <p:ph type="body" idx="1"/>
          </p:nvPr>
        </p:nvSpPr>
        <p:spPr>
          <a:xfrm>
            <a:off x="622782" y="2328377"/>
            <a:ext cx="23138436" cy="10029251"/>
          </a:xfrm>
          <a:prstGeom prst="rect">
            <a:avLst/>
          </a:prstGeom>
        </p:spPr>
        <p:txBody>
          <a:bodyPr/>
          <a:lstStyle>
            <a:lvl1pPr algn="just">
              <a:defRPr sz="4800">
                <a:solidFill>
                  <a:srgbClr val="18171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La caries dental es la alteración bucal más prevalente en todos los grupos poblacionales.</a:t>
            </a:r>
          </a:p>
        </p:txBody>
      </p:sp>
      <p:sp>
        <p:nvSpPr>
          <p:cNvPr id="193" name="Espaço Reservado para Número de Slide 4"/>
          <p:cNvSpPr txBox="1"/>
          <p:nvPr>
            <p:ph type="sldNum" sz="quarter" idx="4294967295"/>
          </p:nvPr>
        </p:nvSpPr>
        <p:spPr>
          <a:xfrm>
            <a:off x="22895782" y="12719742"/>
            <a:ext cx="365090" cy="551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12" name="Diagrama 5"/>
          <p:cNvGrpSpPr/>
          <p:nvPr/>
        </p:nvGrpSpPr>
        <p:grpSpPr>
          <a:xfrm>
            <a:off x="2567699" y="4284762"/>
            <a:ext cx="9257072" cy="8010535"/>
            <a:chOff x="-2" y="-2"/>
            <a:chExt cx="9257071" cy="8010533"/>
          </a:xfrm>
        </p:grpSpPr>
        <p:sp>
          <p:nvSpPr>
            <p:cNvPr id="194" name="Línea"/>
            <p:cNvSpPr/>
            <p:nvPr/>
          </p:nvSpPr>
          <p:spPr>
            <a:xfrm>
              <a:off x="4208762" y="2086075"/>
              <a:ext cx="438078" cy="19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8BC34A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t">
              <a:noAutofit/>
            </a:bodyPr>
            <a:lstStyle/>
            <a:p>
              <a:pPr algn="l" defTabSz="1828800">
                <a:defRPr sz="3600">
                  <a:solidFill>
                    <a:srgbClr val="4D4D4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5" name="Línea"/>
            <p:cNvSpPr/>
            <p:nvPr/>
          </p:nvSpPr>
          <p:spPr>
            <a:xfrm>
              <a:off x="4646838" y="2086074"/>
              <a:ext cx="2524155" cy="383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135"/>
                  </a:lnTo>
                  <a:lnTo>
                    <a:pt x="21600" y="19135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8BC34A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t">
              <a:noAutofit/>
            </a:bodyPr>
            <a:lstStyle/>
            <a:p>
              <a:pPr algn="l" defTabSz="1828800">
                <a:defRPr sz="3600">
                  <a:solidFill>
                    <a:srgbClr val="4D4D4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6" name="Línea"/>
            <p:cNvSpPr/>
            <p:nvPr/>
          </p:nvSpPr>
          <p:spPr>
            <a:xfrm>
              <a:off x="2122688" y="2086074"/>
              <a:ext cx="2524153" cy="383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9135"/>
                  </a:lnTo>
                  <a:lnTo>
                    <a:pt x="0" y="1913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8BC34A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t">
              <a:noAutofit/>
            </a:bodyPr>
            <a:lstStyle/>
            <a:p>
              <a:pPr algn="l" defTabSz="1828800">
                <a:defRPr sz="3600">
                  <a:solidFill>
                    <a:srgbClr val="4D4D4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199" name="Grupo"/>
            <p:cNvGrpSpPr/>
            <p:nvPr/>
          </p:nvGrpSpPr>
          <p:grpSpPr>
            <a:xfrm>
              <a:off x="2560759" y="-3"/>
              <a:ext cx="4172159" cy="2086083"/>
              <a:chOff x="-1" y="0"/>
              <a:chExt cx="4172158" cy="2086081"/>
            </a:xfrm>
          </p:grpSpPr>
          <p:sp>
            <p:nvSpPr>
              <p:cNvPr id="197" name="Rectángulo"/>
              <p:cNvSpPr/>
              <p:nvPr/>
            </p:nvSpPr>
            <p:spPr>
              <a:xfrm>
                <a:off x="-2" y="-1"/>
                <a:ext cx="4172159" cy="2086083"/>
              </a:xfrm>
              <a:prstGeom prst="rect">
                <a:avLst/>
              </a:prstGeom>
              <a:gradFill flip="none" rotWithShape="1">
                <a:gsLst>
                  <a:gs pos="0">
                    <a:srgbClr val="47A195">
                      <a:alpha val="70670"/>
                    </a:srgbClr>
                  </a:gs>
                  <a:gs pos="50000">
                    <a:srgbClr val="009688">
                      <a:alpha val="70670"/>
                    </a:srgbClr>
                  </a:gs>
                  <a:gs pos="100000">
                    <a:srgbClr val="008578">
                      <a:alpha val="7067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4" tIns="71434" rIns="71434" bIns="71434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500"/>
                  </a:spcBef>
                  <a:defRPr sz="3800">
                    <a:solidFill>
                      <a:srgbClr val="181717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8" name="Caries dental"/>
              <p:cNvSpPr txBox="1"/>
              <p:nvPr/>
            </p:nvSpPr>
            <p:spPr>
              <a:xfrm>
                <a:off x="-2" y="688709"/>
                <a:ext cx="4172159" cy="708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129" tIns="24129" rIns="24129" bIns="24129" numCol="1" anchor="ctr">
                <a:sp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8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pPr/>
                <a:r>
                  <a:t>Caries dental</a:t>
                </a:r>
              </a:p>
            </p:txBody>
          </p:sp>
        </p:grpSp>
        <p:grpSp>
          <p:nvGrpSpPr>
            <p:cNvPr id="202" name="Grupo"/>
            <p:cNvGrpSpPr/>
            <p:nvPr/>
          </p:nvGrpSpPr>
          <p:grpSpPr>
            <a:xfrm>
              <a:off x="36607" y="5924448"/>
              <a:ext cx="4172160" cy="2086084"/>
              <a:chOff x="-1" y="0"/>
              <a:chExt cx="4172158" cy="2086082"/>
            </a:xfrm>
          </p:grpSpPr>
          <p:sp>
            <p:nvSpPr>
              <p:cNvPr id="200" name="Rectángulo"/>
              <p:cNvSpPr/>
              <p:nvPr/>
            </p:nvSpPr>
            <p:spPr>
              <a:xfrm>
                <a:off x="-2" y="-1"/>
                <a:ext cx="4172160" cy="2086083"/>
              </a:xfrm>
              <a:prstGeom prst="rect">
                <a:avLst/>
              </a:prstGeom>
              <a:solidFill>
                <a:srgbClr val="FF6600">
                  <a:alpha val="75107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4" tIns="71434" rIns="71434" bIns="71434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500"/>
                  </a:spcBef>
                  <a:defRPr sz="3800">
                    <a:solidFill>
                      <a:srgbClr val="181717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1" name="Desmineralización"/>
              <p:cNvSpPr txBox="1"/>
              <p:nvPr/>
            </p:nvSpPr>
            <p:spPr>
              <a:xfrm>
                <a:off x="-2" y="688708"/>
                <a:ext cx="4172160" cy="708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129" tIns="24129" rIns="24129" bIns="24129" numCol="1" anchor="ctr">
                <a:sp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8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pPr/>
                <a:r>
                  <a:t>Desmineralización</a:t>
                </a:r>
              </a:p>
            </p:txBody>
          </p:sp>
        </p:grpSp>
        <p:grpSp>
          <p:nvGrpSpPr>
            <p:cNvPr id="205" name="Grupo"/>
            <p:cNvGrpSpPr/>
            <p:nvPr/>
          </p:nvGrpSpPr>
          <p:grpSpPr>
            <a:xfrm>
              <a:off x="5084910" y="5924448"/>
              <a:ext cx="4172159" cy="2086084"/>
              <a:chOff x="-1" y="0"/>
              <a:chExt cx="4172158" cy="2086082"/>
            </a:xfrm>
          </p:grpSpPr>
          <p:sp>
            <p:nvSpPr>
              <p:cNvPr id="203" name="Rectángulo"/>
              <p:cNvSpPr/>
              <p:nvPr/>
            </p:nvSpPr>
            <p:spPr>
              <a:xfrm>
                <a:off x="-2" y="-1"/>
                <a:ext cx="4172158" cy="2086083"/>
              </a:xfrm>
              <a:prstGeom prst="rect">
                <a:avLst/>
              </a:prstGeom>
              <a:gradFill flip="none" rotWithShape="1">
                <a:gsLst>
                  <a:gs pos="0">
                    <a:srgbClr val="98CA63">
                      <a:alpha val="67262"/>
                    </a:srgbClr>
                  </a:gs>
                  <a:gs pos="50000">
                    <a:srgbClr val="8BC944">
                      <a:alpha val="67262"/>
                    </a:srgbClr>
                  </a:gs>
                  <a:gs pos="100000">
                    <a:srgbClr val="7CB935">
                      <a:alpha val="67262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4" tIns="71434" rIns="71434" bIns="71434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500"/>
                  </a:spcBef>
                  <a:defRPr sz="3800">
                    <a:solidFill>
                      <a:srgbClr val="181717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4" name="Remineralización"/>
              <p:cNvSpPr txBox="1"/>
              <p:nvPr/>
            </p:nvSpPr>
            <p:spPr>
              <a:xfrm>
                <a:off x="-2" y="688708"/>
                <a:ext cx="4172159" cy="708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129" tIns="24129" rIns="24129" bIns="24129" numCol="1" anchor="ctr">
                <a:sp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8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pPr/>
                <a:r>
                  <a:t>Remineralización</a:t>
                </a:r>
              </a:p>
            </p:txBody>
          </p:sp>
        </p:grpSp>
        <p:grpSp>
          <p:nvGrpSpPr>
            <p:cNvPr id="208" name="Grupo"/>
            <p:cNvGrpSpPr/>
            <p:nvPr/>
          </p:nvGrpSpPr>
          <p:grpSpPr>
            <a:xfrm>
              <a:off x="-3" y="2962222"/>
              <a:ext cx="4245377" cy="1421644"/>
              <a:chOff x="-1" y="-1"/>
              <a:chExt cx="4245376" cy="1421642"/>
            </a:xfrm>
          </p:grpSpPr>
          <p:sp>
            <p:nvSpPr>
              <p:cNvPr id="206" name="Rectángulo"/>
              <p:cNvSpPr/>
              <p:nvPr/>
            </p:nvSpPr>
            <p:spPr>
              <a:xfrm>
                <a:off x="-2" y="-2"/>
                <a:ext cx="4245377" cy="1421644"/>
              </a:xfrm>
              <a:prstGeom prst="rect">
                <a:avLst/>
              </a:prstGeom>
              <a:solidFill>
                <a:srgbClr val="FFE591">
                  <a:alpha val="5955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4" tIns="71434" rIns="71434" bIns="71434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500"/>
                  </a:spcBef>
                  <a:defRPr sz="3800">
                    <a:solidFill>
                      <a:srgbClr val="181717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7" name="Proceso multifactorial"/>
              <p:cNvSpPr txBox="1"/>
              <p:nvPr/>
            </p:nvSpPr>
            <p:spPr>
              <a:xfrm>
                <a:off x="-2" y="19149"/>
                <a:ext cx="4245377" cy="1303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129" tIns="24129" rIns="24129" bIns="24129" numCol="1" anchor="ctr">
                <a:sp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8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pPr/>
                <a:r>
                  <a:t>Proceso multifactorial</a:t>
                </a:r>
              </a:p>
            </p:txBody>
          </p:sp>
        </p:grpSp>
        <p:grpSp>
          <p:nvGrpSpPr>
            <p:cNvPr id="211" name="Grupo"/>
            <p:cNvGrpSpPr/>
            <p:nvPr/>
          </p:nvGrpSpPr>
          <p:grpSpPr>
            <a:xfrm>
              <a:off x="5443478" y="4412373"/>
              <a:ext cx="3630361" cy="861734"/>
              <a:chOff x="-1" y="-1"/>
              <a:chExt cx="3630360" cy="861733"/>
            </a:xfrm>
          </p:grpSpPr>
          <p:sp>
            <p:nvSpPr>
              <p:cNvPr id="209" name="Rectángulo"/>
              <p:cNvSpPr/>
              <p:nvPr/>
            </p:nvSpPr>
            <p:spPr>
              <a:xfrm>
                <a:off x="-2" y="-2"/>
                <a:ext cx="3630362" cy="861735"/>
              </a:xfrm>
              <a:prstGeom prst="rect">
                <a:avLst/>
              </a:prstGeom>
              <a:solidFill>
                <a:srgbClr val="FF2100">
                  <a:alpha val="84937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4" tIns="71434" rIns="71434" bIns="71434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500"/>
                  </a:spcBef>
                  <a:defRPr sz="3800">
                    <a:solidFill>
                      <a:srgbClr val="181717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0" name="Disbiosis"/>
              <p:cNvSpPr txBox="1"/>
              <p:nvPr/>
            </p:nvSpPr>
            <p:spPr>
              <a:xfrm>
                <a:off x="-2" y="76534"/>
                <a:ext cx="3630362" cy="708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129" tIns="24129" rIns="24129" bIns="24129" numCol="1" anchor="ctr">
                <a:sp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8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pPr/>
                <a:r>
                  <a:t>Disbiosis</a:t>
                </a:r>
              </a:p>
            </p:txBody>
          </p:sp>
        </p:grpSp>
      </p:grpSp>
      <p:sp>
        <p:nvSpPr>
          <p:cNvPr id="213" name="Título 1"/>
          <p:cNvSpPr txBox="1"/>
          <p:nvPr>
            <p:ph type="title"/>
          </p:nvPr>
        </p:nvSpPr>
        <p:spPr>
          <a:xfrm>
            <a:off x="1676400" y="233268"/>
            <a:ext cx="21031200" cy="19668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PLANTEAMIENTO DEL PROBLEMA</a:t>
            </a:r>
          </a:p>
        </p:txBody>
      </p:sp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4694" y="3677742"/>
            <a:ext cx="10086734" cy="8676187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CaixaDeTexto 7"/>
          <p:cNvSpPr txBox="1"/>
          <p:nvPr/>
        </p:nvSpPr>
        <p:spPr>
          <a:xfrm>
            <a:off x="14776972" y="4903425"/>
            <a:ext cx="3888433" cy="701317"/>
          </a:xfrm>
          <a:prstGeom prst="rect">
            <a:avLst/>
          </a:prstGeom>
          <a:solidFill>
            <a:srgbClr val="FFC8E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defRPr sz="360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Microorganismos</a:t>
            </a:r>
          </a:p>
        </p:txBody>
      </p:sp>
      <p:sp>
        <p:nvSpPr>
          <p:cNvPr id="216" name="Línea"/>
          <p:cNvSpPr/>
          <p:nvPr/>
        </p:nvSpPr>
        <p:spPr>
          <a:xfrm>
            <a:off x="7207853" y="9184233"/>
            <a:ext cx="805372" cy="4"/>
          </a:xfrm>
          <a:prstGeom prst="line">
            <a:avLst/>
          </a:prstGeom>
          <a:ln w="25400">
            <a:solidFill>
              <a:srgbClr val="77CA3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Espaço Reservado para Rodapé 3"/>
          <p:cNvSpPr txBox="1"/>
          <p:nvPr/>
        </p:nvSpPr>
        <p:spPr>
          <a:xfrm>
            <a:off x="10125940" y="12872683"/>
            <a:ext cx="12147182" cy="74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>
            <a:lvl1pPr algn="just" defTabSz="1828800">
              <a:defRPr sz="1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/>
            <a:r>
              <a:t>Colombia. Ministerio de Salud. Centro Nacional de Consultoría. Estudio Nacional de Salud Bucal. En: IV Estudio Nacional de Salud Bucal – ENSAB IV, Situación en Salud Bucal. Bogotá, 2014.</a:t>
            </a:r>
          </a:p>
        </p:txBody>
      </p:sp>
      <p:sp>
        <p:nvSpPr>
          <p:cNvPr id="219" name="Seta para a esquerda 17"/>
          <p:cNvSpPr/>
          <p:nvPr/>
        </p:nvSpPr>
        <p:spPr>
          <a:xfrm rot="16200000">
            <a:off x="10585708" y="3728851"/>
            <a:ext cx="2736308" cy="1217744"/>
          </a:xfrm>
          <a:prstGeom prst="leftArrow">
            <a:avLst>
              <a:gd name="adj1" fmla="val 60000"/>
              <a:gd name="adj2" fmla="val 50000"/>
            </a:avLst>
          </a:prstGeom>
          <a:gradFill>
            <a:gsLst>
              <a:gs pos="0">
                <a:srgbClr val="8BC34A"/>
              </a:gs>
              <a:gs pos="50000">
                <a:srgbClr val="8BC34A"/>
              </a:gs>
              <a:gs pos="100000">
                <a:srgbClr val="8BC34A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63000"/>
              </a:srgbClr>
            </a:outerShdw>
          </a:effectLst>
        </p:spPr>
        <p:txBody>
          <a:bodyPr lIns="71434" tIns="71434" rIns="71434" bIns="71434"/>
          <a:lstStyle/>
          <a:p>
            <a:pPr algn="l" defTabSz="1828800">
              <a:defRPr sz="3600">
                <a:solidFill>
                  <a:srgbClr val="4D4D4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0" name="Título 1"/>
          <p:cNvSpPr txBox="1"/>
          <p:nvPr>
            <p:ph type="title"/>
          </p:nvPr>
        </p:nvSpPr>
        <p:spPr>
          <a:xfrm>
            <a:off x="2047130" y="241756"/>
            <a:ext cx="21031202" cy="19668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PLANTEAMIENTO DEL PROBLEMA</a:t>
            </a:r>
          </a:p>
        </p:txBody>
      </p:sp>
      <p:sp>
        <p:nvSpPr>
          <p:cNvPr id="221" name="Espaço Reservado para Número de Slide 4"/>
          <p:cNvSpPr txBox="1"/>
          <p:nvPr>
            <p:ph type="sldNum" sz="quarter" idx="4294967295"/>
          </p:nvPr>
        </p:nvSpPr>
        <p:spPr>
          <a:xfrm>
            <a:off x="22895782" y="12719742"/>
            <a:ext cx="365090" cy="551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2" name="Retângulo 6"/>
          <p:cNvSpPr txBox="1"/>
          <p:nvPr/>
        </p:nvSpPr>
        <p:spPr>
          <a:xfrm>
            <a:off x="1534814" y="2610204"/>
            <a:ext cx="21026340" cy="1427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algn="just" defTabSz="1828800">
              <a:defRPr sz="3600">
                <a:solidFill>
                  <a:srgbClr val="181717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just" defTabSz="1828800">
              <a:defRPr sz="3600">
                <a:solidFill>
                  <a:srgbClr val="4D4D4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</a:t>
            </a:r>
          </a:p>
        </p:txBody>
      </p:sp>
      <p:grpSp>
        <p:nvGrpSpPr>
          <p:cNvPr id="225" name="Retângulo de cantos arredondados 14"/>
          <p:cNvGrpSpPr/>
          <p:nvPr/>
        </p:nvGrpSpPr>
        <p:grpSpPr>
          <a:xfrm>
            <a:off x="1102762" y="2623894"/>
            <a:ext cx="21975571" cy="1872836"/>
            <a:chOff x="-1" y="-1"/>
            <a:chExt cx="21975570" cy="1872835"/>
          </a:xfrm>
        </p:grpSpPr>
        <p:sp>
          <p:nvSpPr>
            <p:cNvPr id="223" name="Rectángulo redondeado"/>
            <p:cNvSpPr/>
            <p:nvPr/>
          </p:nvSpPr>
          <p:spPr>
            <a:xfrm>
              <a:off x="-2" y="-2"/>
              <a:ext cx="21975571" cy="183881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764"/>
                </a:gs>
                <a:gs pos="50000">
                  <a:srgbClr val="FFD347"/>
                </a:gs>
                <a:gs pos="100000">
                  <a:srgbClr val="E4BC3D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38100" dir="5400000">
                <a:srgbClr val="000000">
                  <a:alpha val="63000"/>
                </a:srgbClr>
              </a:outerShdw>
            </a:effectLst>
          </p:spPr>
          <p:txBody>
            <a:bodyPr wrap="square" lIns="71434" tIns="71434" rIns="71434" bIns="71434" numCol="1" anchor="t">
              <a:noAutofit/>
            </a:bodyPr>
            <a:lstStyle/>
            <a:p>
              <a:pPr algn="just" defTabSz="1828800">
                <a:defRPr sz="4800">
                  <a:solidFill>
                    <a:srgbClr val="181717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224" name="ENSAB IV el 47,10% y el 62,10% de los niños de 3 y 5 años de edad, respectivamente, presentan experiencia de caries dental."/>
            <p:cNvSpPr txBox="1"/>
            <p:nvPr/>
          </p:nvSpPr>
          <p:spPr>
            <a:xfrm>
              <a:off x="89760" y="13560"/>
              <a:ext cx="21796047" cy="1859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algn="just" defTabSz="1828800">
                <a:defRPr sz="4800">
                  <a:solidFill>
                    <a:srgbClr val="181717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ENSAB IV el 47,10% y el 62,10% de los niños de 3 y 5 años de edad, respectivamente, presentan experiencia de caries dental. </a:t>
              </a:r>
            </a:p>
          </p:txBody>
        </p:sp>
      </p:grpSp>
      <p:sp>
        <p:nvSpPr>
          <p:cNvPr id="226" name="Seta para a esquerda 19"/>
          <p:cNvSpPr/>
          <p:nvPr/>
        </p:nvSpPr>
        <p:spPr>
          <a:xfrm rot="16200000">
            <a:off x="10647026" y="8481379"/>
            <a:ext cx="2736304" cy="1217744"/>
          </a:xfrm>
          <a:prstGeom prst="leftArrow">
            <a:avLst>
              <a:gd name="adj1" fmla="val 60000"/>
              <a:gd name="adj2" fmla="val 50000"/>
            </a:avLst>
          </a:prstGeom>
          <a:gradFill>
            <a:gsLst>
              <a:gs pos="0">
                <a:srgbClr val="8BC34A"/>
              </a:gs>
              <a:gs pos="50000">
                <a:srgbClr val="8BC34A"/>
              </a:gs>
              <a:gs pos="100000">
                <a:srgbClr val="8BC34A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63000"/>
              </a:srgbClr>
            </a:outerShdw>
          </a:effectLst>
        </p:spPr>
        <p:txBody>
          <a:bodyPr lIns="71434" tIns="71434" rIns="71434" bIns="71434"/>
          <a:lstStyle/>
          <a:p>
            <a:pPr algn="l" defTabSz="1828800">
              <a:defRPr sz="3600">
                <a:solidFill>
                  <a:srgbClr val="4D4D4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9" name="Retângulo de cantos arredondados 18"/>
          <p:cNvGrpSpPr/>
          <p:nvPr/>
        </p:nvGrpSpPr>
        <p:grpSpPr>
          <a:xfrm>
            <a:off x="3744945" y="5705870"/>
            <a:ext cx="16417833" cy="3473299"/>
            <a:chOff x="0" y="0"/>
            <a:chExt cx="16417831" cy="3473298"/>
          </a:xfrm>
        </p:grpSpPr>
        <p:sp>
          <p:nvSpPr>
            <p:cNvPr id="227" name="Rectángulo redondeado"/>
            <p:cNvSpPr/>
            <p:nvPr/>
          </p:nvSpPr>
          <p:spPr>
            <a:xfrm>
              <a:off x="-1" y="-1"/>
              <a:ext cx="16417833" cy="347329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CB4E0"/>
                </a:gs>
                <a:gs pos="50000">
                  <a:srgbClr val="8AA9DF"/>
                </a:gs>
                <a:gs pos="100000">
                  <a:srgbClr val="7594CA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38100" dir="5400000">
                <a:srgbClr val="000000">
                  <a:alpha val="63000"/>
                </a:srgbClr>
              </a:outerShdw>
            </a:effectLst>
          </p:spPr>
          <p:txBody>
            <a:bodyPr wrap="square" lIns="71434" tIns="71434" rIns="71434" bIns="71434" numCol="1" anchor="t">
              <a:noAutofit/>
            </a:bodyPr>
            <a:lstStyle/>
            <a:p>
              <a:pPr algn="just" defTabSz="1828800">
                <a:defRPr sz="4800">
                  <a:solidFill>
                    <a:srgbClr val="181717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228" name="Necesidad de implementar estrategias innovadoras que contribuyan a la disminución de enfermedades bucales y la aplicación de buenas prácticas de higiene oral por parte de los cuidadores"/>
            <p:cNvSpPr txBox="1"/>
            <p:nvPr/>
          </p:nvSpPr>
          <p:spPr>
            <a:xfrm>
              <a:off x="169550" y="169550"/>
              <a:ext cx="16078730" cy="32308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algn="just" defTabSz="1828800">
                <a:defRPr sz="4400">
                  <a:solidFill>
                    <a:srgbClr val="181717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Necesidad de implementar estrategias innovadoras que contribuyan a la disminución de enfermedades bucales y la aplicación de buenas prácticas de higiene oral por parte de los cuidadores </a:t>
              </a:r>
            </a:p>
          </p:txBody>
        </p:sp>
      </p:grpSp>
      <p:grpSp>
        <p:nvGrpSpPr>
          <p:cNvPr id="232" name="Retângulo de cantos arredondados 21"/>
          <p:cNvGrpSpPr/>
          <p:nvPr/>
        </p:nvGrpSpPr>
        <p:grpSpPr>
          <a:xfrm>
            <a:off x="3744945" y="10602414"/>
            <a:ext cx="16417833" cy="1838809"/>
            <a:chOff x="0" y="0"/>
            <a:chExt cx="16417831" cy="1838807"/>
          </a:xfrm>
        </p:grpSpPr>
        <p:sp>
          <p:nvSpPr>
            <p:cNvPr id="230" name="Rectángulo redondeado"/>
            <p:cNvSpPr/>
            <p:nvPr/>
          </p:nvSpPr>
          <p:spPr>
            <a:xfrm>
              <a:off x="-1" y="0"/>
              <a:ext cx="16417833" cy="183880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47A195"/>
                </a:gs>
                <a:gs pos="50000">
                  <a:srgbClr val="009688"/>
                </a:gs>
                <a:gs pos="100000">
                  <a:srgbClr val="008578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38100" dir="5400000">
                <a:srgbClr val="000000">
                  <a:alpha val="63000"/>
                </a:srgbClr>
              </a:outerShdw>
            </a:effectLst>
          </p:spPr>
          <p:txBody>
            <a:bodyPr wrap="square" lIns="71434" tIns="71434" rIns="71434" bIns="71434" numCol="1" anchor="t">
              <a:noAutofit/>
            </a:bodyPr>
            <a:lstStyle/>
            <a:p>
              <a:pPr algn="just" defTabSz="1828800">
                <a:defRPr sz="4800">
                  <a:solidFill>
                    <a:srgbClr val="181717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</a:p>
          </p:txBody>
        </p:sp>
        <p:sp>
          <p:nvSpPr>
            <p:cNvPr id="231" name="Resultados favorables en salud y la prevención de las enfermedades bucales en todos los grupos poblacionales"/>
            <p:cNvSpPr txBox="1"/>
            <p:nvPr/>
          </p:nvSpPr>
          <p:spPr>
            <a:xfrm>
              <a:off x="89761" y="89761"/>
              <a:ext cx="16238309" cy="17068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algn="just" defTabSz="1828800">
                <a:defRPr sz="4400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/>
              <a:r>
                <a:t>Resultados favorables en salud y la prevención de las enfermedades bucales en todos los grupos poblacionales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2"/>
      <p:bldP build="whole" bldLvl="1" animBg="1" rev="0" advAuto="0" spid="2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Espaço Reservado para Rodapé 3"/>
          <p:cNvSpPr txBox="1"/>
          <p:nvPr/>
        </p:nvSpPr>
        <p:spPr>
          <a:xfrm>
            <a:off x="10463807" y="12765171"/>
            <a:ext cx="11809315" cy="97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algn="r" defTabSz="1828800">
              <a:defRPr sz="2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Ashkanani, F., &amp; Al-Sane, M. (2013). Knowledge, Attitudes and Practices of Caregivers in Relation to Oral Health of Preschool Children. </a:t>
            </a:r>
            <a:r>
              <a:rPr i="1"/>
              <a:t>Medical Principles and Practice</a:t>
            </a:r>
            <a:r>
              <a:t>, </a:t>
            </a:r>
            <a:r>
              <a:rPr i="1"/>
              <a:t>22</a:t>
            </a:r>
            <a:r>
              <a:t>(2), 167–172.</a:t>
            </a:r>
            <a:r>
              <a:rPr sz="3200"/>
              <a:t> </a:t>
            </a:r>
          </a:p>
        </p:txBody>
      </p:sp>
      <p:sp>
        <p:nvSpPr>
          <p:cNvPr id="237" name="Seta para a esquerda 12"/>
          <p:cNvSpPr/>
          <p:nvPr/>
        </p:nvSpPr>
        <p:spPr>
          <a:xfrm rot="10800000">
            <a:off x="9599710" y="9636968"/>
            <a:ext cx="3365009" cy="1191834"/>
          </a:xfrm>
          <a:prstGeom prst="leftArrow">
            <a:avLst>
              <a:gd name="adj1" fmla="val 60000"/>
              <a:gd name="adj2" fmla="val 50000"/>
            </a:avLst>
          </a:prstGeom>
          <a:gradFill>
            <a:gsLst>
              <a:gs pos="0">
                <a:srgbClr val="47A195"/>
              </a:gs>
              <a:gs pos="50000">
                <a:srgbClr val="009688"/>
              </a:gs>
              <a:gs pos="100000">
                <a:srgbClr val="008578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63000"/>
              </a:srgbClr>
            </a:outerShdw>
          </a:effectLst>
        </p:spPr>
        <p:txBody>
          <a:bodyPr lIns="71434" tIns="71434" rIns="71434" bIns="71434"/>
          <a:lstStyle/>
          <a:p>
            <a:pPr algn="l" defTabSz="1828800">
              <a:defRPr sz="3600">
                <a:solidFill>
                  <a:srgbClr val="4D4D4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8" name="Título 1"/>
          <p:cNvSpPr txBox="1"/>
          <p:nvPr>
            <p:ph type="title"/>
          </p:nvPr>
        </p:nvSpPr>
        <p:spPr>
          <a:xfrm>
            <a:off x="2047130" y="241756"/>
            <a:ext cx="21031202" cy="19668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PLANTEAMIENTO DEL PROBLEMA</a:t>
            </a:r>
          </a:p>
        </p:txBody>
      </p:sp>
      <p:sp>
        <p:nvSpPr>
          <p:cNvPr id="239" name="Espaço Reservado para Número de Slide 4"/>
          <p:cNvSpPr txBox="1"/>
          <p:nvPr>
            <p:ph type="sldNum" sz="quarter" idx="4294967295"/>
          </p:nvPr>
        </p:nvSpPr>
        <p:spPr>
          <a:xfrm>
            <a:off x="22895782" y="12719742"/>
            <a:ext cx="365090" cy="551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0" name="Retângulo 6"/>
          <p:cNvSpPr txBox="1"/>
          <p:nvPr/>
        </p:nvSpPr>
        <p:spPr>
          <a:xfrm>
            <a:off x="642045" y="2396532"/>
            <a:ext cx="23093104" cy="1427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marL="571500" indent="-571500" algn="just" defTabSz="1828800">
              <a:buSzPct val="100000"/>
              <a:buFont typeface="Arial"/>
              <a:buChar char="•"/>
              <a:defRPr sz="3600">
                <a:solidFill>
                  <a:srgbClr val="18171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Los programas de promoción, prevención y empoderamiento en salud bucal deben estar enfocados en mejorar no solo el conocimiento también las actitudes y comportamientos que apliquen los cuidadores. </a:t>
            </a:r>
          </a:p>
        </p:txBody>
      </p:sp>
      <p:grpSp>
        <p:nvGrpSpPr>
          <p:cNvPr id="252" name="Diagrama 7"/>
          <p:cNvGrpSpPr/>
          <p:nvPr/>
        </p:nvGrpSpPr>
        <p:grpSpPr>
          <a:xfrm>
            <a:off x="1545935" y="4561733"/>
            <a:ext cx="13515261" cy="7170413"/>
            <a:chOff x="-2" y="-1"/>
            <a:chExt cx="13515259" cy="7170411"/>
          </a:xfrm>
        </p:grpSpPr>
        <p:grpSp>
          <p:nvGrpSpPr>
            <p:cNvPr id="243" name="Grupo"/>
            <p:cNvGrpSpPr/>
            <p:nvPr/>
          </p:nvGrpSpPr>
          <p:grpSpPr>
            <a:xfrm>
              <a:off x="4621236" y="2897623"/>
              <a:ext cx="4272787" cy="4272787"/>
              <a:chOff x="0" y="0"/>
              <a:chExt cx="4272785" cy="4272786"/>
            </a:xfrm>
          </p:grpSpPr>
          <p:sp>
            <p:nvSpPr>
              <p:cNvPr id="241" name="Círculo"/>
              <p:cNvSpPr/>
              <p:nvPr/>
            </p:nvSpPr>
            <p:spPr>
              <a:xfrm>
                <a:off x="-1" y="-1"/>
                <a:ext cx="4272786" cy="4272787"/>
              </a:xfrm>
              <a:prstGeom prst="ellipse">
                <a:avLst/>
              </a:prstGeom>
              <a:gradFill flip="none" rotWithShape="1">
                <a:gsLst>
                  <a:gs pos="0">
                    <a:srgbClr val="47A195"/>
                  </a:gs>
                  <a:gs pos="50000">
                    <a:srgbClr val="009688"/>
                  </a:gs>
                  <a:gs pos="100000">
                    <a:srgbClr val="00857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38100" dir="5400000">
                  <a:srgbClr val="000000">
                    <a:alpha val="63000"/>
                  </a:srgbClr>
                </a:outerShdw>
              </a:effectLst>
            </p:spPr>
            <p:txBody>
              <a:bodyPr wrap="square" lIns="71434" tIns="71434" rIns="71434" bIns="71434" numCol="1" anchor="ctr">
                <a:noAutofit/>
              </a:bodyPr>
              <a:lstStyle/>
              <a:p>
                <a:pPr defTabSz="2667000">
                  <a:lnSpc>
                    <a:spcPct val="90000"/>
                  </a:lnSpc>
                  <a:spcBef>
                    <a:spcPts val="1500"/>
                  </a:spcBef>
                  <a:defRPr sz="60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242" name="Mayor nível de conocimientos"/>
              <p:cNvSpPr txBox="1"/>
              <p:nvPr/>
            </p:nvSpPr>
            <p:spPr>
              <a:xfrm>
                <a:off x="212898" y="1410583"/>
                <a:ext cx="3846989" cy="1451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defTabSz="2667000">
                  <a:lnSpc>
                    <a:spcPct val="90000"/>
                  </a:lnSpc>
                  <a:spcBef>
                    <a:spcPts val="2500"/>
                  </a:spcBef>
                  <a:defRPr sz="42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pPr/>
                <a:r>
                  <a:t>Mayor nível de conocimientos </a:t>
                </a:r>
              </a:p>
            </p:txBody>
          </p:sp>
        </p:grpSp>
        <p:sp>
          <p:nvSpPr>
            <p:cNvPr id="244" name="Figura"/>
            <p:cNvSpPr/>
            <p:nvPr/>
          </p:nvSpPr>
          <p:spPr>
            <a:xfrm>
              <a:off x="1820029" y="1424139"/>
              <a:ext cx="3023782" cy="241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65"/>
                  </a:moveTo>
                  <a:lnTo>
                    <a:pt x="15542" y="21600"/>
                  </a:lnTo>
                  <a:lnTo>
                    <a:pt x="16540" y="19819"/>
                  </a:lnTo>
                  <a:lnTo>
                    <a:pt x="0" y="5344"/>
                  </a:lnTo>
                  <a:lnTo>
                    <a:pt x="2994" y="0"/>
                  </a:lnTo>
                  <a:lnTo>
                    <a:pt x="19534" y="14475"/>
                  </a:lnTo>
                  <a:lnTo>
                    <a:pt x="20532" y="126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A047"/>
                </a:gs>
                <a:gs pos="50000">
                  <a:srgbClr val="F29400"/>
                </a:gs>
                <a:gs pos="100000">
                  <a:srgbClr val="D683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38100" dir="5400000">
                <a:srgbClr val="000000">
                  <a:alpha val="63000"/>
                </a:srgbClr>
              </a:outerShdw>
            </a:effectLst>
          </p:spPr>
          <p:txBody>
            <a:bodyPr wrap="square" lIns="71434" tIns="71434" rIns="71434" bIns="71434" numCol="1" anchor="t">
              <a:noAutofit/>
            </a:bodyPr>
            <a:lstStyle/>
            <a:p>
              <a:pPr algn="l" defTabSz="1828800">
                <a:defRPr sz="3600">
                  <a:solidFill>
                    <a:srgbClr val="4D4D4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47" name="Grupo"/>
            <p:cNvGrpSpPr/>
            <p:nvPr/>
          </p:nvGrpSpPr>
          <p:grpSpPr>
            <a:xfrm>
              <a:off x="-3" y="99735"/>
              <a:ext cx="4059144" cy="3247318"/>
              <a:chOff x="-1" y="0"/>
              <a:chExt cx="4059142" cy="3247317"/>
            </a:xfrm>
          </p:grpSpPr>
          <p:sp>
            <p:nvSpPr>
              <p:cNvPr id="245" name="Rectángulo redondeado"/>
              <p:cNvSpPr/>
              <p:nvPr/>
            </p:nvSpPr>
            <p:spPr>
              <a:xfrm>
                <a:off x="-2" y="-1"/>
                <a:ext cx="4059144" cy="3247318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7A047"/>
                  </a:gs>
                  <a:gs pos="50000">
                    <a:srgbClr val="F29400"/>
                  </a:gs>
                  <a:gs pos="100000">
                    <a:srgbClr val="D683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38100" dir="5400000">
                  <a:srgbClr val="000000">
                    <a:alpha val="63000"/>
                  </a:srgbClr>
                </a:outerShdw>
              </a:effectLst>
            </p:spPr>
            <p:txBody>
              <a:bodyPr wrap="square" lIns="71434" tIns="71434" rIns="71434" bIns="71434" numCol="1" anchor="ctr">
                <a:noAutofit/>
              </a:bodyPr>
              <a:lstStyle/>
              <a:p>
                <a:pPr defTabSz="1333500">
                  <a:lnSpc>
                    <a:spcPct val="90000"/>
                  </a:lnSpc>
                  <a:spcBef>
                    <a:spcPts val="1500"/>
                  </a:spcBef>
                  <a:defRPr sz="30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246" name="Mayor comprensión de la importancia de las informaciones en salud."/>
              <p:cNvSpPr txBox="1"/>
              <p:nvPr/>
            </p:nvSpPr>
            <p:spPr>
              <a:xfrm>
                <a:off x="95109" y="603208"/>
                <a:ext cx="3868921" cy="20408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7150" tIns="57150" rIns="57150" bIns="57150" numCol="1" anchor="ctr">
                <a:spAutoFit/>
              </a:bodyPr>
              <a:lstStyle>
                <a:lvl1pPr defTabSz="1333500">
                  <a:lnSpc>
                    <a:spcPct val="90000"/>
                  </a:lnSpc>
                  <a:spcBef>
                    <a:spcPts val="1200"/>
                  </a:spcBef>
                  <a:defRPr sz="30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pPr/>
                <a:r>
                  <a:t>Mayor comprensión de la importancia de las informaciones en salud. </a:t>
                </a:r>
              </a:p>
            </p:txBody>
          </p:sp>
        </p:grpSp>
        <p:sp>
          <p:nvSpPr>
            <p:cNvPr id="248" name="Figura"/>
            <p:cNvSpPr/>
            <p:nvPr/>
          </p:nvSpPr>
          <p:spPr>
            <a:xfrm>
              <a:off x="8671444" y="1424139"/>
              <a:ext cx="3023783" cy="241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65"/>
                  </a:moveTo>
                  <a:lnTo>
                    <a:pt x="1068" y="12694"/>
                  </a:lnTo>
                  <a:lnTo>
                    <a:pt x="2066" y="14475"/>
                  </a:lnTo>
                  <a:lnTo>
                    <a:pt x="18606" y="0"/>
                  </a:lnTo>
                  <a:lnTo>
                    <a:pt x="21600" y="5344"/>
                  </a:lnTo>
                  <a:lnTo>
                    <a:pt x="5060" y="19819"/>
                  </a:lnTo>
                  <a:lnTo>
                    <a:pt x="6058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8CA63"/>
                </a:gs>
                <a:gs pos="50000">
                  <a:srgbClr val="8BC944"/>
                </a:gs>
                <a:gs pos="100000">
                  <a:srgbClr val="7CB935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38100" dir="5400000">
                <a:srgbClr val="000000">
                  <a:alpha val="63000"/>
                </a:srgbClr>
              </a:outerShdw>
            </a:effectLst>
          </p:spPr>
          <p:txBody>
            <a:bodyPr wrap="square" lIns="71434" tIns="71434" rIns="71434" bIns="71434" numCol="1" anchor="t">
              <a:noAutofit/>
            </a:bodyPr>
            <a:lstStyle/>
            <a:p>
              <a:pPr algn="l" defTabSz="1828800">
                <a:defRPr sz="3600">
                  <a:solidFill>
                    <a:srgbClr val="4D4D4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51" name="Grupo"/>
            <p:cNvGrpSpPr/>
            <p:nvPr/>
          </p:nvGrpSpPr>
          <p:grpSpPr>
            <a:xfrm>
              <a:off x="9456114" y="-2"/>
              <a:ext cx="4059144" cy="3446780"/>
              <a:chOff x="-1" y="0"/>
              <a:chExt cx="4059142" cy="3446779"/>
            </a:xfrm>
          </p:grpSpPr>
          <p:sp>
            <p:nvSpPr>
              <p:cNvPr id="249" name="Rectángulo redondeado"/>
              <p:cNvSpPr/>
              <p:nvPr/>
            </p:nvSpPr>
            <p:spPr>
              <a:xfrm>
                <a:off x="-2" y="99735"/>
                <a:ext cx="4059144" cy="3247318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98CA63"/>
                  </a:gs>
                  <a:gs pos="50000">
                    <a:srgbClr val="8BC944"/>
                  </a:gs>
                  <a:gs pos="100000">
                    <a:srgbClr val="7CB93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38100" dir="5400000">
                  <a:srgbClr val="000000">
                    <a:alpha val="63000"/>
                  </a:srgbClr>
                </a:outerShdw>
              </a:effectLst>
            </p:spPr>
            <p:txBody>
              <a:bodyPr wrap="square" lIns="71434" tIns="71434" rIns="71434" bIns="71434" numCol="1" anchor="ctr">
                <a:noAutofit/>
              </a:bodyPr>
              <a:lstStyle/>
              <a:p>
                <a:pPr defTabSz="1333500">
                  <a:lnSpc>
                    <a:spcPct val="90000"/>
                  </a:lnSpc>
                  <a:spcBef>
                    <a:spcPts val="1500"/>
                  </a:spcBef>
                  <a:defRPr sz="30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pPr>
              </a:p>
            </p:txBody>
          </p:sp>
          <p:sp>
            <p:nvSpPr>
              <p:cNvPr id="250" name="Aplicación de informaciones para empoderar y generar cambios en los hábitos de salud de los cuidadores y sus hijos"/>
              <p:cNvSpPr txBox="1"/>
              <p:nvPr/>
            </p:nvSpPr>
            <p:spPr>
              <a:xfrm>
                <a:off x="95108" y="-1"/>
                <a:ext cx="3868922" cy="34467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7150" tIns="57150" rIns="57150" bIns="57150" numCol="1" anchor="ctr">
                <a:spAutoFit/>
              </a:bodyPr>
              <a:lstStyle>
                <a:lvl1pPr defTabSz="1333500">
                  <a:lnSpc>
                    <a:spcPct val="90000"/>
                  </a:lnSpc>
                  <a:spcBef>
                    <a:spcPts val="1200"/>
                  </a:spcBef>
                  <a:defRPr sz="30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pPr/>
                <a:r>
                  <a:t>Aplicación de informaciones para empoderar y generar cambios en los hábitos de salud de los cuidadores y sus hijos</a:t>
                </a:r>
              </a:p>
            </p:txBody>
          </p:sp>
        </p:grpSp>
      </p:grpSp>
      <p:grpSp>
        <p:nvGrpSpPr>
          <p:cNvPr id="255" name="Retângulo de cantos arredondados 11"/>
          <p:cNvGrpSpPr/>
          <p:nvPr/>
        </p:nvGrpSpPr>
        <p:grpSpPr>
          <a:xfrm>
            <a:off x="13632156" y="9636965"/>
            <a:ext cx="7056793" cy="1191841"/>
            <a:chOff x="0" y="-1"/>
            <a:chExt cx="7056792" cy="1191840"/>
          </a:xfrm>
        </p:grpSpPr>
        <p:sp>
          <p:nvSpPr>
            <p:cNvPr id="253" name="Rectángulo redondeado"/>
            <p:cNvSpPr/>
            <p:nvPr/>
          </p:nvSpPr>
          <p:spPr>
            <a:xfrm>
              <a:off x="-1" y="-2"/>
              <a:ext cx="7056793" cy="1191842"/>
            </a:xfrm>
            <a:prstGeom prst="roundRect">
              <a:avLst>
                <a:gd name="adj" fmla="val 16667"/>
              </a:avLst>
            </a:prstGeom>
            <a:solidFill>
              <a:srgbClr val="009688"/>
            </a:solidFill>
            <a:ln w="25400" cap="flat">
              <a:solidFill>
                <a:srgbClr val="006D63"/>
              </a:solidFill>
              <a:prstDash val="solid"/>
              <a:miter lim="8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sz="3600">
                  <a:solidFill>
                    <a:srgbClr val="181717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</a:p>
          </p:txBody>
        </p:sp>
        <p:sp>
          <p:nvSpPr>
            <p:cNvPr id="254" name="Entrevista motivacional"/>
            <p:cNvSpPr txBox="1"/>
            <p:nvPr/>
          </p:nvSpPr>
          <p:spPr>
            <a:xfrm>
              <a:off x="58178" y="193327"/>
              <a:ext cx="6940433" cy="8051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ctr">
              <a:spAutoFit/>
            </a:bodyPr>
            <a:lstStyle>
              <a:lvl1pPr defTabSz="1828800">
                <a:defRPr sz="3600">
                  <a:solidFill>
                    <a:srgbClr val="181717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Entrevista motivacional</a:t>
              </a:r>
            </a:p>
          </p:txBody>
        </p:sp>
      </p:grpSp>
      <p:pic>
        <p:nvPicPr>
          <p:cNvPr id="2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72655" y="4795268"/>
            <a:ext cx="8022919" cy="4125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1"/>
      <p:bldP build="whole" bldLvl="1" animBg="1" rev="0" advAuto="0" spid="25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Espaço Reservado para Rodapé 3"/>
          <p:cNvSpPr txBox="1"/>
          <p:nvPr/>
        </p:nvSpPr>
        <p:spPr>
          <a:xfrm>
            <a:off x="9599709" y="12714371"/>
            <a:ext cx="12673414" cy="1021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algn="just" defTabSz="1828800">
              <a:defRPr sz="1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Tengland, P.A.(2007). Empowerment: a goal or a means for health promotion? Med Health Care Philos, 10(2),197-207.</a:t>
            </a:r>
          </a:p>
          <a:p>
            <a:pPr algn="just" defTabSz="1828800">
              <a:defRPr sz="1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Weinstein, P., Harrison, R., Benton, T. Motivating patients to prevent caries in their young children: one year findings. (2004). J Am Dent Assoc, 135, 731-738</a:t>
            </a:r>
            <a:r>
              <a:rPr>
                <a:solidFill>
                  <a:srgbClr val="4D4D4F"/>
                </a:solidFill>
              </a:rPr>
              <a:t>.</a:t>
            </a:r>
          </a:p>
        </p:txBody>
      </p:sp>
      <p:sp>
        <p:nvSpPr>
          <p:cNvPr id="259" name="Título 1"/>
          <p:cNvSpPr txBox="1"/>
          <p:nvPr>
            <p:ph type="title"/>
          </p:nvPr>
        </p:nvSpPr>
        <p:spPr>
          <a:xfrm>
            <a:off x="2047130" y="241756"/>
            <a:ext cx="21031202" cy="19668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PLANTEAMIENTO DEL PROBLEMA</a:t>
            </a:r>
          </a:p>
        </p:txBody>
      </p:sp>
      <p:sp>
        <p:nvSpPr>
          <p:cNvPr id="260" name="Espaço Reservado para Número de Slide 4"/>
          <p:cNvSpPr txBox="1"/>
          <p:nvPr>
            <p:ph type="sldNum" sz="quarter" idx="4294967295"/>
          </p:nvPr>
        </p:nvSpPr>
        <p:spPr>
          <a:xfrm>
            <a:off x="22895782" y="12719742"/>
            <a:ext cx="365090" cy="551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1" name="Retângulo 6"/>
          <p:cNvSpPr txBox="1"/>
          <p:nvPr/>
        </p:nvSpPr>
        <p:spPr>
          <a:xfrm>
            <a:off x="1534814" y="2610204"/>
            <a:ext cx="21026340" cy="1427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algn="just" defTabSz="1828800">
              <a:defRPr sz="3600">
                <a:solidFill>
                  <a:srgbClr val="181717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just" defTabSz="1828800">
              <a:defRPr sz="3600">
                <a:solidFill>
                  <a:srgbClr val="4D4D4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</a:t>
            </a:r>
          </a:p>
        </p:txBody>
      </p:sp>
      <p:sp>
        <p:nvSpPr>
          <p:cNvPr id="262" name="Rectángulo redondeado 5"/>
          <p:cNvSpPr/>
          <p:nvPr/>
        </p:nvSpPr>
        <p:spPr>
          <a:xfrm>
            <a:off x="624528" y="2382570"/>
            <a:ext cx="22877816" cy="27472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9FCF6"/>
              </a:gs>
              <a:gs pos="74000">
                <a:srgbClr val="CBE4AE"/>
              </a:gs>
              <a:gs pos="83000">
                <a:srgbClr val="CBE4AE"/>
              </a:gs>
              <a:gs pos="100000">
                <a:srgbClr val="DCEDC9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63000"/>
              </a:srgbClr>
            </a:outerShdw>
          </a:effectLst>
        </p:spPr>
        <p:txBody>
          <a:bodyPr lIns="71434" tIns="71434" rIns="71434" bIns="71434" anchor="ctr"/>
          <a:lstStyle/>
          <a:p>
            <a:pPr defTabSz="1828800"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3" name="CuadroTexto 6"/>
          <p:cNvSpPr txBox="1"/>
          <p:nvPr/>
        </p:nvSpPr>
        <p:spPr>
          <a:xfrm>
            <a:off x="793829" y="2636047"/>
            <a:ext cx="22508310" cy="2278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algn="just" defTabSz="1828800">
              <a:defRPr sz="4000">
                <a:solidFill>
                  <a:srgbClr val="18171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ENTREVISTA MOTIVACIONAL: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método de comunicación con abordaje multidimensional, se guía y empoderar al individuo para generar cambios positivos que le permitan tomar mejores decisiones e identificar su papel activo dentro del proceso salud-enfermedad.</a:t>
            </a:r>
          </a:p>
        </p:txBody>
      </p:sp>
      <p:grpSp>
        <p:nvGrpSpPr>
          <p:cNvPr id="277" name="Diagrama 13"/>
          <p:cNvGrpSpPr/>
          <p:nvPr/>
        </p:nvGrpSpPr>
        <p:grpSpPr>
          <a:xfrm>
            <a:off x="1479839" y="5252970"/>
            <a:ext cx="16239742" cy="7448148"/>
            <a:chOff x="-2" y="0"/>
            <a:chExt cx="16239740" cy="7448147"/>
          </a:xfrm>
        </p:grpSpPr>
        <p:sp>
          <p:nvSpPr>
            <p:cNvPr id="264" name="Flecha"/>
            <p:cNvSpPr/>
            <p:nvPr/>
          </p:nvSpPr>
          <p:spPr>
            <a:xfrm>
              <a:off x="1211063" y="0"/>
              <a:ext cx="13817609" cy="74481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EFCE"/>
            </a:solidFill>
            <a:ln w="12700" cap="flat">
              <a:noFill/>
              <a:miter lim="400000"/>
            </a:ln>
            <a:effectLst/>
          </p:spPr>
          <p:txBody>
            <a:bodyPr wrap="square" lIns="71434" tIns="71434" rIns="71434" bIns="71434" numCol="1" anchor="t">
              <a:noAutofit/>
            </a:bodyPr>
            <a:lstStyle/>
            <a:p>
              <a:pPr algn="l" defTabSz="1828800">
                <a:defRPr sz="3600">
                  <a:solidFill>
                    <a:srgbClr val="4D4D4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67" name="Grupo"/>
            <p:cNvGrpSpPr/>
            <p:nvPr/>
          </p:nvGrpSpPr>
          <p:grpSpPr>
            <a:xfrm>
              <a:off x="-3" y="2234440"/>
              <a:ext cx="3913197" cy="2979265"/>
              <a:chOff x="0" y="0"/>
              <a:chExt cx="3913195" cy="2979264"/>
            </a:xfrm>
          </p:grpSpPr>
          <p:sp>
            <p:nvSpPr>
              <p:cNvPr id="265" name="Rectángulo redondeado"/>
              <p:cNvSpPr/>
              <p:nvPr/>
            </p:nvSpPr>
            <p:spPr>
              <a:xfrm>
                <a:off x="-1" y="-1"/>
                <a:ext cx="3913196" cy="2979265"/>
              </a:xfrm>
              <a:prstGeom prst="roundRect">
                <a:avLst>
                  <a:gd name="adj" fmla="val 16667"/>
                </a:avLst>
              </a:prstGeom>
              <a:solidFill>
                <a:srgbClr val="FFD3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4" tIns="71434" rIns="71434" bIns="71434" numCol="1" anchor="ctr">
                <a:noAutofit/>
              </a:bodyPr>
              <a:lstStyle/>
              <a:p>
                <a:pPr defTabSz="1155700">
                  <a:lnSpc>
                    <a:spcPct val="90000"/>
                  </a:lnSpc>
                  <a:spcBef>
                    <a:spcPts val="1500"/>
                  </a:spcBef>
                  <a:defRPr sz="2600">
                    <a:solidFill>
                      <a:srgbClr val="181717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6" name="Aumentar nível de conocimiento"/>
              <p:cNvSpPr txBox="1"/>
              <p:nvPr/>
            </p:nvSpPr>
            <p:spPr>
              <a:xfrm>
                <a:off x="145436" y="956228"/>
                <a:ext cx="3622323" cy="1066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9060" tIns="99060" rIns="99060" bIns="99060" numCol="1" anchor="ctr">
                <a:spAutoFit/>
              </a:bodyPr>
              <a:lstStyle>
                <a:lvl1pPr defTabSz="1155700">
                  <a:lnSpc>
                    <a:spcPct val="90000"/>
                  </a:lnSpc>
                  <a:spcBef>
                    <a:spcPts val="1000"/>
                  </a:spcBef>
                  <a:defRPr sz="26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pPr/>
                <a:r>
                  <a:t>Aumentar nível de conocimiento</a:t>
                </a:r>
              </a:p>
            </p:txBody>
          </p:sp>
        </p:grpSp>
        <p:grpSp>
          <p:nvGrpSpPr>
            <p:cNvPr id="270" name="Grupo"/>
            <p:cNvGrpSpPr/>
            <p:nvPr/>
          </p:nvGrpSpPr>
          <p:grpSpPr>
            <a:xfrm>
              <a:off x="4108848" y="2234440"/>
              <a:ext cx="3913193" cy="2979265"/>
              <a:chOff x="-1" y="0"/>
              <a:chExt cx="3913192" cy="2979264"/>
            </a:xfrm>
          </p:grpSpPr>
          <p:sp>
            <p:nvSpPr>
              <p:cNvPr id="268" name="Rectángulo redondeado"/>
              <p:cNvSpPr/>
              <p:nvPr/>
            </p:nvSpPr>
            <p:spPr>
              <a:xfrm>
                <a:off x="-2" y="-1"/>
                <a:ext cx="3913194" cy="2979265"/>
              </a:xfrm>
              <a:prstGeom prst="roundRect">
                <a:avLst>
                  <a:gd name="adj" fmla="val 16667"/>
                </a:avLst>
              </a:prstGeom>
              <a:solidFill>
                <a:srgbClr val="89F1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4" tIns="71434" rIns="71434" bIns="71434" numCol="1" anchor="ctr">
                <a:noAutofit/>
              </a:bodyPr>
              <a:lstStyle/>
              <a:p>
                <a:pPr defTabSz="1155700">
                  <a:lnSpc>
                    <a:spcPct val="90000"/>
                  </a:lnSpc>
                  <a:spcBef>
                    <a:spcPts val="1500"/>
                  </a:spcBef>
                  <a:defRPr sz="2600">
                    <a:solidFill>
                      <a:srgbClr val="181717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9" name="Mejorar actitudes y prácticas"/>
              <p:cNvSpPr txBox="1"/>
              <p:nvPr/>
            </p:nvSpPr>
            <p:spPr>
              <a:xfrm>
                <a:off x="145435" y="956228"/>
                <a:ext cx="3622320" cy="1066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9060" tIns="99060" rIns="99060" bIns="99060" numCol="1" anchor="ctr">
                <a:spAutoFit/>
              </a:bodyPr>
              <a:lstStyle>
                <a:lvl1pPr defTabSz="1155700">
                  <a:lnSpc>
                    <a:spcPct val="90000"/>
                  </a:lnSpc>
                  <a:spcBef>
                    <a:spcPts val="1000"/>
                  </a:spcBef>
                  <a:defRPr sz="26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pPr/>
                <a:r>
                  <a:t>Mejorar actitudes y prácticas</a:t>
                </a:r>
              </a:p>
            </p:txBody>
          </p:sp>
        </p:grpSp>
        <p:grpSp>
          <p:nvGrpSpPr>
            <p:cNvPr id="273" name="Grupo"/>
            <p:cNvGrpSpPr/>
            <p:nvPr/>
          </p:nvGrpSpPr>
          <p:grpSpPr>
            <a:xfrm>
              <a:off x="8217693" y="2234440"/>
              <a:ext cx="3913197" cy="2979265"/>
              <a:chOff x="-1" y="0"/>
              <a:chExt cx="3913195" cy="2979264"/>
            </a:xfrm>
          </p:grpSpPr>
          <p:sp>
            <p:nvSpPr>
              <p:cNvPr id="271" name="Rectángulo redondeado"/>
              <p:cNvSpPr/>
              <p:nvPr/>
            </p:nvSpPr>
            <p:spPr>
              <a:xfrm>
                <a:off x="-2" y="-1"/>
                <a:ext cx="3913197" cy="2979265"/>
              </a:xfrm>
              <a:prstGeom prst="roundRect">
                <a:avLst>
                  <a:gd name="adj" fmla="val 16667"/>
                </a:avLst>
              </a:prstGeom>
              <a:solidFill>
                <a:srgbClr val="78E5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4" tIns="71434" rIns="71434" bIns="71434" numCol="1" anchor="ctr">
                <a:noAutofit/>
              </a:bodyPr>
              <a:lstStyle/>
              <a:p>
                <a:pPr defTabSz="1155700">
                  <a:lnSpc>
                    <a:spcPct val="90000"/>
                  </a:lnSpc>
                  <a:spcBef>
                    <a:spcPts val="1500"/>
                  </a:spcBef>
                  <a:defRPr sz="2600">
                    <a:solidFill>
                      <a:srgbClr val="181717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2" name="Mayor participación social"/>
              <p:cNvSpPr txBox="1"/>
              <p:nvPr/>
            </p:nvSpPr>
            <p:spPr>
              <a:xfrm>
                <a:off x="145435" y="956228"/>
                <a:ext cx="3622325" cy="1066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9060" tIns="99060" rIns="99060" bIns="99060" numCol="1" anchor="ctr">
                <a:spAutoFit/>
              </a:bodyPr>
              <a:lstStyle>
                <a:lvl1pPr defTabSz="1155700">
                  <a:lnSpc>
                    <a:spcPct val="90000"/>
                  </a:lnSpc>
                  <a:spcBef>
                    <a:spcPts val="1000"/>
                  </a:spcBef>
                  <a:defRPr sz="26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pPr/>
                <a:r>
                  <a:t>Mayor participación social </a:t>
                </a:r>
              </a:p>
            </p:txBody>
          </p:sp>
        </p:grpSp>
        <p:grpSp>
          <p:nvGrpSpPr>
            <p:cNvPr id="276" name="Grupo"/>
            <p:cNvGrpSpPr/>
            <p:nvPr/>
          </p:nvGrpSpPr>
          <p:grpSpPr>
            <a:xfrm>
              <a:off x="12326545" y="2234440"/>
              <a:ext cx="3913194" cy="2979265"/>
              <a:chOff x="0" y="0"/>
              <a:chExt cx="3913193" cy="2979264"/>
            </a:xfrm>
          </p:grpSpPr>
          <p:sp>
            <p:nvSpPr>
              <p:cNvPr id="274" name="Rectángulo redondeado"/>
              <p:cNvSpPr/>
              <p:nvPr/>
            </p:nvSpPr>
            <p:spPr>
              <a:xfrm>
                <a:off x="-1" y="-1"/>
                <a:ext cx="3913194" cy="2979265"/>
              </a:xfrm>
              <a:prstGeom prst="roundRect">
                <a:avLst>
                  <a:gd name="adj" fmla="val 16667"/>
                </a:avLst>
              </a:prstGeom>
              <a:solidFill>
                <a:srgbClr val="8EAA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4" tIns="71434" rIns="71434" bIns="71434" numCol="1" anchor="ctr">
                <a:noAutofit/>
              </a:bodyPr>
              <a:lstStyle/>
              <a:p>
                <a:pPr defTabSz="1155700">
                  <a:lnSpc>
                    <a:spcPct val="90000"/>
                  </a:lnSpc>
                  <a:spcBef>
                    <a:spcPts val="1500"/>
                  </a:spcBef>
                  <a:defRPr sz="2600">
                    <a:solidFill>
                      <a:srgbClr val="181717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5" name="Mejores comportamientos y prácticas de autocuidado como mayor adhesión al tratamiento"/>
              <p:cNvSpPr txBox="1"/>
              <p:nvPr/>
            </p:nvSpPr>
            <p:spPr>
              <a:xfrm>
                <a:off x="145435" y="133268"/>
                <a:ext cx="3622323" cy="27127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9060" tIns="99060" rIns="99060" bIns="99060" numCol="1" anchor="ctr">
                <a:spAutoFit/>
              </a:bodyPr>
              <a:lstStyle>
                <a:lvl1pPr defTabSz="1155700">
                  <a:lnSpc>
                    <a:spcPct val="90000"/>
                  </a:lnSpc>
                  <a:spcBef>
                    <a:spcPts val="1000"/>
                  </a:spcBef>
                  <a:defRPr sz="2600">
                    <a:solidFill>
                      <a:srgbClr val="181717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pPr/>
                <a:r>
                  <a:t>Mejores comportamientos y prácticas de autocuidado como mayor adhesión al tratamiento </a:t>
                </a:r>
              </a:p>
            </p:txBody>
          </p:sp>
        </p:grpSp>
      </p:grpSp>
      <p:grpSp>
        <p:nvGrpSpPr>
          <p:cNvPr id="280" name="Explosión 1 13"/>
          <p:cNvGrpSpPr/>
          <p:nvPr/>
        </p:nvGrpSpPr>
        <p:grpSpPr>
          <a:xfrm>
            <a:off x="18240670" y="6860628"/>
            <a:ext cx="5711605" cy="3873523"/>
            <a:chOff x="0" y="0"/>
            <a:chExt cx="5711604" cy="3873522"/>
          </a:xfrm>
        </p:grpSpPr>
        <p:sp>
          <p:nvSpPr>
            <p:cNvPr id="278" name="Rectángulo redondeado"/>
            <p:cNvSpPr/>
            <p:nvPr/>
          </p:nvSpPr>
          <p:spPr>
            <a:xfrm>
              <a:off x="-1" y="-1"/>
              <a:ext cx="5711605" cy="387352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7A047"/>
                </a:gs>
                <a:gs pos="50000">
                  <a:srgbClr val="F29400"/>
                </a:gs>
                <a:gs pos="100000">
                  <a:srgbClr val="D683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27000" dist="38100" dir="5400000">
                <a:srgbClr val="000000">
                  <a:alpha val="63000"/>
                </a:srgbClr>
              </a:outerShdw>
            </a:effectLst>
          </p:spPr>
          <p:txBody>
            <a:bodyPr wrap="square" lIns="71434" tIns="71434" rIns="71434" bIns="71434" numCol="1" anchor="ctr">
              <a:noAutofit/>
            </a:bodyPr>
            <a:lstStyle/>
            <a:p>
              <a:pPr defTabSz="1828800">
                <a:defRPr b="1" sz="3600">
                  <a:solidFill>
                    <a:srgbClr val="181717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9" name="Entrevista motivacional estrategia clave e innovadoras para la promoción, prevención y empoderamiento"/>
            <p:cNvSpPr txBox="1"/>
            <p:nvPr/>
          </p:nvSpPr>
          <p:spPr>
            <a:xfrm>
              <a:off x="189089" y="289567"/>
              <a:ext cx="5333425" cy="32943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ctr">
              <a:spAutoFit/>
            </a:bodyPr>
            <a:lstStyle/>
            <a:p>
              <a:pPr defTabSz="1828800">
                <a:defRPr sz="3600">
                  <a:solidFill>
                    <a:srgbClr val="181717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Entrevista motivacional </a:t>
              </a:r>
              <a:r>
                <a:rPr>
                  <a:latin typeface="Avenir Book"/>
                  <a:ea typeface="Avenir Book"/>
                  <a:cs typeface="Avenir Book"/>
                  <a:sym typeface="Avenir Book"/>
                </a:rPr>
                <a:t>estrategia clave e innovadoras para la promoción, prevención y empoderamiento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Número de diapositiva"/>
          <p:cNvSpPr txBox="1"/>
          <p:nvPr>
            <p:ph type="sldNum" sz="quarter" idx="4294967295"/>
          </p:nvPr>
        </p:nvSpPr>
        <p:spPr>
          <a:xfrm>
            <a:off x="22895782" y="12719742"/>
            <a:ext cx="365090" cy="551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5" name="Imagen 6" descr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649" y="2633104"/>
            <a:ext cx="10817237" cy="9863613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Marcador de contenido 2"/>
          <p:cNvSpPr txBox="1"/>
          <p:nvPr/>
        </p:nvSpPr>
        <p:spPr>
          <a:xfrm>
            <a:off x="13524523" y="3814716"/>
            <a:ext cx="10034260" cy="9037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normAutofit fontScale="100000" lnSpcReduction="0"/>
          </a:bodyPr>
          <a:lstStyle/>
          <a:p>
            <a:pPr marL="457200" indent="-457200" algn="just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0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Las revisiones sistemáticas permiten establecer un consenso sobre un tema y tomar decisiones clínicas.</a:t>
            </a:r>
          </a:p>
          <a:p>
            <a:pPr marL="457200" indent="-457200" algn="just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0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just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000">
                <a:solidFill>
                  <a:srgbClr val="4D4D4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 existen revisiones sistemáticas la efectividad de la entrevista motivacional en la prevención de caries dental</a:t>
            </a:r>
          </a:p>
        </p:txBody>
      </p:sp>
      <p:sp>
        <p:nvSpPr>
          <p:cNvPr id="287" name="Título 5"/>
          <p:cNvSpPr txBox="1"/>
          <p:nvPr/>
        </p:nvSpPr>
        <p:spPr>
          <a:xfrm>
            <a:off x="2041624" y="206545"/>
            <a:ext cx="20300752" cy="197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>
            <a:normAutofit fontScale="100000" lnSpcReduction="0"/>
          </a:bodyPr>
          <a:lstStyle>
            <a:lvl1pPr defTabSz="1828800">
              <a:defRPr b="1" sz="5000">
                <a:solidFill>
                  <a:srgbClr val="F294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pPr/>
            <a:r>
              <a:t>NECESIDAD DE REALIZAR  REVISIONES SISTEMÁTICAS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2" descr="Picture 2"/>
          <p:cNvPicPr>
            <a:picLocks noChangeAspect="1"/>
          </p:cNvPicPr>
          <p:nvPr/>
        </p:nvPicPr>
        <p:blipFill>
          <a:blip r:embed="rId2">
            <a:alphaModFix amt="37397"/>
            <a:extLst/>
          </a:blip>
          <a:stretch>
            <a:fillRect/>
          </a:stretch>
        </p:blipFill>
        <p:spPr>
          <a:xfrm>
            <a:off x="17310447" y="1385391"/>
            <a:ext cx="5399588" cy="639950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Marcador de texto 2"/>
          <p:cNvSpPr txBox="1"/>
          <p:nvPr>
            <p:ph type="body" sz="half" idx="1"/>
          </p:nvPr>
        </p:nvSpPr>
        <p:spPr>
          <a:xfrm>
            <a:off x="638307" y="7686264"/>
            <a:ext cx="17871680" cy="4737104"/>
          </a:xfrm>
          <a:prstGeom prst="rect">
            <a:avLst/>
          </a:prstGeom>
        </p:spPr>
        <p:txBody>
          <a:bodyPr/>
          <a:lstStyle>
            <a:lvl1pPr algn="ctr">
              <a:defRPr sz="6400">
                <a:solidFill>
                  <a:srgbClr val="000000"/>
                </a:solidFill>
              </a:defRPr>
            </a:lvl1pPr>
          </a:lstStyle>
          <a:p>
            <a:pPr/>
            <a:r>
              <a:t>¿Cuál es la de efectividad de la entrevista motivacional en la prevención de caries dental?</a:t>
            </a:r>
          </a:p>
        </p:txBody>
      </p:sp>
      <p:sp>
        <p:nvSpPr>
          <p:cNvPr id="291" name="Título 1"/>
          <p:cNvSpPr txBox="1"/>
          <p:nvPr>
            <p:ph type="title"/>
          </p:nvPr>
        </p:nvSpPr>
        <p:spPr>
          <a:xfrm>
            <a:off x="2254896" y="3601699"/>
            <a:ext cx="21031202" cy="1966887"/>
          </a:xfrm>
          <a:prstGeom prst="rect">
            <a:avLst/>
          </a:prstGeom>
        </p:spPr>
        <p:txBody>
          <a:bodyPr/>
          <a:lstStyle>
            <a:lvl1pPr defTabSz="1627632">
              <a:defRPr b="1" sz="10600">
                <a:solidFill>
                  <a:srgbClr val="ED7D3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pPr/>
            <a:r>
              <a:t>PREGUNTA DE INVESTIGACIÓN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ítulo 1"/>
          <p:cNvSpPr txBox="1"/>
          <p:nvPr>
            <p:ph type="title"/>
          </p:nvPr>
        </p:nvSpPr>
        <p:spPr>
          <a:xfrm>
            <a:off x="2047130" y="241756"/>
            <a:ext cx="21031202" cy="19668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OBJETIVO GENERAL</a:t>
            </a:r>
          </a:p>
        </p:txBody>
      </p:sp>
      <p:sp>
        <p:nvSpPr>
          <p:cNvPr id="294" name="Espaço Reservado para Número de Slide 4"/>
          <p:cNvSpPr txBox="1"/>
          <p:nvPr>
            <p:ph type="sldNum" sz="quarter" idx="4294967295"/>
          </p:nvPr>
        </p:nvSpPr>
        <p:spPr>
          <a:xfrm>
            <a:off x="22895782" y="12719742"/>
            <a:ext cx="365090" cy="551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5" name="Retângulo 2"/>
          <p:cNvSpPr txBox="1"/>
          <p:nvPr/>
        </p:nvSpPr>
        <p:spPr>
          <a:xfrm>
            <a:off x="1246780" y="2754239"/>
            <a:ext cx="21831550" cy="198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algn="just" defTabSz="1828800">
              <a:defRPr sz="5200">
                <a:solidFill>
                  <a:srgbClr val="18171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Evaluar la evidencia científica disponible sobre la efectividad de la entrevista motivacional en prevención de caries dental. </a:t>
            </a:r>
          </a:p>
        </p:txBody>
      </p:sp>
      <p:grpSp>
        <p:nvGrpSpPr>
          <p:cNvPr id="298" name="Picture 4"/>
          <p:cNvGrpSpPr/>
          <p:nvPr/>
        </p:nvGrpSpPr>
        <p:grpSpPr>
          <a:xfrm>
            <a:off x="7660830" y="5596462"/>
            <a:ext cx="9803797" cy="6540975"/>
            <a:chOff x="-1" y="-1"/>
            <a:chExt cx="9803796" cy="6540973"/>
          </a:xfrm>
        </p:grpSpPr>
        <p:sp>
          <p:nvSpPr>
            <p:cNvPr id="296" name="Figura"/>
            <p:cNvSpPr/>
            <p:nvPr/>
          </p:nvSpPr>
          <p:spPr>
            <a:xfrm>
              <a:off x="-2" y="-2"/>
              <a:ext cx="9803798" cy="654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cubicBezTo>
                    <a:pt x="0" y="831"/>
                    <a:pt x="554" y="0"/>
                    <a:pt x="1239" y="0"/>
                  </a:cubicBezTo>
                  <a:lnTo>
                    <a:pt x="20361" y="0"/>
                  </a:lnTo>
                  <a:cubicBezTo>
                    <a:pt x="21046" y="0"/>
                    <a:pt x="21600" y="831"/>
                    <a:pt x="21600" y="1856"/>
                  </a:cubicBezTo>
                  <a:lnTo>
                    <a:pt x="21600" y="19744"/>
                  </a:lnTo>
                  <a:cubicBezTo>
                    <a:pt x="21600" y="20769"/>
                    <a:pt x="21046" y="21600"/>
                    <a:pt x="20361" y="21600"/>
                  </a:cubicBezTo>
                  <a:lnTo>
                    <a:pt x="1239" y="21600"/>
                  </a:lnTo>
                  <a:cubicBezTo>
                    <a:pt x="554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 algn="l" defTabSz="1828800">
                <a:defRPr sz="3600">
                  <a:solidFill>
                    <a:srgbClr val="4D4D4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97" name="image19.jpeg" descr="image19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1" b="1"/>
            <a:stretch>
              <a:fillRect/>
            </a:stretch>
          </p:blipFill>
          <p:spPr>
            <a:xfrm>
              <a:off x="-1" y="0"/>
              <a:ext cx="9803608" cy="654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8" y="0"/>
                  </a:moveTo>
                  <a:cubicBezTo>
                    <a:pt x="554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554" y="21600"/>
                    <a:pt x="1238" y="21600"/>
                  </a:cubicBezTo>
                  <a:lnTo>
                    <a:pt x="20362" y="21600"/>
                  </a:lnTo>
                  <a:cubicBezTo>
                    <a:pt x="21046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1046" y="0"/>
                    <a:pt x="20362" y="0"/>
                  </a:cubicBezTo>
                  <a:lnTo>
                    <a:pt x="123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4" tIns="71434" rIns="71434" bIns="71434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4" tIns="71434" rIns="71434" bIns="71434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4" tIns="71434" rIns="71434" bIns="71434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4" tIns="71434" rIns="71434" bIns="71434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