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344" r:id="rId4"/>
    <p:sldId id="262" r:id="rId5"/>
    <p:sldId id="357" r:id="rId6"/>
    <p:sldId id="345" r:id="rId7"/>
    <p:sldId id="341" r:id="rId8"/>
    <p:sldId id="362" r:id="rId9"/>
    <p:sldId id="363" r:id="rId10"/>
    <p:sldId id="358" r:id="rId11"/>
    <p:sldId id="361" r:id="rId12"/>
    <p:sldId id="359" r:id="rId13"/>
    <p:sldId id="354" r:id="rId14"/>
    <p:sldId id="360" r:id="rId15"/>
    <p:sldId id="347" r:id="rId16"/>
    <p:sldId id="348" r:id="rId17"/>
    <p:sldId id="367" r:id="rId18"/>
    <p:sldId id="355" r:id="rId19"/>
    <p:sldId id="364" r:id="rId20"/>
    <p:sldId id="368" r:id="rId21"/>
    <p:sldId id="369" r:id="rId22"/>
    <p:sldId id="370" r:id="rId23"/>
    <p:sldId id="350"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Alzamora" initials="LA" lastIdx="1" clrIdx="0">
    <p:extLst>
      <p:ext uri="{19B8F6BF-5375-455C-9EA6-DF929625EA0E}">
        <p15:presenceInfo xmlns:p15="http://schemas.microsoft.com/office/powerpoint/2012/main" userId="Leslie Alzamo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55" autoAdjust="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ownloads\estra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ownloads\TABULACIONPATIIP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ownloads\TABULACIONPATIIP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ESTRATOS</a:t>
            </a:r>
            <a:r>
              <a:rPr lang="es-CO" baseline="0"/>
              <a:t> </a:t>
            </a:r>
            <a:endParaRPr lang="es-CO"/>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[estrato.xlsx]estrato!$A$1:$A$6</c:f>
              <c:strCache>
                <c:ptCount val="6"/>
                <c:pt idx="0">
                  <c:v>Estrato 1</c:v>
                </c:pt>
                <c:pt idx="1">
                  <c:v>Estrato 2</c:v>
                </c:pt>
                <c:pt idx="2">
                  <c:v>Estrato 3</c:v>
                </c:pt>
                <c:pt idx="3">
                  <c:v>Estrato 4</c:v>
                </c:pt>
                <c:pt idx="4">
                  <c:v>Estrato 5</c:v>
                </c:pt>
                <c:pt idx="5">
                  <c:v>Estrato 6</c:v>
                </c:pt>
              </c:strCache>
            </c:strRef>
          </c:cat>
          <c:val>
            <c:numRef>
              <c:f>[estrato.xlsx]estrato!$B$1:$B$6</c:f>
              <c:numCache>
                <c:formatCode>General</c:formatCode>
                <c:ptCount val="6"/>
                <c:pt idx="0">
                  <c:v>15</c:v>
                </c:pt>
                <c:pt idx="1">
                  <c:v>25</c:v>
                </c:pt>
                <c:pt idx="2">
                  <c:v>47</c:v>
                </c:pt>
                <c:pt idx="3">
                  <c:v>10</c:v>
                </c:pt>
                <c:pt idx="4">
                  <c:v>10</c:v>
                </c:pt>
                <c:pt idx="5">
                  <c:v>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990-4805-AF04-37F1994D1202}"/>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990-4805-AF04-37F1994D120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'TABULACION 1'!$A$16:$A$17</c:f>
              <c:strCache>
                <c:ptCount val="2"/>
                <c:pt idx="0">
                  <c:v>DOCENTES</c:v>
                </c:pt>
                <c:pt idx="1">
                  <c:v>ESTUDIANTES</c:v>
                </c:pt>
              </c:strCache>
            </c:strRef>
          </c:cat>
          <c:val>
            <c:numRef>
              <c:f>'TABULACION 1'!$B$16:$B$17</c:f>
              <c:numCache>
                <c:formatCode>0.0%</c:formatCode>
                <c:ptCount val="2"/>
                <c:pt idx="0">
                  <c:v>9.1743119266055051E-2</c:v>
                </c:pt>
                <c:pt idx="1">
                  <c:v>0.90825688073394495</c:v>
                </c:pt>
              </c:numCache>
            </c:numRef>
          </c:val>
          <c:extLst xmlns:c16r2="http://schemas.microsoft.com/office/drawing/2015/06/chart">
            <c:ext xmlns:c16="http://schemas.microsoft.com/office/drawing/2014/chart" uri="{C3380CC4-5D6E-409C-BE32-E72D297353CC}">
              <c16:uniqueId val="{00000000-DFDE-45C4-AFDC-ABF8C79CDE49}"/>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3333333333333337E-2"/>
          <c:w val="0.7260845479421455"/>
          <c:h val="0.89333333333333331"/>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BAA5-425D-A29A-2B3BDF859C83}"/>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BAA5-425D-A29A-2B3BDF859C8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'TABULACION 1'!$A$19:$A$20</c:f>
              <c:strCache>
                <c:ptCount val="2"/>
                <c:pt idx="0">
                  <c:v>FEMENINO</c:v>
                </c:pt>
                <c:pt idx="1">
                  <c:v>MASCULINO</c:v>
                </c:pt>
              </c:strCache>
            </c:strRef>
          </c:cat>
          <c:val>
            <c:numRef>
              <c:f>'TABULACION 1'!$B$19:$B$20</c:f>
              <c:numCache>
                <c:formatCode>0.0%</c:formatCode>
                <c:ptCount val="2"/>
                <c:pt idx="0" formatCode="0.00%">
                  <c:v>0.6330275229357798</c:v>
                </c:pt>
                <c:pt idx="1">
                  <c:v>0.3669724770642202</c:v>
                </c:pt>
              </c:numCache>
            </c:numRef>
          </c:val>
          <c:extLst xmlns:c16r2="http://schemas.microsoft.com/office/drawing/2015/06/chart">
            <c:ext xmlns:c16="http://schemas.microsoft.com/office/drawing/2014/chart" uri="{C3380CC4-5D6E-409C-BE32-E72D297353CC}">
              <c16:uniqueId val="{00000000-0444-45F1-9AFF-B5D1F4643E3C}"/>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36282-DD3B-4CDE-A0BD-4DF3A60C8A5C}" type="datetimeFigureOut">
              <a:rPr lang="es-CO" smtClean="0"/>
              <a:pPr/>
              <a:t>16/12/2019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8898F-AD99-4791-821B-30FE0E78F4E6}" type="slidenum">
              <a:rPr lang="es-CO" smtClean="0"/>
              <a:pPr/>
              <a:t>‹Nº›</a:t>
            </a:fld>
            <a:endParaRPr lang="es-CO"/>
          </a:p>
        </p:txBody>
      </p:sp>
    </p:spTree>
    <p:extLst>
      <p:ext uri="{BB962C8B-B14F-4D97-AF65-F5344CB8AC3E}">
        <p14:creationId xmlns:p14="http://schemas.microsoft.com/office/powerpoint/2010/main" val="255926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007435" y="3810290"/>
            <a:ext cx="10202259"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1199456" y="5805264"/>
            <a:ext cx="9985109"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xmlns=""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0826" y="0"/>
            <a:ext cx="6535477" cy="4084674"/>
          </a:xfrm>
          <a:prstGeom prst="rect">
            <a:avLst/>
          </a:prstGeom>
        </p:spPr>
      </p:pic>
    </p:spTree>
    <p:extLst>
      <p:ext uri="{BB962C8B-B14F-4D97-AF65-F5344CB8AC3E}">
        <p14:creationId xmlns:p14="http://schemas.microsoft.com/office/powerpoint/2010/main" val="210097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2056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9773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838200" y="1171425"/>
            <a:ext cx="105156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838200" y="137823"/>
            <a:ext cx="105156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34393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838201" y="365125"/>
            <a:ext cx="76835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58348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873125" y="128736"/>
            <a:ext cx="103632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914400" y="1268760"/>
            <a:ext cx="508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6197600" y="1268760"/>
            <a:ext cx="5080000" cy="4827240"/>
          </a:xfrm>
        </p:spPr>
        <p:txBody>
          <a:bodyPr rtlCol="0">
            <a:normAutofit/>
          </a:bodyPr>
          <a:lstStyle/>
          <a:p>
            <a:pPr lvl="0"/>
            <a:endParaRPr lang="es-CO" noProof="0"/>
          </a:p>
        </p:txBody>
      </p:sp>
      <p:cxnSp>
        <p:nvCxnSpPr>
          <p:cNvPr id="11" name="Conector recto 10"/>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90735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116634"/>
            <a:ext cx="105156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838200" y="1162339"/>
            <a:ext cx="105156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0041515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714376" y="4581128"/>
            <a:ext cx="11121363"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14377" y="4016507"/>
            <a:ext cx="11126388"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062" y="189902"/>
            <a:ext cx="5569989" cy="3481244"/>
          </a:xfrm>
          <a:prstGeom prst="rect">
            <a:avLst/>
          </a:prstGeom>
        </p:spPr>
      </p:pic>
    </p:spTree>
    <p:extLst>
      <p:ext uri="{BB962C8B-B14F-4D97-AF65-F5344CB8AC3E}">
        <p14:creationId xmlns:p14="http://schemas.microsoft.com/office/powerpoint/2010/main" val="148749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840416"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819165" y="868364"/>
            <a:ext cx="8637208"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1060267" y="3752851"/>
            <a:ext cx="8396107"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1011727" y="3760172"/>
            <a:ext cx="96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Tree>
    <p:extLst>
      <p:ext uri="{BB962C8B-B14F-4D97-AF65-F5344CB8AC3E}">
        <p14:creationId xmlns:p14="http://schemas.microsoft.com/office/powerpoint/2010/main" val="155893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200" y="1304742"/>
            <a:ext cx="515620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97600" y="1304741"/>
            <a:ext cx="515620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838200" y="1124744"/>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838200" y="123824"/>
            <a:ext cx="105156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8488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40318" y="1243818"/>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40318" y="2067731"/>
            <a:ext cx="5158316"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243818"/>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067731"/>
            <a:ext cx="518371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11355918" y="1268760"/>
            <a:ext cx="20669"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840317" y="93327"/>
            <a:ext cx="105156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67591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840416"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819165" y="868364"/>
            <a:ext cx="8637208"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1060267" y="1844825"/>
            <a:ext cx="8396107"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1042487" y="1844823"/>
            <a:ext cx="6095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Tree>
    <p:extLst>
      <p:ext uri="{BB962C8B-B14F-4D97-AF65-F5344CB8AC3E}">
        <p14:creationId xmlns:p14="http://schemas.microsoft.com/office/powerpoint/2010/main" val="164483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5413" y="116632"/>
            <a:ext cx="105156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838200" y="1111536"/>
            <a:ext cx="105156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79763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44426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4"/>
            <a:ext cx="12192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838200" y="365126"/>
            <a:ext cx="105156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838200" y="1333124"/>
            <a:ext cx="105156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10870095" y="6659721"/>
            <a:ext cx="12864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16/12/2019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5830930" y="6372325"/>
            <a:ext cx="4997615"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10896534" y="6358900"/>
            <a:ext cx="1285263"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xmlns=""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1667" y="6330600"/>
            <a:ext cx="4901893" cy="554784"/>
          </a:xfrm>
          <a:prstGeom prst="rect">
            <a:avLst/>
          </a:prstGeom>
        </p:spPr>
      </p:pic>
    </p:spTree>
    <p:extLst>
      <p:ext uri="{BB962C8B-B14F-4D97-AF65-F5344CB8AC3E}">
        <p14:creationId xmlns:p14="http://schemas.microsoft.com/office/powerpoint/2010/main" val="2194483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3343" y="5950039"/>
            <a:ext cx="9743132" cy="695460"/>
          </a:xfrm>
        </p:spPr>
        <p:txBody>
          <a:bodyPr>
            <a:noAutofit/>
          </a:bodyPr>
          <a:lstStyle/>
          <a:p>
            <a:pPr lvl="0"/>
            <a:r>
              <a:rPr lang="es-CO" sz="1400" dirty="0">
                <a:solidFill>
                  <a:schemeClr val="bg2">
                    <a:lumMod val="10000"/>
                  </a:schemeClr>
                </a:solidFill>
                <a:latin typeface="+mn-lt"/>
              </a:rPr>
              <a:t>INVESTIGADORES PRINCIPALES : </a:t>
            </a:r>
            <a:r>
              <a:rPr lang="es-CO" sz="1400" b="1" dirty="0">
                <a:latin typeface="+mn-lt"/>
              </a:rPr>
              <a:t>DRA. LESLIE ALZAMORA, DR. JAIME PLAZAS</a:t>
            </a:r>
            <a:br>
              <a:rPr lang="es-CO" sz="1400" b="1" dirty="0">
                <a:latin typeface="+mn-lt"/>
              </a:rPr>
            </a:br>
            <a:r>
              <a:rPr lang="es-CO" sz="1200" b="1" dirty="0">
                <a:solidFill>
                  <a:schemeClr val="tx1">
                    <a:lumMod val="50000"/>
                  </a:schemeClr>
                </a:solidFill>
                <a:latin typeface="+mn-lt"/>
              </a:rPr>
              <a:t>PAT COLECTIVO – IX  SEMESTRE</a:t>
            </a:r>
            <a:r>
              <a:rPr lang="es-CO" sz="1800" dirty="0"/>
              <a:t/>
            </a:r>
            <a:br>
              <a:rPr lang="es-CO" sz="1800" dirty="0"/>
            </a:br>
            <a:endParaRPr lang="es-CO" sz="1800" dirty="0">
              <a:solidFill>
                <a:schemeClr val="bg2">
                  <a:lumMod val="10000"/>
                </a:schemeClr>
              </a:solidFill>
              <a:latin typeface="Bahnschrift Light Condensed" panose="020B0502040204020203" pitchFamily="34" charset="0"/>
            </a:endParaRPr>
          </a:p>
        </p:txBody>
      </p:sp>
      <p:sp>
        <p:nvSpPr>
          <p:cNvPr id="3" name="Rectángulo 2"/>
          <p:cNvSpPr/>
          <p:nvPr/>
        </p:nvSpPr>
        <p:spPr>
          <a:xfrm>
            <a:off x="360608" y="3683358"/>
            <a:ext cx="11500834" cy="1384995"/>
          </a:xfrm>
          <a:prstGeom prst="rect">
            <a:avLst/>
          </a:prstGeom>
        </p:spPr>
        <p:txBody>
          <a:bodyPr wrap="square">
            <a:spAutoFit/>
          </a:bodyPr>
          <a:lstStyle/>
          <a:p>
            <a:pPr algn="ctr"/>
            <a:r>
              <a:rPr lang="es-ES" sz="2800" b="1" cap="all" dirty="0">
                <a:latin typeface="Agency FB" panose="020B0503020202020204" pitchFamily="34" charset="0"/>
                <a:cs typeface="Arial" panose="020B0604020202020204" pitchFamily="34" charset="0"/>
              </a:rPr>
              <a:t>Conocimiento sobre infecciones de transmisión sexual en estudiantes y docentes del Programa de Odontología de la Corporación Universitaria Rafael Núñez </a:t>
            </a:r>
            <a:r>
              <a:rPr lang="es-CO" sz="2800" b="1" cap="all" dirty="0">
                <a:latin typeface="Agency FB" panose="020B0503020202020204" pitchFamily="34" charset="0"/>
              </a:rPr>
              <a:t>DURANTE EL SEGUNDO PERÍODO DE 2019</a:t>
            </a:r>
          </a:p>
        </p:txBody>
      </p:sp>
    </p:spTree>
    <p:extLst>
      <p:ext uri="{BB962C8B-B14F-4D97-AF65-F5344CB8AC3E}">
        <p14:creationId xmlns:p14="http://schemas.microsoft.com/office/powerpoint/2010/main" val="10125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MARCO TEORICO</a:t>
            </a:r>
          </a:p>
        </p:txBody>
      </p:sp>
      <p:sp>
        <p:nvSpPr>
          <p:cNvPr id="4" name="3 Marcador de pie de página"/>
          <p:cNvSpPr>
            <a:spLocks noGrp="1"/>
          </p:cNvSpPr>
          <p:nvPr>
            <p:ph type="ftr" sz="quarter" idx="11"/>
          </p:nvPr>
        </p:nvSpPr>
        <p:spPr>
          <a:xfrm>
            <a:off x="5830930" y="6377737"/>
            <a:ext cx="4997615" cy="480263"/>
          </a:xfrm>
        </p:spPr>
        <p:txBody>
          <a:bodyPr/>
          <a:lstStyle/>
          <a:p>
            <a:r>
              <a:rPr lang="es-CO" sz="800" dirty="0">
                <a:solidFill>
                  <a:schemeClr val="tx1"/>
                </a:solidFill>
              </a:rPr>
              <a:t>Ministerio de Salud y Protección Social</a:t>
            </a:r>
            <a:r>
              <a:rPr lang="es-CO" dirty="0">
                <a:solidFill>
                  <a:schemeClr val="tx1"/>
                </a:solidFill>
              </a:rPr>
              <a:t>. </a:t>
            </a:r>
            <a:r>
              <a:rPr lang="es-CO" sz="800" dirty="0">
                <a:solidFill>
                  <a:schemeClr val="tx1"/>
                </a:solidFill>
              </a:rPr>
              <a:t>Seguimiento de la Declaración de compromiso sobre el VIH/Sida. Colombia. </a:t>
            </a:r>
            <a:r>
              <a:rPr lang="es-CO" sz="800" dirty="0" err="1">
                <a:solidFill>
                  <a:schemeClr val="tx1"/>
                </a:solidFill>
              </a:rPr>
              <a:t>lnforme</a:t>
            </a:r>
            <a:r>
              <a:rPr lang="es-CO" sz="800" dirty="0">
                <a:solidFill>
                  <a:schemeClr val="tx1"/>
                </a:solidFill>
              </a:rPr>
              <a:t> UNGASS. 2012</a:t>
            </a:r>
            <a:r>
              <a:rPr lang="es-CO" sz="800" dirty="0"/>
              <a:t>.</a:t>
            </a:r>
            <a:endParaRPr lang="es-ES" sz="800"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10</a:t>
            </a:fld>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364" y="976183"/>
            <a:ext cx="4609070" cy="499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09" y="976182"/>
            <a:ext cx="5325763" cy="53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3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MARCO TEORICO</a:t>
            </a:r>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11</a:t>
            </a:fld>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437" y="1383956"/>
            <a:ext cx="6359611" cy="476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68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MARCO TEORICO </a:t>
            </a:r>
          </a:p>
        </p:txBody>
      </p:sp>
      <p:sp>
        <p:nvSpPr>
          <p:cNvPr id="4" name="3 Marcador de pie de página"/>
          <p:cNvSpPr>
            <a:spLocks noGrp="1"/>
          </p:cNvSpPr>
          <p:nvPr>
            <p:ph type="ftr" sz="quarter" idx="11"/>
          </p:nvPr>
        </p:nvSpPr>
        <p:spPr/>
        <p:txBody>
          <a:bodyPr/>
          <a:lstStyle/>
          <a:p>
            <a:r>
              <a:rPr lang="es-CO" sz="800" dirty="0">
                <a:solidFill>
                  <a:schemeClr val="tx1"/>
                </a:solidFill>
              </a:rPr>
              <a:t>Organización Mundial de la Salud (OMS). Estrategia Mundial de Prevención y Control de las Infecciones de Transmisión Sexual 2006-2015. Reporte. OMS; 2007</a:t>
            </a:r>
            <a:endParaRPr lang="es-ES" sz="800" dirty="0">
              <a:solidFill>
                <a:schemeClr val="tx1"/>
              </a:solidFill>
            </a:endParaRPr>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12</a:t>
            </a:fld>
            <a:endParaRPr lang="es-CO" dirty="0"/>
          </a:p>
        </p:txBody>
      </p:sp>
      <p:sp>
        <p:nvSpPr>
          <p:cNvPr id="6" name="5 Rectángulo redondeado"/>
          <p:cNvSpPr/>
          <p:nvPr/>
        </p:nvSpPr>
        <p:spPr>
          <a:xfrm>
            <a:off x="4201299" y="1186249"/>
            <a:ext cx="3311610" cy="679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Manifestaciones orales </a:t>
            </a:r>
          </a:p>
        </p:txBody>
      </p:sp>
      <p:sp>
        <p:nvSpPr>
          <p:cNvPr id="7" name="6 Flecha abajo"/>
          <p:cNvSpPr/>
          <p:nvPr/>
        </p:nvSpPr>
        <p:spPr>
          <a:xfrm>
            <a:off x="5412260" y="2137719"/>
            <a:ext cx="667265" cy="580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redondeado"/>
          <p:cNvSpPr/>
          <p:nvPr/>
        </p:nvSpPr>
        <p:spPr>
          <a:xfrm>
            <a:off x="1075038" y="2879123"/>
            <a:ext cx="2458994" cy="7414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 </a:t>
            </a:r>
            <a:r>
              <a:rPr lang="es-CO" dirty="0">
                <a:solidFill>
                  <a:schemeClr val="tx1"/>
                </a:solidFill>
              </a:rPr>
              <a:t>úlceras bucales</a:t>
            </a:r>
          </a:p>
        </p:txBody>
      </p:sp>
      <p:sp>
        <p:nvSpPr>
          <p:cNvPr id="9" name="8 Rectángulo redondeado"/>
          <p:cNvSpPr/>
          <p:nvPr/>
        </p:nvSpPr>
        <p:spPr>
          <a:xfrm>
            <a:off x="4201299" y="2879124"/>
            <a:ext cx="2631987" cy="74140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1"/>
                </a:solidFill>
              </a:rPr>
              <a:t>leucoplasia</a:t>
            </a:r>
            <a:r>
              <a:rPr lang="es-CO" dirty="0">
                <a:solidFill>
                  <a:schemeClr val="tx1"/>
                </a:solidFill>
              </a:rPr>
              <a:t> vellosa </a:t>
            </a:r>
          </a:p>
        </p:txBody>
      </p:sp>
      <p:sp>
        <p:nvSpPr>
          <p:cNvPr id="10" name="9 Rectángulo redondeado"/>
          <p:cNvSpPr/>
          <p:nvPr/>
        </p:nvSpPr>
        <p:spPr>
          <a:xfrm>
            <a:off x="7747686" y="2879124"/>
            <a:ext cx="2335428" cy="64255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1"/>
                </a:solidFill>
              </a:rPr>
              <a:t>candidiásis</a:t>
            </a:r>
            <a:r>
              <a:rPr lang="es-CO" dirty="0">
                <a:solidFill>
                  <a:schemeClr val="tx1"/>
                </a:solidFill>
              </a:rPr>
              <a:t> oral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1299" y="4139514"/>
            <a:ext cx="2837707" cy="159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434" y="3978876"/>
            <a:ext cx="2391388" cy="180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38" y="3891156"/>
            <a:ext cx="2754905" cy="184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73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489397" y="2164743"/>
            <a:ext cx="2967739" cy="17967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2" name="1 Título"/>
          <p:cNvSpPr>
            <a:spLocks noGrp="1"/>
          </p:cNvSpPr>
          <p:nvPr>
            <p:ph type="title"/>
          </p:nvPr>
        </p:nvSpPr>
        <p:spPr/>
        <p:txBody>
          <a:bodyPr/>
          <a:lstStyle/>
          <a:p>
            <a:r>
              <a:rPr lang="es-CO" b="1" dirty="0">
                <a:latin typeface="Maiandra GD" panose="020E0502030308020204" pitchFamily="34" charset="0"/>
              </a:rPr>
              <a:t>MARCO TEÓRICO</a:t>
            </a:r>
            <a:endParaRPr lang="es-CO" dirty="0"/>
          </a:p>
        </p:txBody>
      </p:sp>
      <p:sp>
        <p:nvSpPr>
          <p:cNvPr id="4" name="3 Marcador de pie de página"/>
          <p:cNvSpPr>
            <a:spLocks noGrp="1"/>
          </p:cNvSpPr>
          <p:nvPr>
            <p:ph type="ftr" sz="quarter" idx="11"/>
          </p:nvPr>
        </p:nvSpPr>
        <p:spPr/>
        <p:txBody>
          <a:bodyPr/>
          <a:lstStyle/>
          <a:p>
            <a:pPr algn="l"/>
            <a:r>
              <a:rPr lang="es-CO" sz="900" dirty="0">
                <a:solidFill>
                  <a:schemeClr val="tx1"/>
                </a:solidFill>
              </a:rPr>
              <a:t> Gómez D OMRESG. Salud sexual y reproductiva en estudiantes. Revista Salud Pública. 2014; 5(15): p. 660-672.</a:t>
            </a:r>
            <a:endParaRPr lang="es-ES" sz="900" dirty="0">
              <a:solidFill>
                <a:schemeClr val="tx1"/>
              </a:solidFill>
            </a:endParaRPr>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13</a:t>
            </a:fld>
            <a:endParaRPr lang="es-CO" dirty="0"/>
          </a:p>
        </p:txBody>
      </p:sp>
      <p:sp>
        <p:nvSpPr>
          <p:cNvPr id="6" name="5 Rectángulo redondeado"/>
          <p:cNvSpPr/>
          <p:nvPr/>
        </p:nvSpPr>
        <p:spPr>
          <a:xfrm>
            <a:off x="605305" y="1341684"/>
            <a:ext cx="2691685" cy="682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lumMod val="50000"/>
                  </a:schemeClr>
                </a:solidFill>
              </a:rPr>
              <a:t>VPH</a:t>
            </a:r>
          </a:p>
        </p:txBody>
      </p:sp>
      <p:sp>
        <p:nvSpPr>
          <p:cNvPr id="7" name="6 CuadroTexto"/>
          <p:cNvSpPr txBox="1"/>
          <p:nvPr/>
        </p:nvSpPr>
        <p:spPr>
          <a:xfrm rot="10800000" flipV="1">
            <a:off x="605306" y="2164743"/>
            <a:ext cx="2851830" cy="1796705"/>
          </a:xfrm>
          <a:prstGeom prst="rect">
            <a:avLst/>
          </a:prstGeom>
          <a:noFill/>
        </p:spPr>
        <p:txBody>
          <a:bodyPr wrap="square" rtlCol="0">
            <a:spAutoFit/>
          </a:bodyPr>
          <a:lstStyle/>
          <a:p>
            <a:r>
              <a:rPr lang="es-CO" dirty="0"/>
              <a:t>La infección por VHP es una infección  que comúnmente causa crecimientos en la piel o en las membranas mucosas (verrugas). </a:t>
            </a:r>
          </a:p>
        </p:txBody>
      </p:sp>
      <p:pic>
        <p:nvPicPr>
          <p:cNvPr id="2050" name="Picture 2" descr="Resultado de imagen de VPH"/>
          <p:cNvPicPr>
            <a:picLocks noChangeAspect="1" noChangeArrowheads="1"/>
          </p:cNvPicPr>
          <p:nvPr/>
        </p:nvPicPr>
        <p:blipFill rotWithShape="1">
          <a:blip r:embed="rId2">
            <a:extLst>
              <a:ext uri="{28A0092B-C50C-407E-A947-70E740481C1C}">
                <a14:useLocalDpi xmlns:a14="http://schemas.microsoft.com/office/drawing/2010/main" val="0"/>
              </a:ext>
            </a:extLst>
          </a:blip>
          <a:srcRect l="2587" r="2737"/>
          <a:stretch/>
        </p:blipFill>
        <p:spPr bwMode="auto">
          <a:xfrm>
            <a:off x="200463" y="4305685"/>
            <a:ext cx="3096528" cy="173091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B0200470-C881-4693-B8FB-A69B87091CB5}"/>
              </a:ext>
            </a:extLst>
          </p:cNvPr>
          <p:cNvSpPr/>
          <p:nvPr/>
        </p:nvSpPr>
        <p:spPr>
          <a:xfrm>
            <a:off x="-927979" y="3212995"/>
            <a:ext cx="1417376" cy="253916"/>
          </a:xfrm>
          <a:prstGeom prst="rect">
            <a:avLst/>
          </a:prstGeom>
        </p:spPr>
        <p:txBody>
          <a:bodyPr wrap="none">
            <a:spAutoFit/>
          </a:bodyPr>
          <a:lstStyle/>
          <a:p>
            <a:r>
              <a:rPr lang="es-ES" sz="1050" dirty="0">
                <a:solidFill>
                  <a:srgbClr val="111111"/>
                </a:solidFill>
                <a:latin typeface="Helvetica" panose="020B0604020202020204" pitchFamily="34" charset="0"/>
              </a:rPr>
              <a:t>Treponema </a:t>
            </a:r>
            <a:r>
              <a:rPr lang="es-ES" sz="1050" dirty="0" err="1">
                <a:solidFill>
                  <a:srgbClr val="111111"/>
                </a:solidFill>
                <a:latin typeface="Helvetica" panose="020B0604020202020204" pitchFamily="34" charset="0"/>
              </a:rPr>
              <a:t>pallidum</a:t>
            </a:r>
            <a:endParaRPr lang="es-ES" sz="1050" dirty="0"/>
          </a:p>
        </p:txBody>
      </p:sp>
      <p:sp>
        <p:nvSpPr>
          <p:cNvPr id="11" name="CuadroTexto 10">
            <a:extLst>
              <a:ext uri="{FF2B5EF4-FFF2-40B4-BE49-F238E27FC236}">
                <a16:creationId xmlns:a16="http://schemas.microsoft.com/office/drawing/2014/main" xmlns="" id="{093FA2A0-B3B8-4E62-8864-EE5033B537E0}"/>
              </a:ext>
            </a:extLst>
          </p:cNvPr>
          <p:cNvSpPr txBox="1"/>
          <p:nvPr/>
        </p:nvSpPr>
        <p:spPr>
          <a:xfrm>
            <a:off x="3457136" y="5650666"/>
            <a:ext cx="823316" cy="230832"/>
          </a:xfrm>
          <a:prstGeom prst="rect">
            <a:avLst/>
          </a:prstGeom>
          <a:noFill/>
        </p:spPr>
        <p:txBody>
          <a:bodyPr wrap="square" rtlCol="0">
            <a:spAutoFit/>
          </a:bodyPr>
          <a:lstStyle/>
          <a:p>
            <a:r>
              <a:rPr lang="es-ES" sz="900" dirty="0"/>
              <a:t>16 Y 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431" y="2070035"/>
            <a:ext cx="4568954" cy="411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796" y="2553085"/>
            <a:ext cx="3580955" cy="289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98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MARCO TEORICO</a:t>
            </a:r>
          </a:p>
        </p:txBody>
      </p:sp>
      <p:sp>
        <p:nvSpPr>
          <p:cNvPr id="4" name="3 Marcador de pie de página"/>
          <p:cNvSpPr>
            <a:spLocks noGrp="1"/>
          </p:cNvSpPr>
          <p:nvPr>
            <p:ph type="ftr" sz="quarter" idx="11"/>
          </p:nvPr>
        </p:nvSpPr>
        <p:spPr/>
        <p:txBody>
          <a:bodyPr/>
          <a:lstStyle/>
          <a:p>
            <a:r>
              <a:rPr lang="es-CO" sz="800" dirty="0">
                <a:solidFill>
                  <a:schemeClr val="tx1"/>
                </a:solidFill>
              </a:rPr>
              <a:t>Acosta S, Ibáñez E, Alfonso A, Cifuentes L. Conductas de salud y factores de riesgo en la salud sexual y reproductiva de una población universitaria. Nova publicaciones en ciencias </a:t>
            </a:r>
            <a:r>
              <a:rPr lang="es-CO" sz="800" dirty="0" err="1">
                <a:solidFill>
                  <a:schemeClr val="tx1"/>
                </a:solidFill>
              </a:rPr>
              <a:t>biomedicas</a:t>
            </a:r>
            <a:r>
              <a:rPr lang="es-CO" sz="800" dirty="0">
                <a:solidFill>
                  <a:schemeClr val="tx1"/>
                </a:solidFill>
              </a:rPr>
              <a:t>. 2010 Enero; 8(13): p. 32-43. </a:t>
            </a:r>
            <a:endParaRPr lang="es-ES" sz="800" dirty="0">
              <a:solidFill>
                <a:schemeClr val="tx1"/>
              </a:solidFill>
            </a:endParaRPr>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14</a:t>
            </a:fld>
            <a:endParaRPr lang="es-CO" dirty="0"/>
          </a:p>
        </p:txBody>
      </p:sp>
      <p:sp>
        <p:nvSpPr>
          <p:cNvPr id="6" name="Rectángulo 5">
            <a:extLst>
              <a:ext uri="{FF2B5EF4-FFF2-40B4-BE49-F238E27FC236}">
                <a16:creationId xmlns:a16="http://schemas.microsoft.com/office/drawing/2014/main" xmlns="" id="{5D0B782B-625B-4CD7-8B9C-2FBD9D95DAE8}"/>
              </a:ext>
            </a:extLst>
          </p:cNvPr>
          <p:cNvSpPr/>
          <p:nvPr/>
        </p:nvSpPr>
        <p:spPr>
          <a:xfrm>
            <a:off x="6665843" y="4187687"/>
            <a:ext cx="4394242" cy="58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345987" y="951470"/>
            <a:ext cx="2397211" cy="7043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Sífilis </a:t>
            </a:r>
            <a:endParaRPr lang="es-CO" dirty="0">
              <a:solidFill>
                <a:schemeClr val="tx1"/>
              </a:solidFill>
            </a:endParaRPr>
          </a:p>
        </p:txBody>
      </p:sp>
      <p:sp>
        <p:nvSpPr>
          <p:cNvPr id="8" name="7 Flecha abajo"/>
          <p:cNvSpPr/>
          <p:nvPr/>
        </p:nvSpPr>
        <p:spPr>
          <a:xfrm>
            <a:off x="1235674" y="1865870"/>
            <a:ext cx="617838" cy="51898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redondeado"/>
          <p:cNvSpPr/>
          <p:nvPr/>
        </p:nvSpPr>
        <p:spPr>
          <a:xfrm>
            <a:off x="210063" y="2384854"/>
            <a:ext cx="2755557" cy="348460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La sífilis es una enfermedad de transmisión sexual causada por una </a:t>
            </a:r>
            <a:r>
              <a:rPr lang="es-CO" sz="1400" dirty="0" smtClean="0">
                <a:solidFill>
                  <a:schemeClr val="tx1"/>
                </a:solidFill>
              </a:rPr>
              <a:t>bacteria llamada Treponema </a:t>
            </a:r>
            <a:r>
              <a:rPr lang="es-CO" sz="1400" dirty="0" err="1" smtClean="0">
                <a:solidFill>
                  <a:schemeClr val="tx1"/>
                </a:solidFill>
              </a:rPr>
              <a:t>pallidum</a:t>
            </a:r>
            <a:r>
              <a:rPr lang="es-CO" sz="1400" dirty="0" smtClean="0">
                <a:solidFill>
                  <a:schemeClr val="tx1"/>
                </a:solidFill>
              </a:rPr>
              <a:t>. </a:t>
            </a:r>
            <a:r>
              <a:rPr lang="es-CO" sz="1400" dirty="0">
                <a:solidFill>
                  <a:schemeClr val="tx1"/>
                </a:solidFill>
              </a:rPr>
              <a:t>Infecta el área genital, los labios, la boca o el ano y afecta tanto a los hombres como a las mujeres. Por lo general se adquiere por contacto sexual con una persona que la tiene. También puede pasar de la madre al bebé durante el embarazo.</a:t>
            </a:r>
          </a:p>
        </p:txBody>
      </p:sp>
      <p:sp>
        <p:nvSpPr>
          <p:cNvPr id="10" name="9 Flecha derecha"/>
          <p:cNvSpPr/>
          <p:nvPr/>
        </p:nvSpPr>
        <p:spPr>
          <a:xfrm>
            <a:off x="3039760" y="2582561"/>
            <a:ext cx="939114" cy="7908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derecha"/>
          <p:cNvSpPr/>
          <p:nvPr/>
        </p:nvSpPr>
        <p:spPr>
          <a:xfrm>
            <a:off x="3002690" y="3759766"/>
            <a:ext cx="939114" cy="7797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derecha"/>
          <p:cNvSpPr/>
          <p:nvPr/>
        </p:nvSpPr>
        <p:spPr>
          <a:xfrm>
            <a:off x="3039760" y="4770783"/>
            <a:ext cx="939114" cy="7537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redondeado"/>
          <p:cNvSpPr/>
          <p:nvPr/>
        </p:nvSpPr>
        <p:spPr>
          <a:xfrm>
            <a:off x="3978874" y="2635391"/>
            <a:ext cx="2162433" cy="55851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Primera fase </a:t>
            </a:r>
            <a:endParaRPr lang="es-CO" dirty="0">
              <a:solidFill>
                <a:schemeClr val="tx1"/>
              </a:solidFill>
            </a:endParaRPr>
          </a:p>
        </p:txBody>
      </p:sp>
      <p:sp>
        <p:nvSpPr>
          <p:cNvPr id="14" name="13 Rectángulo redondeado"/>
          <p:cNvSpPr/>
          <p:nvPr/>
        </p:nvSpPr>
        <p:spPr>
          <a:xfrm>
            <a:off x="3978874" y="3922107"/>
            <a:ext cx="2125362" cy="4953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Segunda fase</a:t>
            </a:r>
            <a:endParaRPr lang="es-CO" dirty="0">
              <a:solidFill>
                <a:schemeClr val="tx1"/>
              </a:solidFill>
            </a:endParaRPr>
          </a:p>
        </p:txBody>
      </p:sp>
      <p:sp>
        <p:nvSpPr>
          <p:cNvPr id="15" name="14 Rectángulo redondeado"/>
          <p:cNvSpPr/>
          <p:nvPr/>
        </p:nvSpPr>
        <p:spPr>
          <a:xfrm>
            <a:off x="4040657" y="4924167"/>
            <a:ext cx="2001795" cy="5313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Tercera fase </a:t>
            </a:r>
            <a:endParaRPr lang="es-CO" dirty="0">
              <a:solidFill>
                <a:schemeClr val="tx1"/>
              </a:solidFill>
            </a:endParaRPr>
          </a:p>
        </p:txBody>
      </p:sp>
      <p:sp>
        <p:nvSpPr>
          <p:cNvPr id="16" name="15 Rectángulo redondeado"/>
          <p:cNvSpPr/>
          <p:nvPr/>
        </p:nvSpPr>
        <p:spPr>
          <a:xfrm>
            <a:off x="6215448" y="2582561"/>
            <a:ext cx="2767914" cy="6487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chemeClr val="tx1"/>
                </a:solidFill>
              </a:rPr>
              <a:t>aparece una llaga en la zona donde se originó el contagio, pero es probable que existan </a:t>
            </a:r>
            <a:r>
              <a:rPr lang="es-CO" sz="1050" dirty="0" smtClean="0">
                <a:solidFill>
                  <a:schemeClr val="tx1"/>
                </a:solidFill>
              </a:rPr>
              <a:t>más , suelen durar entre 3 y 6 semanas  en el cuerpo </a:t>
            </a:r>
            <a:endParaRPr lang="es-CO" sz="1050" dirty="0">
              <a:solidFill>
                <a:schemeClr val="tx1"/>
              </a:solidFill>
            </a:endParaRPr>
          </a:p>
        </p:txBody>
      </p:sp>
      <p:sp>
        <p:nvSpPr>
          <p:cNvPr id="17" name="16 Rectángulo redondeado"/>
          <p:cNvSpPr/>
          <p:nvPr/>
        </p:nvSpPr>
        <p:spPr>
          <a:xfrm>
            <a:off x="6141306" y="3733262"/>
            <a:ext cx="3113905" cy="9088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smtClean="0">
                <a:solidFill>
                  <a:schemeClr val="tx1"/>
                </a:solidFill>
              </a:rPr>
              <a:t> aparecen  </a:t>
            </a:r>
            <a:r>
              <a:rPr lang="es-CO" sz="1050" dirty="0">
                <a:solidFill>
                  <a:schemeClr val="tx1"/>
                </a:solidFill>
              </a:rPr>
              <a:t>erupciones en la piel e incluso la aparición de llagas en la boca, la vagina o el ano, también denominadas lesiones de la membrana mucosa</a:t>
            </a:r>
            <a:r>
              <a:rPr lang="es-CO" sz="1050" dirty="0"/>
              <a:t>.</a:t>
            </a:r>
          </a:p>
        </p:txBody>
      </p:sp>
      <p:sp>
        <p:nvSpPr>
          <p:cNvPr id="18" name="17 Rectángulo redondeado"/>
          <p:cNvSpPr/>
          <p:nvPr/>
        </p:nvSpPr>
        <p:spPr>
          <a:xfrm>
            <a:off x="6134733" y="4800599"/>
            <a:ext cx="3120478" cy="102561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chemeClr val="tx1"/>
                </a:solidFill>
              </a:rPr>
              <a:t>Esta fase se desarrolla entre los 10 y 30 años después de haberse </a:t>
            </a:r>
            <a:r>
              <a:rPr lang="es-CO" sz="1050" dirty="0" smtClean="0">
                <a:solidFill>
                  <a:schemeClr val="tx1"/>
                </a:solidFill>
              </a:rPr>
              <a:t>contagiado sus </a:t>
            </a:r>
            <a:r>
              <a:rPr lang="es-CO" sz="1050" dirty="0">
                <a:solidFill>
                  <a:schemeClr val="tx1"/>
                </a:solidFill>
              </a:rPr>
              <a:t>síntomas más comunes son: dificultad a la hora de coordinar los movimientos, parálisis en ciertas partes del cuerpo, entumecimiento, demencia y ceguera</a:t>
            </a:r>
            <a:r>
              <a:rPr lang="es-CO" sz="1050"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6644" y="3370304"/>
            <a:ext cx="2409567" cy="160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5211" y="1470454"/>
            <a:ext cx="2353035" cy="176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07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1008933" y="5344732"/>
            <a:ext cx="3901731" cy="7083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99 estudiantes – 10 docentes</a:t>
            </a:r>
          </a:p>
        </p:txBody>
      </p:sp>
      <p:sp>
        <p:nvSpPr>
          <p:cNvPr id="2" name="Título 1">
            <a:extLst>
              <a:ext uri="{FF2B5EF4-FFF2-40B4-BE49-F238E27FC236}">
                <a16:creationId xmlns:a16="http://schemas.microsoft.com/office/drawing/2014/main" xmlns="" id="{7C1B3FDC-A443-4B11-992A-4F611924246B}"/>
              </a:ext>
            </a:extLst>
          </p:cNvPr>
          <p:cNvSpPr>
            <a:spLocks noGrp="1"/>
          </p:cNvSpPr>
          <p:nvPr>
            <p:ph type="title"/>
          </p:nvPr>
        </p:nvSpPr>
        <p:spPr>
          <a:xfrm>
            <a:off x="572386" y="241985"/>
            <a:ext cx="10515600" cy="983443"/>
          </a:xfrm>
        </p:spPr>
        <p:txBody>
          <a:bodyPr/>
          <a:lstStyle/>
          <a:p>
            <a:r>
              <a:rPr lang="es-CO" sz="4000" b="1" dirty="0">
                <a:latin typeface="Maiandra GD" panose="020E0502030308020204" pitchFamily="34" charset="0"/>
              </a:rPr>
              <a:t>Metodología</a:t>
            </a:r>
            <a:r>
              <a:rPr lang="es-CO" b="1" dirty="0">
                <a:latin typeface="Maiandra GD" panose="020E0502030308020204" pitchFamily="34" charset="0"/>
              </a:rPr>
              <a:t> </a:t>
            </a:r>
          </a:p>
        </p:txBody>
      </p:sp>
      <p:sp>
        <p:nvSpPr>
          <p:cNvPr id="4" name="Marcador de pie de página 3">
            <a:extLst>
              <a:ext uri="{FF2B5EF4-FFF2-40B4-BE49-F238E27FC236}">
                <a16:creationId xmlns:a16="http://schemas.microsoft.com/office/drawing/2014/main" xmlns="" id="{09B231ED-AD99-44C2-A3E9-2513D66A1169}"/>
              </a:ext>
            </a:extLst>
          </p:cNvPr>
          <p:cNvSpPr>
            <a:spLocks noGrp="1"/>
          </p:cNvSpPr>
          <p:nvPr>
            <p:ph type="ftr" sz="quarter" idx="11"/>
          </p:nvPr>
        </p:nvSpPr>
        <p:spPr>
          <a:xfrm>
            <a:off x="5290029" y="6377737"/>
            <a:ext cx="4997615" cy="480263"/>
          </a:xfrm>
        </p:spPr>
        <p:txBody>
          <a:bodyPr/>
          <a:lstStyle/>
          <a:p>
            <a:r>
              <a:rPr lang="es-CO" dirty="0"/>
              <a:t> </a:t>
            </a:r>
            <a:r>
              <a:rPr lang="es-CO" sz="800" dirty="0" err="1">
                <a:solidFill>
                  <a:schemeClr val="tx1"/>
                </a:solidFill>
              </a:rPr>
              <a:t>Gomez</a:t>
            </a:r>
            <a:r>
              <a:rPr lang="es-CO" sz="800" dirty="0">
                <a:solidFill>
                  <a:schemeClr val="tx1"/>
                </a:solidFill>
              </a:rPr>
              <a:t> D, Ochoa M, Canchila C. Salud sexual y</a:t>
            </a:r>
            <a:r>
              <a:rPr lang="es-CO" dirty="0"/>
              <a:t> </a:t>
            </a:r>
            <a:r>
              <a:rPr lang="es-CO" sz="800" dirty="0">
                <a:solidFill>
                  <a:schemeClr val="tx1"/>
                </a:solidFill>
              </a:rPr>
              <a:t>reproductiva en estudiantes universitarios de una institución de educación superior en Colombia. Salud pública. 2014; 16(5): p. 660-672</a:t>
            </a:r>
            <a:endParaRPr lang="es-ES" sz="800" dirty="0">
              <a:solidFill>
                <a:schemeClr val="tx1"/>
              </a:solidFill>
            </a:endParaRPr>
          </a:p>
        </p:txBody>
      </p:sp>
      <p:sp>
        <p:nvSpPr>
          <p:cNvPr id="5" name="Marcador de número de diapositiva 4">
            <a:extLst>
              <a:ext uri="{FF2B5EF4-FFF2-40B4-BE49-F238E27FC236}">
                <a16:creationId xmlns:a16="http://schemas.microsoft.com/office/drawing/2014/main" xmlns="" id="{90EF1401-CA7B-4385-A917-253F38E2AEE3}"/>
              </a:ext>
            </a:extLst>
          </p:cNvPr>
          <p:cNvSpPr>
            <a:spLocks noGrp="1"/>
          </p:cNvSpPr>
          <p:nvPr>
            <p:ph type="sldNum" sz="quarter" idx="12"/>
          </p:nvPr>
        </p:nvSpPr>
        <p:spPr>
          <a:xfrm>
            <a:off x="11523855" y="6422696"/>
            <a:ext cx="1285263" cy="277535"/>
          </a:xfrm>
        </p:spPr>
        <p:txBody>
          <a:bodyPr/>
          <a:lstStyle/>
          <a:p>
            <a:fld id="{A0D7ED8E-E8F2-40C2-AF71-A534DDE5582E}" type="slidenum">
              <a:rPr lang="es-CO" smtClean="0"/>
              <a:pPr/>
              <a:t>15</a:t>
            </a:fld>
            <a:endParaRPr lang="es-CO" dirty="0"/>
          </a:p>
        </p:txBody>
      </p:sp>
      <p:sp>
        <p:nvSpPr>
          <p:cNvPr id="8" name="Rectángulo: esquinas redondeadas 7">
            <a:extLst>
              <a:ext uri="{FF2B5EF4-FFF2-40B4-BE49-F238E27FC236}">
                <a16:creationId xmlns:a16="http://schemas.microsoft.com/office/drawing/2014/main" xmlns="" id="{EC6F9080-C732-4553-8164-48A64D1115A1}"/>
              </a:ext>
            </a:extLst>
          </p:cNvPr>
          <p:cNvSpPr/>
          <p:nvPr/>
        </p:nvSpPr>
        <p:spPr>
          <a:xfrm>
            <a:off x="1338521" y="1210003"/>
            <a:ext cx="3146862" cy="9017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600" b="1" dirty="0">
                <a:solidFill>
                  <a:schemeClr val="accent2"/>
                </a:solidFill>
                <a:latin typeface="Maiandra GD" panose="020E0502030308020204" pitchFamily="34" charset="0"/>
              </a:rPr>
              <a:t>TIPO DE ESTUDIO</a:t>
            </a:r>
            <a:r>
              <a:rPr lang="es-CO" sz="1600" dirty="0">
                <a:solidFill>
                  <a:schemeClr val="accent2"/>
                </a:solidFill>
                <a:latin typeface="Maiandra GD" panose="020E0502030308020204" pitchFamily="34" charset="0"/>
              </a:rPr>
              <a:t>: </a:t>
            </a:r>
            <a:r>
              <a:rPr lang="es-CO" sz="1600" dirty="0">
                <a:solidFill>
                  <a:schemeClr val="tx1">
                    <a:lumMod val="50000"/>
                  </a:schemeClr>
                </a:solidFill>
                <a:latin typeface="Maiandra GD" panose="020E0502030308020204" pitchFamily="34" charset="0"/>
              </a:rPr>
              <a:t>Observacional- descriptivo- transversal</a:t>
            </a:r>
          </a:p>
        </p:txBody>
      </p:sp>
      <p:sp>
        <p:nvSpPr>
          <p:cNvPr id="11" name="Flecha: hacia abajo 10">
            <a:extLst>
              <a:ext uri="{FF2B5EF4-FFF2-40B4-BE49-F238E27FC236}">
                <a16:creationId xmlns:a16="http://schemas.microsoft.com/office/drawing/2014/main" xmlns="" id="{9BC821D1-506C-4DEE-9999-8545A7954FE6}"/>
              </a:ext>
            </a:extLst>
          </p:cNvPr>
          <p:cNvSpPr/>
          <p:nvPr/>
        </p:nvSpPr>
        <p:spPr>
          <a:xfrm>
            <a:off x="2705758" y="2340068"/>
            <a:ext cx="412387" cy="31717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xmlns="" id="{0833069B-FA27-4302-8673-61EB8192A09F}"/>
              </a:ext>
            </a:extLst>
          </p:cNvPr>
          <p:cNvSpPr/>
          <p:nvPr/>
        </p:nvSpPr>
        <p:spPr>
          <a:xfrm>
            <a:off x="913240" y="2892568"/>
            <a:ext cx="4030196" cy="10012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sz="1400" dirty="0">
              <a:latin typeface="Maiandra GD" panose="020E0502030308020204" pitchFamily="34" charset="0"/>
            </a:endParaRPr>
          </a:p>
          <a:p>
            <a:pPr algn="ctr"/>
            <a:r>
              <a:rPr lang="es-CO" sz="1600" dirty="0">
                <a:latin typeface="Maiandra GD" panose="020E0502030308020204" pitchFamily="34" charset="0"/>
              </a:rPr>
              <a:t>Población: Estudiantes y docentes del Programa de Odontología de la Corporación Universitaria Rafael Núñez (CURN).</a:t>
            </a:r>
          </a:p>
          <a:p>
            <a:pPr algn="ctr"/>
            <a:endParaRPr lang="es-CO" sz="1400" dirty="0"/>
          </a:p>
        </p:txBody>
      </p:sp>
      <p:sp>
        <p:nvSpPr>
          <p:cNvPr id="19" name="Rectángulo: esquinas redondeadas 18">
            <a:extLst>
              <a:ext uri="{FF2B5EF4-FFF2-40B4-BE49-F238E27FC236}">
                <a16:creationId xmlns:a16="http://schemas.microsoft.com/office/drawing/2014/main" xmlns="" id="{7BD88D7F-43C3-4E95-8AC9-052AA772446B}"/>
              </a:ext>
            </a:extLst>
          </p:cNvPr>
          <p:cNvSpPr/>
          <p:nvPr/>
        </p:nvSpPr>
        <p:spPr>
          <a:xfrm>
            <a:off x="5644931" y="1641570"/>
            <a:ext cx="2133600" cy="698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Maiandra GD" panose="020E0502030308020204" pitchFamily="34" charset="0"/>
              </a:rPr>
              <a:t>CRITERIOS DE INCLUSION </a:t>
            </a:r>
          </a:p>
        </p:txBody>
      </p:sp>
      <p:sp>
        <p:nvSpPr>
          <p:cNvPr id="20" name="Rectángulo: esquinas redondeadas 19">
            <a:extLst>
              <a:ext uri="{FF2B5EF4-FFF2-40B4-BE49-F238E27FC236}">
                <a16:creationId xmlns:a16="http://schemas.microsoft.com/office/drawing/2014/main" xmlns="" id="{F1CA6188-FADC-48F0-8269-1FCECFDB1FB2}"/>
              </a:ext>
            </a:extLst>
          </p:cNvPr>
          <p:cNvSpPr/>
          <p:nvPr/>
        </p:nvSpPr>
        <p:spPr>
          <a:xfrm>
            <a:off x="5679722" y="3572373"/>
            <a:ext cx="2098809" cy="624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Maiandra GD" panose="020E0502030308020204" pitchFamily="34" charset="0"/>
              </a:rPr>
              <a:t>CRITERIOS DE EXCLUSION </a:t>
            </a:r>
          </a:p>
        </p:txBody>
      </p:sp>
      <p:sp>
        <p:nvSpPr>
          <p:cNvPr id="24" name="Rectángulo 23">
            <a:extLst>
              <a:ext uri="{FF2B5EF4-FFF2-40B4-BE49-F238E27FC236}">
                <a16:creationId xmlns:a16="http://schemas.microsoft.com/office/drawing/2014/main" xmlns="" id="{39308EF0-9261-4AB1-83E0-D709A4421258}"/>
              </a:ext>
            </a:extLst>
          </p:cNvPr>
          <p:cNvSpPr/>
          <p:nvPr/>
        </p:nvSpPr>
        <p:spPr>
          <a:xfrm>
            <a:off x="1561227" y="4282060"/>
            <a:ext cx="2701445" cy="338554"/>
          </a:xfrm>
          <a:prstGeom prst="rect">
            <a:avLst/>
          </a:prstGeom>
        </p:spPr>
        <p:txBody>
          <a:bodyPr wrap="none">
            <a:spAutoFit/>
          </a:bodyPr>
          <a:lstStyle/>
          <a:p>
            <a:r>
              <a:rPr lang="es-CO" sz="1600" b="1" dirty="0">
                <a:solidFill>
                  <a:schemeClr val="accent2"/>
                </a:solidFill>
                <a:latin typeface="Maiandra GD" panose="020E0502030308020204" pitchFamily="34" charset="0"/>
              </a:rPr>
              <a:t>TAMAÑO DE LA MUESTRA</a:t>
            </a:r>
          </a:p>
        </p:txBody>
      </p:sp>
      <p:sp>
        <p:nvSpPr>
          <p:cNvPr id="21" name="Flecha: hacia abajo 10">
            <a:extLst>
              <a:ext uri="{FF2B5EF4-FFF2-40B4-BE49-F238E27FC236}">
                <a16:creationId xmlns:a16="http://schemas.microsoft.com/office/drawing/2014/main" xmlns="" id="{9BC821D1-506C-4DEE-9999-8545A7954FE6}"/>
              </a:ext>
            </a:extLst>
          </p:cNvPr>
          <p:cNvSpPr/>
          <p:nvPr/>
        </p:nvSpPr>
        <p:spPr>
          <a:xfrm>
            <a:off x="2705757" y="3893866"/>
            <a:ext cx="412387" cy="31717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7" name="Abrir llave 16"/>
          <p:cNvSpPr/>
          <p:nvPr/>
        </p:nvSpPr>
        <p:spPr>
          <a:xfrm>
            <a:off x="5257173" y="1996505"/>
            <a:ext cx="372443" cy="20475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9" name="Rectángulo 28"/>
          <p:cNvSpPr/>
          <p:nvPr/>
        </p:nvSpPr>
        <p:spPr>
          <a:xfrm>
            <a:off x="8092268" y="1210003"/>
            <a:ext cx="3767732" cy="938719"/>
          </a:xfrm>
          <a:prstGeom prst="rect">
            <a:avLst/>
          </a:prstGeom>
        </p:spPr>
        <p:txBody>
          <a:bodyPr wrap="square">
            <a:spAutoFit/>
          </a:bodyPr>
          <a:lstStyle/>
          <a:p>
            <a:r>
              <a:rPr lang="es-ES" sz="1100" dirty="0"/>
              <a:t>- Estar matriculado en el programa de Odontología de la CURN en el segundo periodo académico de 2019. </a:t>
            </a:r>
          </a:p>
          <a:p>
            <a:pPr marL="171450" indent="-171450">
              <a:buFontTx/>
              <a:buChar char="-"/>
            </a:pPr>
            <a:endParaRPr lang="es-CO" sz="1100" dirty="0"/>
          </a:p>
          <a:p>
            <a:pPr marL="171450" indent="-171450">
              <a:buFontTx/>
              <a:buChar char="-"/>
            </a:pPr>
            <a:r>
              <a:rPr lang="es-CO" sz="1100" dirty="0"/>
              <a:t>Estudiantes y docentes del programa de odontologia de la CURN que deseen participar en nuestro estudio</a:t>
            </a:r>
            <a:r>
              <a:rPr lang="es-CO" sz="1100" dirty="0">
                <a:latin typeface="Maiandra GD" panose="020E0502030308020204" pitchFamily="34" charset="0"/>
              </a:rPr>
              <a:t>.</a:t>
            </a:r>
          </a:p>
        </p:txBody>
      </p:sp>
      <p:sp>
        <p:nvSpPr>
          <p:cNvPr id="31" name="Rectángulo 30"/>
          <p:cNvSpPr/>
          <p:nvPr/>
        </p:nvSpPr>
        <p:spPr>
          <a:xfrm>
            <a:off x="8092269" y="3429765"/>
            <a:ext cx="3101366" cy="707886"/>
          </a:xfrm>
          <a:prstGeom prst="rect">
            <a:avLst/>
          </a:prstGeom>
        </p:spPr>
        <p:txBody>
          <a:bodyPr wrap="square">
            <a:spAutoFit/>
          </a:bodyPr>
          <a:lstStyle/>
          <a:p>
            <a:pPr marL="285750" indent="-285750">
              <a:buFont typeface="Arial" panose="020B0604020202020204" pitchFamily="34" charset="0"/>
              <a:buChar char="•"/>
            </a:pPr>
            <a:r>
              <a:rPr lang="es-CO" sz="1200" dirty="0"/>
              <a:t>Estudiantes y docentes que no deseen hacer parte de nuestro estudio </a:t>
            </a:r>
          </a:p>
          <a:p>
            <a:pPr marL="285750" indent="-285750">
              <a:buFont typeface="Arial" panose="020B0604020202020204" pitchFamily="34" charset="0"/>
              <a:buChar char="•"/>
            </a:pPr>
            <a:endParaRPr lang="es-CO" sz="1600" dirty="0">
              <a:latin typeface="Maiandra GD" panose="020E0502030308020204" pitchFamily="34" charset="0"/>
            </a:endParaRPr>
          </a:p>
        </p:txBody>
      </p:sp>
      <p:sp>
        <p:nvSpPr>
          <p:cNvPr id="35" name="Abrir llave 34"/>
          <p:cNvSpPr/>
          <p:nvPr/>
        </p:nvSpPr>
        <p:spPr>
          <a:xfrm>
            <a:off x="8092268" y="3378287"/>
            <a:ext cx="159489" cy="7078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6" name="Abrir llave 35"/>
          <p:cNvSpPr/>
          <p:nvPr/>
        </p:nvSpPr>
        <p:spPr>
          <a:xfrm>
            <a:off x="7954749" y="1401414"/>
            <a:ext cx="159489" cy="14535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2" name="Flecha: hacia abajo 10">
            <a:extLst>
              <a:ext uri="{FF2B5EF4-FFF2-40B4-BE49-F238E27FC236}">
                <a16:creationId xmlns:a16="http://schemas.microsoft.com/office/drawing/2014/main" xmlns="" id="{9BC821D1-506C-4DEE-9999-8545A7954FE6}"/>
              </a:ext>
            </a:extLst>
          </p:cNvPr>
          <p:cNvSpPr/>
          <p:nvPr/>
        </p:nvSpPr>
        <p:spPr>
          <a:xfrm>
            <a:off x="2651964" y="4810665"/>
            <a:ext cx="412387" cy="31717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3" name="Rectángulo: esquinas redondeadas 2">
            <a:extLst>
              <a:ext uri="{FF2B5EF4-FFF2-40B4-BE49-F238E27FC236}">
                <a16:creationId xmlns:a16="http://schemas.microsoft.com/office/drawing/2014/main" xmlns="" id="{64ACFB5F-4B62-42BF-B74A-841E7DACAB74}"/>
              </a:ext>
            </a:extLst>
          </p:cNvPr>
          <p:cNvSpPr/>
          <p:nvPr/>
        </p:nvSpPr>
        <p:spPr>
          <a:xfrm>
            <a:off x="6268278" y="4748244"/>
            <a:ext cx="4914789" cy="1528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Instrumento de recolección de la información: Escala sobre el Conocimiento del VIH y otras ITS (ECI), validado en España, modificado por la Universidad el Programa de Medicina Humana de la Facultad de Ciencias de la Salud de la Universidad de Ciencias Aplicadas y Ambientales, de Bogotá  </a:t>
            </a:r>
          </a:p>
        </p:txBody>
      </p:sp>
    </p:spTree>
    <p:extLst>
      <p:ext uri="{BB962C8B-B14F-4D97-AF65-F5344CB8AC3E}">
        <p14:creationId xmlns:p14="http://schemas.microsoft.com/office/powerpoint/2010/main" val="86425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Instrumento de recolección de información</a:t>
            </a:r>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16</a:t>
            </a:fld>
            <a:endParaRPr lang="es-CO" dirty="0"/>
          </a:p>
        </p:txBody>
      </p:sp>
      <p:pic>
        <p:nvPicPr>
          <p:cNvPr id="9" name="Imagen 8">
            <a:extLst>
              <a:ext uri="{FF2B5EF4-FFF2-40B4-BE49-F238E27FC236}">
                <a16:creationId xmlns:a16="http://schemas.microsoft.com/office/drawing/2014/main" xmlns="" id="{56E83636-2B4D-4759-910F-C8203406B75A}"/>
              </a:ext>
            </a:extLst>
          </p:cNvPr>
          <p:cNvPicPr>
            <a:picLocks noChangeAspect="1"/>
          </p:cNvPicPr>
          <p:nvPr/>
        </p:nvPicPr>
        <p:blipFill>
          <a:blip r:embed="rId2"/>
          <a:stretch>
            <a:fillRect/>
          </a:stretch>
        </p:blipFill>
        <p:spPr>
          <a:xfrm>
            <a:off x="130239" y="970377"/>
            <a:ext cx="11931521" cy="5205545"/>
          </a:xfrm>
          <a:prstGeom prst="rect">
            <a:avLst/>
          </a:prstGeom>
        </p:spPr>
      </p:pic>
    </p:spTree>
    <p:extLst>
      <p:ext uri="{BB962C8B-B14F-4D97-AF65-F5344CB8AC3E}">
        <p14:creationId xmlns:p14="http://schemas.microsoft.com/office/powerpoint/2010/main" val="362790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RESULTADOS</a:t>
            </a:r>
            <a:endParaRPr lang="es-CO"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17</a:t>
            </a:fld>
            <a:endParaRPr lang="es-CO"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360147407"/>
              </p:ext>
            </p:extLst>
          </p:nvPr>
        </p:nvGraphicFramePr>
        <p:xfrm>
          <a:off x="838199" y="1606062"/>
          <a:ext cx="4073769" cy="4372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53AA93C-74CB-4F92-B400-9FD4C10D45E3}"/>
              </a:ext>
            </a:extLst>
          </p:cNvPr>
          <p:cNvGraphicFramePr/>
          <p:nvPr>
            <p:extLst>
              <p:ext uri="{D42A27DB-BD31-4B8C-83A1-F6EECF244321}">
                <p14:modId xmlns:p14="http://schemas.microsoft.com/office/powerpoint/2010/main" val="2017233392"/>
              </p:ext>
            </p:extLst>
          </p:nvPr>
        </p:nvGraphicFramePr>
        <p:xfrm>
          <a:off x="5994155" y="3763108"/>
          <a:ext cx="3958737" cy="2498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DA62D7BA-3F9A-431F-A280-0F975B60AFE5}"/>
              </a:ext>
            </a:extLst>
          </p:cNvPr>
          <p:cNvGraphicFramePr/>
          <p:nvPr>
            <p:extLst>
              <p:ext uri="{D42A27DB-BD31-4B8C-83A1-F6EECF244321}">
                <p14:modId xmlns:p14="http://schemas.microsoft.com/office/powerpoint/2010/main" val="1309283925"/>
              </p:ext>
            </p:extLst>
          </p:nvPr>
        </p:nvGraphicFramePr>
        <p:xfrm>
          <a:off x="5686425" y="1099405"/>
          <a:ext cx="4476750" cy="2619375"/>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10445262" y="2379785"/>
            <a:ext cx="825867" cy="369332"/>
          </a:xfrm>
          <a:prstGeom prst="rect">
            <a:avLst/>
          </a:prstGeom>
          <a:noFill/>
        </p:spPr>
        <p:txBody>
          <a:bodyPr wrap="none" rtlCol="0">
            <a:spAutoFit/>
          </a:bodyPr>
          <a:lstStyle/>
          <a:p>
            <a:r>
              <a:rPr lang="es-CO" dirty="0" smtClean="0"/>
              <a:t>SEXO</a:t>
            </a:r>
            <a:endParaRPr lang="es-CO" dirty="0"/>
          </a:p>
        </p:txBody>
      </p:sp>
      <p:sp>
        <p:nvSpPr>
          <p:cNvPr id="10" name="9 CuadroTexto"/>
          <p:cNvSpPr txBox="1"/>
          <p:nvPr/>
        </p:nvSpPr>
        <p:spPr>
          <a:xfrm>
            <a:off x="10140462" y="5169877"/>
            <a:ext cx="1531188" cy="369332"/>
          </a:xfrm>
          <a:prstGeom prst="rect">
            <a:avLst/>
          </a:prstGeom>
          <a:noFill/>
        </p:spPr>
        <p:txBody>
          <a:bodyPr wrap="none" rtlCol="0">
            <a:spAutoFit/>
          </a:bodyPr>
          <a:lstStyle/>
          <a:p>
            <a:r>
              <a:rPr lang="es-CO" dirty="0" smtClean="0"/>
              <a:t>POBLACION</a:t>
            </a:r>
            <a:endParaRPr lang="es-CO" dirty="0"/>
          </a:p>
        </p:txBody>
      </p:sp>
    </p:spTree>
    <p:extLst>
      <p:ext uri="{BB962C8B-B14F-4D97-AF65-F5344CB8AC3E}">
        <p14:creationId xmlns:p14="http://schemas.microsoft.com/office/powerpoint/2010/main" val="99216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2CE210-5A6E-4BAD-BFA8-1DBEB51085AE}"/>
              </a:ext>
            </a:extLst>
          </p:cNvPr>
          <p:cNvSpPr>
            <a:spLocks noGrp="1"/>
          </p:cNvSpPr>
          <p:nvPr>
            <p:ph type="title"/>
          </p:nvPr>
        </p:nvSpPr>
        <p:spPr/>
        <p:txBody>
          <a:bodyPr/>
          <a:lstStyle/>
          <a:p>
            <a:r>
              <a:rPr lang="es-ES" dirty="0"/>
              <a:t>RESULTADOS</a:t>
            </a:r>
          </a:p>
        </p:txBody>
      </p:sp>
      <p:sp>
        <p:nvSpPr>
          <p:cNvPr id="3" name="Marcador de contenido 2">
            <a:extLst>
              <a:ext uri="{FF2B5EF4-FFF2-40B4-BE49-F238E27FC236}">
                <a16:creationId xmlns:a16="http://schemas.microsoft.com/office/drawing/2014/main" xmlns="" id="{FDEA99C8-EDAD-4AD2-940C-197CEDF0177F}"/>
              </a:ext>
            </a:extLst>
          </p:cNvPr>
          <p:cNvSpPr>
            <a:spLocks noGrp="1"/>
          </p:cNvSpPr>
          <p:nvPr>
            <p:ph idx="1"/>
          </p:nvPr>
        </p:nvSpPr>
        <p:spPr/>
        <p:txBody>
          <a:bodyPr/>
          <a:lstStyle/>
          <a:p>
            <a:endParaRPr lang="es-ES"/>
          </a:p>
        </p:txBody>
      </p:sp>
      <p:sp>
        <p:nvSpPr>
          <p:cNvPr id="4" name="Marcador de pie de página 3">
            <a:extLst>
              <a:ext uri="{FF2B5EF4-FFF2-40B4-BE49-F238E27FC236}">
                <a16:creationId xmlns:a16="http://schemas.microsoft.com/office/drawing/2014/main" xmlns="" id="{234F6EBD-2E86-40F4-BFA3-F0FB0C9FDBF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77F7BDC8-0133-491C-B7B5-B753CED2BA73}"/>
              </a:ext>
            </a:extLst>
          </p:cNvPr>
          <p:cNvSpPr>
            <a:spLocks noGrp="1"/>
          </p:cNvSpPr>
          <p:nvPr>
            <p:ph type="sldNum" sz="quarter" idx="12"/>
          </p:nvPr>
        </p:nvSpPr>
        <p:spPr/>
        <p:txBody>
          <a:bodyPr/>
          <a:lstStyle/>
          <a:p>
            <a:fld id="{A0D7ED8E-E8F2-40C2-AF71-A534DDE5582E}" type="slidenum">
              <a:rPr lang="es-CO" smtClean="0"/>
              <a:pPr/>
              <a:t>18</a:t>
            </a:fld>
            <a:endParaRPr lang="es-CO" dirty="0"/>
          </a:p>
        </p:txBody>
      </p:sp>
      <p:pic>
        <p:nvPicPr>
          <p:cNvPr id="9" name="Imagen 8">
            <a:extLst>
              <a:ext uri="{FF2B5EF4-FFF2-40B4-BE49-F238E27FC236}">
                <a16:creationId xmlns:a16="http://schemas.microsoft.com/office/drawing/2014/main" xmlns="" id="{3094968C-2DC7-4AC9-9105-4DCF4F8E097F}"/>
              </a:ext>
            </a:extLst>
          </p:cNvPr>
          <p:cNvPicPr>
            <a:picLocks noChangeAspect="1"/>
          </p:cNvPicPr>
          <p:nvPr/>
        </p:nvPicPr>
        <p:blipFill>
          <a:blip r:embed="rId2"/>
          <a:stretch>
            <a:fillRect/>
          </a:stretch>
        </p:blipFill>
        <p:spPr>
          <a:xfrm>
            <a:off x="766137" y="857337"/>
            <a:ext cx="10773028" cy="5417307"/>
          </a:xfrm>
          <a:prstGeom prst="rect">
            <a:avLst/>
          </a:prstGeom>
        </p:spPr>
      </p:pic>
      <p:pic>
        <p:nvPicPr>
          <p:cNvPr id="8" name="Imagen 7">
            <a:extLst>
              <a:ext uri="{FF2B5EF4-FFF2-40B4-BE49-F238E27FC236}">
                <a16:creationId xmlns:a16="http://schemas.microsoft.com/office/drawing/2014/main" xmlns="" id="{250EA9C5-1A6C-4F42-8A5F-43E33647E669}"/>
              </a:ext>
            </a:extLst>
          </p:cNvPr>
          <p:cNvPicPr>
            <a:picLocks noChangeAspect="1"/>
          </p:cNvPicPr>
          <p:nvPr/>
        </p:nvPicPr>
        <p:blipFill>
          <a:blip r:embed="rId3"/>
          <a:stretch>
            <a:fillRect/>
          </a:stretch>
        </p:blipFill>
        <p:spPr>
          <a:xfrm>
            <a:off x="740312" y="2224152"/>
            <a:ext cx="10711375" cy="1207803"/>
          </a:xfrm>
          <a:prstGeom prst="rect">
            <a:avLst/>
          </a:prstGeom>
        </p:spPr>
      </p:pic>
      <p:pic>
        <p:nvPicPr>
          <p:cNvPr id="10" name="Imagen 9">
            <a:extLst>
              <a:ext uri="{FF2B5EF4-FFF2-40B4-BE49-F238E27FC236}">
                <a16:creationId xmlns:a16="http://schemas.microsoft.com/office/drawing/2014/main" xmlns="" id="{5DCF3021-E43C-4A26-9409-86E3A7CE20F5}"/>
              </a:ext>
            </a:extLst>
          </p:cNvPr>
          <p:cNvPicPr>
            <a:picLocks noChangeAspect="1"/>
          </p:cNvPicPr>
          <p:nvPr/>
        </p:nvPicPr>
        <p:blipFill>
          <a:blip r:embed="rId4"/>
          <a:stretch>
            <a:fillRect/>
          </a:stretch>
        </p:blipFill>
        <p:spPr>
          <a:xfrm>
            <a:off x="740312" y="3456506"/>
            <a:ext cx="10773027" cy="874733"/>
          </a:xfrm>
          <a:prstGeom prst="rect">
            <a:avLst/>
          </a:prstGeom>
        </p:spPr>
      </p:pic>
      <p:pic>
        <p:nvPicPr>
          <p:cNvPr id="11" name="Imagen 10">
            <a:extLst>
              <a:ext uri="{FF2B5EF4-FFF2-40B4-BE49-F238E27FC236}">
                <a16:creationId xmlns:a16="http://schemas.microsoft.com/office/drawing/2014/main" xmlns="" id="{B5F5272E-F35D-485D-9DE4-A91FA01E1E21}"/>
              </a:ext>
            </a:extLst>
          </p:cNvPr>
          <p:cNvPicPr>
            <a:picLocks noChangeAspect="1"/>
          </p:cNvPicPr>
          <p:nvPr/>
        </p:nvPicPr>
        <p:blipFill>
          <a:blip r:embed="rId5"/>
          <a:stretch>
            <a:fillRect/>
          </a:stretch>
        </p:blipFill>
        <p:spPr>
          <a:xfrm>
            <a:off x="740312" y="3640942"/>
            <a:ext cx="10773026" cy="1063432"/>
          </a:xfrm>
          <a:prstGeom prst="rect">
            <a:avLst/>
          </a:prstGeom>
        </p:spPr>
      </p:pic>
      <p:pic>
        <p:nvPicPr>
          <p:cNvPr id="12" name="Imagen 11">
            <a:extLst>
              <a:ext uri="{FF2B5EF4-FFF2-40B4-BE49-F238E27FC236}">
                <a16:creationId xmlns:a16="http://schemas.microsoft.com/office/drawing/2014/main" xmlns="" id="{D18F6C79-FB17-4F73-A8B1-F40E431E8369}"/>
              </a:ext>
            </a:extLst>
          </p:cNvPr>
          <p:cNvPicPr>
            <a:picLocks noChangeAspect="1"/>
          </p:cNvPicPr>
          <p:nvPr/>
        </p:nvPicPr>
        <p:blipFill>
          <a:blip r:embed="rId6"/>
          <a:stretch>
            <a:fillRect/>
          </a:stretch>
        </p:blipFill>
        <p:spPr>
          <a:xfrm>
            <a:off x="838200" y="960905"/>
            <a:ext cx="10639312" cy="1023011"/>
          </a:xfrm>
          <a:prstGeom prst="rect">
            <a:avLst/>
          </a:prstGeom>
        </p:spPr>
      </p:pic>
    </p:spTree>
    <p:extLst>
      <p:ext uri="{BB962C8B-B14F-4D97-AF65-F5344CB8AC3E}">
        <p14:creationId xmlns:p14="http://schemas.microsoft.com/office/powerpoint/2010/main" val="8470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0CFB88-E630-4DFB-88A4-D605B26C708A}"/>
              </a:ext>
            </a:extLst>
          </p:cNvPr>
          <p:cNvSpPr>
            <a:spLocks noGrp="1"/>
          </p:cNvSpPr>
          <p:nvPr>
            <p:ph type="title"/>
          </p:nvPr>
        </p:nvSpPr>
        <p:spPr/>
        <p:txBody>
          <a:bodyPr/>
          <a:lstStyle/>
          <a:p>
            <a:pPr algn="ctr"/>
            <a:r>
              <a:rPr lang="es-ES" dirty="0"/>
              <a:t>RESULTADOS</a:t>
            </a:r>
          </a:p>
        </p:txBody>
      </p:sp>
      <p:sp>
        <p:nvSpPr>
          <p:cNvPr id="3" name="Marcador de pie de página 2">
            <a:extLst>
              <a:ext uri="{FF2B5EF4-FFF2-40B4-BE49-F238E27FC236}">
                <a16:creationId xmlns:a16="http://schemas.microsoft.com/office/drawing/2014/main" xmlns="" id="{B53F786C-E11C-449D-B18D-188820AB7C62}"/>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627534C1-2B41-4C22-8ED6-74A01E55B7DA}"/>
              </a:ext>
            </a:extLst>
          </p:cNvPr>
          <p:cNvSpPr>
            <a:spLocks noGrp="1"/>
          </p:cNvSpPr>
          <p:nvPr>
            <p:ph type="sldNum" sz="quarter" idx="12"/>
          </p:nvPr>
        </p:nvSpPr>
        <p:spPr/>
        <p:txBody>
          <a:bodyPr/>
          <a:lstStyle/>
          <a:p>
            <a:fld id="{A0D7ED8E-E8F2-40C2-AF71-A534DDE5582E}" type="slidenum">
              <a:rPr lang="es-CO" smtClean="0"/>
              <a:pPr/>
              <a:t>19</a:t>
            </a:fld>
            <a:endParaRPr lang="es-CO" dirty="0"/>
          </a:p>
        </p:txBody>
      </p:sp>
      <p:pic>
        <p:nvPicPr>
          <p:cNvPr id="5" name="Imagen 4">
            <a:extLst>
              <a:ext uri="{FF2B5EF4-FFF2-40B4-BE49-F238E27FC236}">
                <a16:creationId xmlns:a16="http://schemas.microsoft.com/office/drawing/2014/main" xmlns="" id="{FCBB052F-1580-4897-A6BD-A9B8F44912DB}"/>
              </a:ext>
            </a:extLst>
          </p:cNvPr>
          <p:cNvPicPr/>
          <p:nvPr/>
        </p:nvPicPr>
        <p:blipFill rotWithShape="1">
          <a:blip r:embed="rId2"/>
          <a:srcRect l="1595" t="21302" r="37526" b="10179"/>
          <a:stretch/>
        </p:blipFill>
        <p:spPr bwMode="auto">
          <a:xfrm>
            <a:off x="815413" y="1245703"/>
            <a:ext cx="10515600" cy="498628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0FE50307-EA07-4E75-BD8C-AC881A96A382}"/>
              </a:ext>
            </a:extLst>
          </p:cNvPr>
          <p:cNvPicPr>
            <a:picLocks noChangeAspect="1"/>
          </p:cNvPicPr>
          <p:nvPr/>
        </p:nvPicPr>
        <p:blipFill>
          <a:blip r:embed="rId3"/>
          <a:stretch>
            <a:fillRect/>
          </a:stretch>
        </p:blipFill>
        <p:spPr>
          <a:xfrm>
            <a:off x="815413" y="1634123"/>
            <a:ext cx="10601640" cy="658911"/>
          </a:xfrm>
          <a:prstGeom prst="rect">
            <a:avLst/>
          </a:prstGeom>
        </p:spPr>
      </p:pic>
      <p:pic>
        <p:nvPicPr>
          <p:cNvPr id="8" name="Imagen 7">
            <a:extLst>
              <a:ext uri="{FF2B5EF4-FFF2-40B4-BE49-F238E27FC236}">
                <a16:creationId xmlns:a16="http://schemas.microsoft.com/office/drawing/2014/main" xmlns="" id="{E07A6E75-C55E-4207-AEE7-DDC1FCB79693}"/>
              </a:ext>
            </a:extLst>
          </p:cNvPr>
          <p:cNvPicPr>
            <a:picLocks noChangeAspect="1"/>
          </p:cNvPicPr>
          <p:nvPr/>
        </p:nvPicPr>
        <p:blipFill>
          <a:blip r:embed="rId4"/>
          <a:stretch>
            <a:fillRect/>
          </a:stretch>
        </p:blipFill>
        <p:spPr>
          <a:xfrm>
            <a:off x="838200" y="1198356"/>
            <a:ext cx="10601639" cy="1057913"/>
          </a:xfrm>
          <a:prstGeom prst="rect">
            <a:avLst/>
          </a:prstGeom>
        </p:spPr>
      </p:pic>
      <p:pic>
        <p:nvPicPr>
          <p:cNvPr id="10" name="Imagen 9">
            <a:extLst>
              <a:ext uri="{FF2B5EF4-FFF2-40B4-BE49-F238E27FC236}">
                <a16:creationId xmlns:a16="http://schemas.microsoft.com/office/drawing/2014/main" xmlns="" id="{2E7E02A1-8504-4A8E-983F-3FEE283080A4}"/>
              </a:ext>
            </a:extLst>
          </p:cNvPr>
          <p:cNvPicPr>
            <a:picLocks noChangeAspect="1"/>
          </p:cNvPicPr>
          <p:nvPr/>
        </p:nvPicPr>
        <p:blipFill>
          <a:blip r:embed="rId5"/>
          <a:stretch>
            <a:fillRect/>
          </a:stretch>
        </p:blipFill>
        <p:spPr>
          <a:xfrm>
            <a:off x="1004679" y="3566590"/>
            <a:ext cx="8182288" cy="2552594"/>
          </a:xfrm>
          <a:prstGeom prst="rect">
            <a:avLst/>
          </a:prstGeom>
        </p:spPr>
      </p:pic>
      <p:pic>
        <p:nvPicPr>
          <p:cNvPr id="12" name="Imagen 11">
            <a:extLst>
              <a:ext uri="{FF2B5EF4-FFF2-40B4-BE49-F238E27FC236}">
                <a16:creationId xmlns:a16="http://schemas.microsoft.com/office/drawing/2014/main" xmlns="" id="{1E2DBFBA-38B1-4BE2-BF72-13084AC53F5E}"/>
              </a:ext>
            </a:extLst>
          </p:cNvPr>
          <p:cNvPicPr>
            <a:picLocks noChangeAspect="1"/>
          </p:cNvPicPr>
          <p:nvPr/>
        </p:nvPicPr>
        <p:blipFill>
          <a:blip r:embed="rId6"/>
          <a:stretch>
            <a:fillRect/>
          </a:stretch>
        </p:blipFill>
        <p:spPr>
          <a:xfrm>
            <a:off x="974660" y="1617153"/>
            <a:ext cx="10538015" cy="2388914"/>
          </a:xfrm>
          <a:prstGeom prst="rect">
            <a:avLst/>
          </a:prstGeom>
        </p:spPr>
      </p:pic>
      <p:pic>
        <p:nvPicPr>
          <p:cNvPr id="13" name="Imagen 12">
            <a:extLst>
              <a:ext uri="{FF2B5EF4-FFF2-40B4-BE49-F238E27FC236}">
                <a16:creationId xmlns:a16="http://schemas.microsoft.com/office/drawing/2014/main" xmlns="" id="{571A4695-6F12-4B4E-9471-7586CB47B244}"/>
              </a:ext>
            </a:extLst>
          </p:cNvPr>
          <p:cNvPicPr>
            <a:picLocks noChangeAspect="1"/>
          </p:cNvPicPr>
          <p:nvPr/>
        </p:nvPicPr>
        <p:blipFill>
          <a:blip r:embed="rId7"/>
          <a:stretch>
            <a:fillRect/>
          </a:stretch>
        </p:blipFill>
        <p:spPr>
          <a:xfrm>
            <a:off x="919259" y="3026746"/>
            <a:ext cx="10439520" cy="2070285"/>
          </a:xfrm>
          <a:prstGeom prst="rect">
            <a:avLst/>
          </a:prstGeom>
        </p:spPr>
      </p:pic>
      <p:pic>
        <p:nvPicPr>
          <p:cNvPr id="14" name="Imagen 13">
            <a:extLst>
              <a:ext uri="{FF2B5EF4-FFF2-40B4-BE49-F238E27FC236}">
                <a16:creationId xmlns:a16="http://schemas.microsoft.com/office/drawing/2014/main" xmlns="" id="{FA647FCA-C758-4E10-B3B2-BBDD50EA64F6}"/>
              </a:ext>
            </a:extLst>
          </p:cNvPr>
          <p:cNvPicPr>
            <a:picLocks noChangeAspect="1"/>
          </p:cNvPicPr>
          <p:nvPr/>
        </p:nvPicPr>
        <p:blipFill>
          <a:blip r:embed="rId8"/>
          <a:stretch>
            <a:fillRect/>
          </a:stretch>
        </p:blipFill>
        <p:spPr>
          <a:xfrm>
            <a:off x="1026135" y="4929373"/>
            <a:ext cx="10295827" cy="615990"/>
          </a:xfrm>
          <a:prstGeom prst="rect">
            <a:avLst/>
          </a:prstGeom>
        </p:spPr>
      </p:pic>
    </p:spTree>
    <p:extLst>
      <p:ext uri="{BB962C8B-B14F-4D97-AF65-F5344CB8AC3E}">
        <p14:creationId xmlns:p14="http://schemas.microsoft.com/office/powerpoint/2010/main" val="9678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427336" y="1428910"/>
            <a:ext cx="5294335" cy="253713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CO" dirty="0"/>
              <a:t>	</a:t>
            </a:r>
            <a:r>
              <a:rPr lang="es-CO" dirty="0" smtClean="0">
                <a:solidFill>
                  <a:schemeClr val="tx1"/>
                </a:solidFill>
              </a:rPr>
              <a:t>Las </a:t>
            </a:r>
            <a:r>
              <a:rPr lang="es-CO" dirty="0" smtClean="0">
                <a:solidFill>
                  <a:schemeClr val="tx1"/>
                </a:solidFill>
              </a:rPr>
              <a:t>ITS, </a:t>
            </a:r>
            <a:r>
              <a:rPr lang="es-CO" dirty="0" smtClean="0">
                <a:solidFill>
                  <a:schemeClr val="tx1"/>
                </a:solidFill>
              </a:rPr>
              <a:t>causan problemas en el sistema inmunológico  y pueden ocasionar enfermedades agudas.</a:t>
            </a:r>
            <a:endParaRPr lang="es-CO" dirty="0">
              <a:solidFill>
                <a:schemeClr val="tx1"/>
              </a:solidFill>
            </a:endParaRPr>
          </a:p>
        </p:txBody>
      </p:sp>
      <p:sp>
        <p:nvSpPr>
          <p:cNvPr id="4" name="Marcador de pie de página 3">
            <a:extLst>
              <a:ext uri="{FF2B5EF4-FFF2-40B4-BE49-F238E27FC236}">
                <a16:creationId xmlns:a16="http://schemas.microsoft.com/office/drawing/2014/main" xmlns="" id="{32592F50-1E1F-47AA-A9DD-1D219D8BE595}"/>
              </a:ext>
            </a:extLst>
          </p:cNvPr>
          <p:cNvSpPr>
            <a:spLocks noGrp="1"/>
          </p:cNvSpPr>
          <p:nvPr>
            <p:ph type="ftr" sz="quarter" idx="11"/>
          </p:nvPr>
        </p:nvSpPr>
        <p:spPr>
          <a:xfrm>
            <a:off x="3074504" y="6377401"/>
            <a:ext cx="9582841" cy="480263"/>
          </a:xfrm>
        </p:spPr>
        <p:txBody>
          <a:bodyPr/>
          <a:lstStyle/>
          <a:p>
            <a:pPr algn="l"/>
            <a:r>
              <a:rPr lang="es-ES" sz="800" dirty="0" err="1">
                <a:solidFill>
                  <a:schemeClr val="tx1"/>
                </a:solidFill>
                <a:latin typeface="Maiandra GD" panose="020E0502030308020204" pitchFamily="34" charset="0"/>
                <a:cs typeface="Arial" panose="020B0604020202020204" pitchFamily="34" charset="0"/>
              </a:rPr>
              <a:t>BASCONES,Martinez</a:t>
            </a:r>
            <a:r>
              <a:rPr lang="es-ES" sz="800" dirty="0">
                <a:solidFill>
                  <a:schemeClr val="tx1"/>
                </a:solidFill>
                <a:latin typeface="Maiandra GD" panose="020E0502030308020204" pitchFamily="34" charset="0"/>
                <a:cs typeface="Arial" panose="020B0604020202020204" pitchFamily="34" charset="0"/>
              </a:rPr>
              <a:t>  A; FIGUERO Ruiz E. Las enfermedades periodontales como infecciones </a:t>
            </a:r>
            <a:r>
              <a:rPr lang="es-ES" sz="800" dirty="0" err="1">
                <a:solidFill>
                  <a:schemeClr val="tx1"/>
                </a:solidFill>
                <a:latin typeface="Maiandra GD" panose="020E0502030308020204" pitchFamily="34" charset="0"/>
                <a:cs typeface="Arial" panose="020B0604020202020204" pitchFamily="34" charset="0"/>
              </a:rPr>
              <a:t>bcterianas.Av</a:t>
            </a:r>
            <a:r>
              <a:rPr lang="es-ES" sz="800" dirty="0">
                <a:solidFill>
                  <a:schemeClr val="tx1"/>
                </a:solidFill>
                <a:latin typeface="Maiandra GD" panose="020E0502030308020204" pitchFamily="34" charset="0"/>
                <a:cs typeface="Arial" panose="020B0604020202020204" pitchFamily="34" charset="0"/>
              </a:rPr>
              <a:t> </a:t>
            </a:r>
            <a:r>
              <a:rPr lang="es-ES" sz="800" dirty="0" err="1">
                <a:solidFill>
                  <a:schemeClr val="tx1"/>
                </a:solidFill>
                <a:latin typeface="Maiandra GD" panose="020E0502030308020204" pitchFamily="34" charset="0"/>
                <a:cs typeface="Arial" panose="020B0604020202020204" pitchFamily="34" charset="0"/>
              </a:rPr>
              <a:t>periodont</a:t>
            </a:r>
            <a:r>
              <a:rPr lang="es-ES" sz="800" dirty="0">
                <a:solidFill>
                  <a:schemeClr val="tx1"/>
                </a:solidFill>
                <a:latin typeface="Maiandra GD" panose="020E0502030308020204" pitchFamily="34" charset="0"/>
                <a:cs typeface="Arial" panose="020B0604020202020204" pitchFamily="34" charset="0"/>
              </a:rPr>
              <a:t> mplantol.2005;17, 3:147-156</a:t>
            </a:r>
          </a:p>
          <a:p>
            <a:pPr algn="l"/>
            <a:r>
              <a:rPr lang="es-ES" sz="800" dirty="0" err="1">
                <a:solidFill>
                  <a:schemeClr val="tx1"/>
                </a:solidFill>
                <a:latin typeface="Maiandra GD" panose="020E0502030308020204" pitchFamily="34" charset="0"/>
                <a:cs typeface="Arial" panose="020B0604020202020204" pitchFamily="34" charset="0"/>
              </a:rPr>
              <a:t>CASTRO.cecilia</a:t>
            </a:r>
            <a:r>
              <a:rPr lang="es-ES" sz="800" dirty="0">
                <a:solidFill>
                  <a:schemeClr val="tx1"/>
                </a:solidFill>
                <a:latin typeface="Maiandra GD" panose="020E0502030308020204" pitchFamily="34" charset="0"/>
                <a:cs typeface="Arial" panose="020B0604020202020204" pitchFamily="34" charset="0"/>
              </a:rPr>
              <a:t> </a:t>
            </a:r>
            <a:r>
              <a:rPr lang="es-ES" sz="800" dirty="0" err="1">
                <a:solidFill>
                  <a:schemeClr val="tx1"/>
                </a:solidFill>
                <a:latin typeface="Maiandra GD" panose="020E0502030308020204" pitchFamily="34" charset="0"/>
                <a:cs typeface="Arial" panose="020B0604020202020204" pitchFamily="34" charset="0"/>
              </a:rPr>
              <a:t>Estela;KOSS,Myriam</a:t>
            </a:r>
            <a:r>
              <a:rPr lang="es-ES" sz="800" dirty="0">
                <a:solidFill>
                  <a:schemeClr val="tx1"/>
                </a:solidFill>
                <a:latin typeface="Maiandra GD" panose="020E0502030308020204" pitchFamily="34" charset="0"/>
                <a:cs typeface="Arial" panose="020B0604020202020204" pitchFamily="34" charset="0"/>
              </a:rPr>
              <a:t>  </a:t>
            </a:r>
            <a:r>
              <a:rPr lang="es-ES" sz="800" dirty="0" err="1">
                <a:solidFill>
                  <a:schemeClr val="tx1"/>
                </a:solidFill>
                <a:latin typeface="Maiandra GD" panose="020E0502030308020204" pitchFamily="34" charset="0"/>
                <a:cs typeface="Arial" panose="020B0604020202020204" pitchFamily="34" charset="0"/>
              </a:rPr>
              <a:t>Adriana;LOPEZ,Maria</a:t>
            </a:r>
            <a:r>
              <a:rPr lang="es-ES" sz="800" dirty="0">
                <a:solidFill>
                  <a:schemeClr val="tx1"/>
                </a:solidFill>
                <a:latin typeface="Maiandra GD" panose="020E0502030308020204" pitchFamily="34" charset="0"/>
                <a:cs typeface="Arial" panose="020B0604020202020204" pitchFamily="34" charset="0"/>
              </a:rPr>
              <a:t> </a:t>
            </a:r>
            <a:r>
              <a:rPr lang="es-ES" sz="800" dirty="0" err="1">
                <a:solidFill>
                  <a:schemeClr val="tx1"/>
                </a:solidFill>
                <a:latin typeface="Maiandra GD" panose="020E0502030308020204" pitchFamily="34" charset="0"/>
                <a:cs typeface="Arial" panose="020B0604020202020204" pitchFamily="34" charset="0"/>
              </a:rPr>
              <a:t>Elena.Marcadores</a:t>
            </a:r>
            <a:r>
              <a:rPr lang="es-ES" sz="800" dirty="0">
                <a:solidFill>
                  <a:schemeClr val="tx1"/>
                </a:solidFill>
                <a:latin typeface="Maiandra GD" panose="020E0502030308020204" pitchFamily="34" charset="0"/>
                <a:cs typeface="Arial" panose="020B0604020202020204" pitchFamily="34" charset="0"/>
              </a:rPr>
              <a:t> </a:t>
            </a:r>
            <a:r>
              <a:rPr lang="es-ES" sz="800" dirty="0" err="1">
                <a:solidFill>
                  <a:schemeClr val="tx1"/>
                </a:solidFill>
                <a:latin typeface="Maiandra GD" panose="020E0502030308020204" pitchFamily="34" charset="0"/>
                <a:cs typeface="Arial" panose="020B0604020202020204" pitchFamily="34" charset="0"/>
              </a:rPr>
              <a:t>bioqumicos</a:t>
            </a:r>
            <a:r>
              <a:rPr lang="es-ES" sz="800" dirty="0">
                <a:solidFill>
                  <a:schemeClr val="tx1"/>
                </a:solidFill>
                <a:latin typeface="Maiandra GD" panose="020E0502030308020204" pitchFamily="34" charset="0"/>
                <a:cs typeface="Arial" panose="020B0604020202020204" pitchFamily="34" charset="0"/>
              </a:rPr>
              <a:t> de la enfermedad </a:t>
            </a:r>
            <a:r>
              <a:rPr lang="es-ES" sz="800" dirty="0" err="1">
                <a:solidFill>
                  <a:schemeClr val="tx1"/>
                </a:solidFill>
                <a:latin typeface="Maiandra GD" panose="020E0502030308020204" pitchFamily="34" charset="0"/>
                <a:cs typeface="Arial" panose="020B0604020202020204" pitchFamily="34" charset="0"/>
              </a:rPr>
              <a:t>periodontal,Med</a:t>
            </a:r>
            <a:r>
              <a:rPr lang="es-ES" sz="800" dirty="0">
                <a:solidFill>
                  <a:schemeClr val="tx1"/>
                </a:solidFill>
                <a:latin typeface="Maiandra GD" panose="020E0502030308020204" pitchFamily="34" charset="0"/>
                <a:cs typeface="Arial" panose="020B0604020202020204" pitchFamily="34" charset="0"/>
              </a:rPr>
              <a:t> Oral,2003,vol8,p. 322-328. </a:t>
            </a:r>
            <a:r>
              <a:rPr lang="es-ES" sz="800" dirty="0" err="1">
                <a:solidFill>
                  <a:schemeClr val="tx1"/>
                </a:solidFill>
                <a:latin typeface="Maiandra GD" panose="020E0502030308020204" pitchFamily="34" charset="0"/>
                <a:cs typeface="Arial" panose="020B0604020202020204" pitchFamily="34" charset="0"/>
              </a:rPr>
              <a:t>BASCONES,Martinez</a:t>
            </a:r>
            <a:r>
              <a:rPr lang="es-ES" sz="800" dirty="0">
                <a:solidFill>
                  <a:schemeClr val="tx1"/>
                </a:solidFill>
                <a:latin typeface="Maiandra GD" panose="020E0502030308020204" pitchFamily="34" charset="0"/>
                <a:cs typeface="Arial" panose="020B0604020202020204" pitchFamily="34" charset="0"/>
              </a:rPr>
              <a:t> A; FIGUERO Ruiz E. Las enfermedades periodontales como infecciones </a:t>
            </a:r>
            <a:r>
              <a:rPr lang="es-ES" sz="800" dirty="0" err="1">
                <a:solidFill>
                  <a:schemeClr val="tx1"/>
                </a:solidFill>
                <a:latin typeface="Maiandra GD" panose="020E0502030308020204" pitchFamily="34" charset="0"/>
                <a:cs typeface="Arial" panose="020B0604020202020204" pitchFamily="34" charset="0"/>
              </a:rPr>
              <a:t>bacterianas.Av</a:t>
            </a:r>
            <a:r>
              <a:rPr lang="es-ES" sz="800" dirty="0">
                <a:solidFill>
                  <a:schemeClr val="tx1"/>
                </a:solidFill>
                <a:latin typeface="Maiandra GD" panose="020E0502030308020204" pitchFamily="34" charset="0"/>
                <a:cs typeface="Arial" panose="020B0604020202020204" pitchFamily="34" charset="0"/>
              </a:rPr>
              <a:t> </a:t>
            </a:r>
            <a:r>
              <a:rPr lang="es-ES" sz="800" dirty="0" err="1">
                <a:solidFill>
                  <a:schemeClr val="tx1"/>
                </a:solidFill>
                <a:latin typeface="Maiandra GD" panose="020E0502030308020204" pitchFamily="34" charset="0"/>
                <a:cs typeface="Arial" panose="020B0604020202020204" pitchFamily="34" charset="0"/>
              </a:rPr>
              <a:t>periodon</a:t>
            </a:r>
            <a:r>
              <a:rPr lang="es-ES" sz="800" dirty="0">
                <a:solidFill>
                  <a:schemeClr val="tx1"/>
                </a:solidFill>
                <a:latin typeface="Maiandra GD" panose="020E0502030308020204" pitchFamily="34" charset="0"/>
                <a:cs typeface="Arial" panose="020B0604020202020204" pitchFamily="34" charset="0"/>
              </a:rPr>
              <a:t> implantolol.2005; 17, 3:147-156</a:t>
            </a:r>
          </a:p>
        </p:txBody>
      </p:sp>
      <p:sp>
        <p:nvSpPr>
          <p:cNvPr id="5" name="Marcador de número de diapositiva 4">
            <a:extLst>
              <a:ext uri="{FF2B5EF4-FFF2-40B4-BE49-F238E27FC236}">
                <a16:creationId xmlns:a16="http://schemas.microsoft.com/office/drawing/2014/main" xmlns="" id="{3CD1E9E0-AB6F-47B6-B06A-6DF1EF4C886A}"/>
              </a:ext>
            </a:extLst>
          </p:cNvPr>
          <p:cNvSpPr>
            <a:spLocks noGrp="1"/>
          </p:cNvSpPr>
          <p:nvPr>
            <p:ph type="sldNum" sz="quarter" idx="12"/>
          </p:nvPr>
        </p:nvSpPr>
        <p:spPr/>
        <p:txBody>
          <a:bodyPr/>
          <a:lstStyle/>
          <a:p>
            <a:fld id="{A0D7ED8E-E8F2-40C2-AF71-A534DDE5582E}" type="slidenum">
              <a:rPr lang="es-CO" smtClean="0">
                <a:latin typeface="Maiandra GD" panose="020E0502030308020204" pitchFamily="34" charset="0"/>
              </a:rPr>
              <a:pPr/>
              <a:t>2</a:t>
            </a:fld>
            <a:endParaRPr lang="es-CO" dirty="0">
              <a:latin typeface="Maiandra GD" panose="020E0502030308020204" pitchFamily="34" charset="0"/>
            </a:endParaRPr>
          </a:p>
        </p:txBody>
      </p:sp>
      <p:sp>
        <p:nvSpPr>
          <p:cNvPr id="3" name="AutoShape 2" descr="Resultado de imagen para periodonto periodonti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4" descr="Resultado de imagen para periodonto periodonti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3" name="AutoShape 6" descr="Resultado de imagen para periodon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Título 1">
            <a:extLst>
              <a:ext uri="{FF2B5EF4-FFF2-40B4-BE49-F238E27FC236}">
                <a16:creationId xmlns:a16="http://schemas.microsoft.com/office/drawing/2014/main" xmlns="" id="{DD8F83BE-A624-4753-BF2B-06080E9B09C0}"/>
              </a:ext>
            </a:extLst>
          </p:cNvPr>
          <p:cNvSpPr>
            <a:spLocks noGrp="1"/>
          </p:cNvSpPr>
          <p:nvPr>
            <p:ph type="title"/>
          </p:nvPr>
        </p:nvSpPr>
        <p:spPr>
          <a:xfrm>
            <a:off x="695707" y="213487"/>
            <a:ext cx="10515600" cy="983443"/>
          </a:xfrm>
        </p:spPr>
        <p:txBody>
          <a:bodyPr/>
          <a:lstStyle/>
          <a:p>
            <a:r>
              <a:rPr lang="es-CO" b="1" dirty="0">
                <a:latin typeface="Maiandra GD" panose="020E0502030308020204" pitchFamily="34" charset="0"/>
              </a:rPr>
              <a:t>DESCRIPCIÓN DEL PROBLEMA </a:t>
            </a:r>
          </a:p>
        </p:txBody>
      </p:sp>
      <p:sp>
        <p:nvSpPr>
          <p:cNvPr id="12" name="11 Abrir llave"/>
          <p:cNvSpPr/>
          <p:nvPr/>
        </p:nvSpPr>
        <p:spPr>
          <a:xfrm>
            <a:off x="5859887" y="1236372"/>
            <a:ext cx="1803043" cy="488631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pic>
        <p:nvPicPr>
          <p:cNvPr id="10242" name="Picture 2" descr="Resultado de imagen para lesiones de cavidad oral relacionadas a enfermedades sexuales"/>
          <p:cNvPicPr>
            <a:picLocks noChangeAspect="1" noChangeArrowheads="1"/>
          </p:cNvPicPr>
          <p:nvPr/>
        </p:nvPicPr>
        <p:blipFill>
          <a:blip r:embed="rId2"/>
          <a:srcRect/>
          <a:stretch>
            <a:fillRect/>
          </a:stretch>
        </p:blipFill>
        <p:spPr bwMode="auto">
          <a:xfrm>
            <a:off x="7810408" y="2697479"/>
            <a:ext cx="4156537" cy="2044337"/>
          </a:xfrm>
          <a:prstGeom prst="rect">
            <a:avLst/>
          </a:prstGeom>
          <a:noFill/>
        </p:spPr>
      </p:pic>
    </p:spTree>
    <p:extLst>
      <p:ext uri="{BB962C8B-B14F-4D97-AF65-F5344CB8AC3E}">
        <p14:creationId xmlns:p14="http://schemas.microsoft.com/office/powerpoint/2010/main" val="220208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6992813" y="1928446"/>
            <a:ext cx="4970585" cy="35569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7" name="6 Rectángulo redondeado"/>
          <p:cNvSpPr/>
          <p:nvPr/>
        </p:nvSpPr>
        <p:spPr>
          <a:xfrm>
            <a:off x="328246" y="1805354"/>
            <a:ext cx="5122985" cy="38031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2" name="Título 1">
            <a:extLst>
              <a:ext uri="{FF2B5EF4-FFF2-40B4-BE49-F238E27FC236}">
                <a16:creationId xmlns="" xmlns:a16="http://schemas.microsoft.com/office/drawing/2014/main" id="{67B339A1-5D62-4280-99BB-916C6D534A56}"/>
              </a:ext>
            </a:extLst>
          </p:cNvPr>
          <p:cNvSpPr>
            <a:spLocks noGrp="1"/>
          </p:cNvSpPr>
          <p:nvPr>
            <p:ph type="title"/>
          </p:nvPr>
        </p:nvSpPr>
        <p:spPr/>
        <p:txBody>
          <a:bodyPr/>
          <a:lstStyle/>
          <a:p>
            <a:r>
              <a:rPr lang="es-ES" dirty="0"/>
              <a:t>DISCUSIÓN</a:t>
            </a:r>
          </a:p>
        </p:txBody>
      </p:sp>
      <p:sp>
        <p:nvSpPr>
          <p:cNvPr id="3" name="Marcador de contenido 2">
            <a:extLst>
              <a:ext uri="{FF2B5EF4-FFF2-40B4-BE49-F238E27FC236}">
                <a16:creationId xmlns="" xmlns:a16="http://schemas.microsoft.com/office/drawing/2014/main" id="{4852586F-A5A2-4BE2-BB78-61DCDAE19F29}"/>
              </a:ext>
            </a:extLst>
          </p:cNvPr>
          <p:cNvSpPr>
            <a:spLocks noGrp="1"/>
          </p:cNvSpPr>
          <p:nvPr>
            <p:ph idx="1"/>
          </p:nvPr>
        </p:nvSpPr>
        <p:spPr>
          <a:xfrm>
            <a:off x="720969" y="2185396"/>
            <a:ext cx="4530970" cy="3423139"/>
          </a:xfrm>
        </p:spPr>
        <p:txBody>
          <a:bodyPr>
            <a:normAutofit/>
          </a:bodyPr>
          <a:lstStyle/>
          <a:p>
            <a:pPr algn="just"/>
            <a:r>
              <a:rPr lang="es-CO" sz="2000" dirty="0" smtClean="0"/>
              <a:t>la </a:t>
            </a:r>
            <a:r>
              <a:rPr lang="es-CO" sz="2000" dirty="0"/>
              <a:t>mayoría de la población es de género femenino </a:t>
            </a:r>
            <a:r>
              <a:rPr lang="es-CO" sz="2000" dirty="0" smtClean="0"/>
              <a:t>, </a:t>
            </a:r>
            <a:r>
              <a:rPr lang="es-CO" sz="2000" dirty="0"/>
              <a:t>además Los participantes presentan un alto grado de conocimiento acerca las ITS</a:t>
            </a:r>
            <a:r>
              <a:rPr lang="es-CO" sz="2000" dirty="0" smtClean="0"/>
              <a:t>, </a:t>
            </a:r>
            <a:r>
              <a:rPr lang="es-CO" sz="2000" dirty="0"/>
              <a:t>sin </a:t>
            </a:r>
            <a:r>
              <a:rPr lang="es-CO" sz="2000" dirty="0" smtClean="0"/>
              <a:t>embargo</a:t>
            </a:r>
            <a:r>
              <a:rPr lang="es-CO" sz="2000" dirty="0"/>
              <a:t>, hay desconocimiento de enfermedades tan importantes como el herpes </a:t>
            </a:r>
            <a:r>
              <a:rPr lang="es-CO" sz="2000" dirty="0" smtClean="0"/>
              <a:t>genital Y </a:t>
            </a:r>
            <a:r>
              <a:rPr lang="es-CO" sz="2000" dirty="0"/>
              <a:t>la </a:t>
            </a:r>
            <a:r>
              <a:rPr lang="es-CO" sz="2000" dirty="0" smtClean="0"/>
              <a:t>hepatitis.</a:t>
            </a:r>
            <a:endParaRPr lang="es-ES" sz="2000" dirty="0"/>
          </a:p>
        </p:txBody>
      </p:sp>
      <p:sp>
        <p:nvSpPr>
          <p:cNvPr id="4" name="Marcador de pie de página 3">
            <a:extLst>
              <a:ext uri="{FF2B5EF4-FFF2-40B4-BE49-F238E27FC236}">
                <a16:creationId xmlns="" xmlns:a16="http://schemas.microsoft.com/office/drawing/2014/main" id="{B1818321-E094-4EE2-B556-32D530EC4219}"/>
              </a:ext>
            </a:extLst>
          </p:cNvPr>
          <p:cNvSpPr>
            <a:spLocks noGrp="1"/>
          </p:cNvSpPr>
          <p:nvPr>
            <p:ph type="ftr" sz="quarter" idx="11"/>
          </p:nvPr>
        </p:nvSpPr>
        <p:spPr>
          <a:xfrm>
            <a:off x="4712678" y="6424246"/>
            <a:ext cx="6115868" cy="428342"/>
          </a:xfrm>
        </p:spPr>
        <p:txBody>
          <a:bodyPr/>
          <a:lstStyle/>
          <a:p>
            <a:r>
              <a:rPr lang="es-ES" sz="900" dirty="0"/>
              <a:t>Las infecciones de transmisión sexual y los estudiantes de Medicina, </a:t>
            </a:r>
            <a:r>
              <a:rPr lang="es-ES" sz="900" dirty="0" smtClean="0"/>
              <a:t>Multimed 2015</a:t>
            </a:r>
            <a:r>
              <a:rPr lang="es-ES" sz="900" dirty="0"/>
              <a:t>; </a:t>
            </a:r>
            <a:r>
              <a:rPr lang="es-ES" sz="900" dirty="0" smtClean="0"/>
              <a:t>19(1)ENERO-MARZO.</a:t>
            </a:r>
          </a:p>
          <a:p>
            <a:r>
              <a:rPr lang="es-CO" sz="900" dirty="0"/>
              <a:t>Biociencias • Volumen 8 • Número 2 • 47 - 53 • Julio-Diciembre 2013 • Universidad Libre Seccional Barranquilla</a:t>
            </a:r>
            <a:endParaRPr lang="es-ES" sz="900" dirty="0"/>
          </a:p>
        </p:txBody>
      </p:sp>
      <p:sp>
        <p:nvSpPr>
          <p:cNvPr id="5" name="Marcador de número de diapositiva 4">
            <a:extLst>
              <a:ext uri="{FF2B5EF4-FFF2-40B4-BE49-F238E27FC236}">
                <a16:creationId xmlns="" xmlns:a16="http://schemas.microsoft.com/office/drawing/2014/main" id="{3D255A48-BB52-4FAC-9C10-1469923F7345}"/>
              </a:ext>
            </a:extLst>
          </p:cNvPr>
          <p:cNvSpPr>
            <a:spLocks noGrp="1"/>
          </p:cNvSpPr>
          <p:nvPr>
            <p:ph type="sldNum" sz="quarter" idx="12"/>
          </p:nvPr>
        </p:nvSpPr>
        <p:spPr/>
        <p:txBody>
          <a:bodyPr/>
          <a:lstStyle/>
          <a:p>
            <a:fld id="{A0D7ED8E-E8F2-40C2-AF71-A534DDE5582E}" type="slidenum">
              <a:rPr lang="es-CO" smtClean="0"/>
              <a:pPr/>
              <a:t>20</a:t>
            </a:fld>
            <a:endParaRPr lang="es-CO" dirty="0"/>
          </a:p>
        </p:txBody>
      </p:sp>
      <p:sp>
        <p:nvSpPr>
          <p:cNvPr id="6" name="5 CuadroTexto"/>
          <p:cNvSpPr txBox="1"/>
          <p:nvPr/>
        </p:nvSpPr>
        <p:spPr>
          <a:xfrm>
            <a:off x="7444153" y="2250831"/>
            <a:ext cx="4349261" cy="2585323"/>
          </a:xfrm>
          <a:prstGeom prst="rect">
            <a:avLst/>
          </a:prstGeom>
          <a:noFill/>
        </p:spPr>
        <p:txBody>
          <a:bodyPr wrap="square" rtlCol="0">
            <a:spAutoFit/>
          </a:bodyPr>
          <a:lstStyle/>
          <a:p>
            <a:r>
              <a:rPr lang="es-CO" dirty="0"/>
              <a:t>Los estudiantes encuestados de segundo y tercer año de la carrera de </a:t>
            </a:r>
            <a:r>
              <a:rPr lang="es-CO" dirty="0" smtClean="0"/>
              <a:t>medicina identificaron </a:t>
            </a:r>
            <a:r>
              <a:rPr lang="es-CO" dirty="0"/>
              <a:t>al VIH, sífilis y gonorrea en mayor medida que el resto de las </a:t>
            </a:r>
            <a:r>
              <a:rPr lang="es-CO" dirty="0" smtClean="0"/>
              <a:t>ITS. Según </a:t>
            </a:r>
            <a:r>
              <a:rPr lang="es-CO" dirty="0"/>
              <a:t>la sintomatología, las ITS más identificadas fueron el papiloma seguido por </a:t>
            </a:r>
            <a:r>
              <a:rPr lang="es-CO" dirty="0" smtClean="0"/>
              <a:t>la sífilis </a:t>
            </a:r>
            <a:r>
              <a:rPr lang="es-CO" dirty="0"/>
              <a:t>y el herpes simple tipo 2 tanto por los alumnos de </a:t>
            </a:r>
            <a:r>
              <a:rPr lang="es-CO" dirty="0" smtClean="0"/>
              <a:t>tercero como </a:t>
            </a:r>
            <a:r>
              <a:rPr lang="es-CO" dirty="0"/>
              <a:t>por los de </a:t>
            </a:r>
            <a:r>
              <a:rPr lang="es-CO" dirty="0" smtClean="0"/>
              <a:t>segundo Año.</a:t>
            </a:r>
            <a:endParaRPr lang="es-CO" dirty="0"/>
          </a:p>
        </p:txBody>
      </p:sp>
      <p:sp>
        <p:nvSpPr>
          <p:cNvPr id="9" name="8 CuadroTexto"/>
          <p:cNvSpPr txBox="1"/>
          <p:nvPr/>
        </p:nvSpPr>
        <p:spPr>
          <a:xfrm>
            <a:off x="7983416" y="1242646"/>
            <a:ext cx="2847254" cy="461665"/>
          </a:xfrm>
          <a:prstGeom prst="rect">
            <a:avLst/>
          </a:prstGeom>
          <a:noFill/>
        </p:spPr>
        <p:txBody>
          <a:bodyPr wrap="none" rtlCol="0">
            <a:spAutoFit/>
          </a:bodyPr>
          <a:lstStyle/>
          <a:p>
            <a:r>
              <a:rPr lang="es-CO" sz="2400" b="1" dirty="0"/>
              <a:t>Luis </a:t>
            </a:r>
            <a:r>
              <a:rPr lang="es-CO" sz="2400" b="1" dirty="0" smtClean="0"/>
              <a:t>Rafael y cols</a:t>
            </a:r>
            <a:r>
              <a:rPr lang="es-CO" dirty="0" smtClean="0"/>
              <a:t>.</a:t>
            </a:r>
            <a:endParaRPr lang="es-CO" dirty="0"/>
          </a:p>
        </p:txBody>
      </p:sp>
      <p:sp>
        <p:nvSpPr>
          <p:cNvPr id="10" name="9 CuadroTexto"/>
          <p:cNvSpPr txBox="1"/>
          <p:nvPr/>
        </p:nvSpPr>
        <p:spPr>
          <a:xfrm>
            <a:off x="860027" y="1242646"/>
            <a:ext cx="4476290" cy="400110"/>
          </a:xfrm>
          <a:prstGeom prst="rect">
            <a:avLst/>
          </a:prstGeom>
          <a:noFill/>
        </p:spPr>
        <p:txBody>
          <a:bodyPr wrap="none" rtlCol="0">
            <a:spAutoFit/>
          </a:bodyPr>
          <a:lstStyle/>
          <a:p>
            <a:r>
              <a:rPr lang="es-CO" sz="2000" b="1" dirty="0"/>
              <a:t>Gustavo de la Hoz </a:t>
            </a:r>
            <a:r>
              <a:rPr lang="es-CO" sz="2000" b="1" dirty="0" smtClean="0"/>
              <a:t>Herrera Y COLS.</a:t>
            </a:r>
            <a:endParaRPr lang="es-CO" sz="2000" b="1" dirty="0"/>
          </a:p>
        </p:txBody>
      </p:sp>
    </p:spTree>
    <p:extLst>
      <p:ext uri="{BB962C8B-B14F-4D97-AF65-F5344CB8AC3E}">
        <p14:creationId xmlns:p14="http://schemas.microsoft.com/office/powerpoint/2010/main" val="1000249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2110154" y="2262552"/>
            <a:ext cx="7444154" cy="30597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
        <p:nvSpPr>
          <p:cNvPr id="2" name="1 Título"/>
          <p:cNvSpPr>
            <a:spLocks noGrp="1"/>
          </p:cNvSpPr>
          <p:nvPr>
            <p:ph type="title"/>
          </p:nvPr>
        </p:nvSpPr>
        <p:spPr/>
        <p:txBody>
          <a:bodyPr/>
          <a:lstStyle/>
          <a:p>
            <a:r>
              <a:rPr lang="es-CO" dirty="0" smtClean="0"/>
              <a:t>DISCUSION </a:t>
            </a:r>
            <a:endParaRPr lang="es-CO" dirty="0"/>
          </a:p>
        </p:txBody>
      </p:sp>
      <p:sp>
        <p:nvSpPr>
          <p:cNvPr id="3" name="2 Marcador de contenido"/>
          <p:cNvSpPr>
            <a:spLocks noGrp="1"/>
          </p:cNvSpPr>
          <p:nvPr>
            <p:ph idx="1"/>
          </p:nvPr>
        </p:nvSpPr>
        <p:spPr>
          <a:xfrm>
            <a:off x="2268416" y="2403231"/>
            <a:ext cx="7110046" cy="3094892"/>
          </a:xfrm>
        </p:spPr>
        <p:txBody>
          <a:bodyPr>
            <a:normAutofit fontScale="92500"/>
          </a:bodyPr>
          <a:lstStyle/>
          <a:p>
            <a:pPr marL="0" indent="0" algn="just">
              <a:buNone/>
            </a:pPr>
            <a:r>
              <a:rPr lang="es-CO" dirty="0" smtClean="0"/>
              <a:t>Muestran </a:t>
            </a:r>
            <a:r>
              <a:rPr lang="es-CO" dirty="0"/>
              <a:t>que más de un 80 % de los jóvenes usan el condón y lo reconocen como método de protección para evitar las ITS, lo que indica diferencias altamente significativas dadas por un mejor conocimiento sobre la educación sexual, específicamente sobre el uso del preservativo en la prevención de las ITS, lo que se asemeja a nuestro estudio.</a:t>
            </a:r>
          </a:p>
        </p:txBody>
      </p:sp>
      <p:sp>
        <p:nvSpPr>
          <p:cNvPr id="4" name="3 Marcador de pie de página"/>
          <p:cNvSpPr>
            <a:spLocks noGrp="1"/>
          </p:cNvSpPr>
          <p:nvPr>
            <p:ph type="ftr" sz="quarter" idx="11"/>
          </p:nvPr>
        </p:nvSpPr>
        <p:spPr/>
        <p:txBody>
          <a:bodyPr/>
          <a:lstStyle/>
          <a:p>
            <a:r>
              <a:rPr lang="es-CO" sz="800" dirty="0"/>
              <a:t>Morales IM, Sotes Martínez JR, Olaechea Lozano AM. Entrenamiento socio-psicológico para elevar el nivel de conocimiento sobre sexualidad en el Círculo de adolescentes. Seminario Internacional de Atención Primaria de la Salud. “Lecciones del siglo XX; Desafíos del siglo XXI”; </a:t>
            </a:r>
            <a:endParaRPr lang="es-ES" dirty="0"/>
          </a:p>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21</a:t>
            </a:fld>
            <a:endParaRPr lang="es-CO" dirty="0"/>
          </a:p>
        </p:txBody>
      </p:sp>
      <p:sp>
        <p:nvSpPr>
          <p:cNvPr id="6" name="5 CuadroTexto"/>
          <p:cNvSpPr txBox="1"/>
          <p:nvPr/>
        </p:nvSpPr>
        <p:spPr>
          <a:xfrm>
            <a:off x="4087961" y="1681480"/>
            <a:ext cx="2957607" cy="800219"/>
          </a:xfrm>
          <a:prstGeom prst="rect">
            <a:avLst/>
          </a:prstGeom>
          <a:noFill/>
        </p:spPr>
        <p:txBody>
          <a:bodyPr wrap="square" rtlCol="0">
            <a:spAutoFit/>
          </a:bodyPr>
          <a:lstStyle/>
          <a:p>
            <a:r>
              <a:rPr lang="es-CO" sz="2800" b="1" dirty="0"/>
              <a:t>Morales y cols. </a:t>
            </a:r>
          </a:p>
          <a:p>
            <a:endParaRPr lang="es-CO" dirty="0"/>
          </a:p>
        </p:txBody>
      </p:sp>
    </p:spTree>
    <p:extLst>
      <p:ext uri="{BB962C8B-B14F-4D97-AF65-F5344CB8AC3E}">
        <p14:creationId xmlns:p14="http://schemas.microsoft.com/office/powerpoint/2010/main" val="359004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879ABC-F1B9-47A2-87EC-78D1932A45DF}"/>
              </a:ext>
            </a:extLst>
          </p:cNvPr>
          <p:cNvSpPr>
            <a:spLocks noGrp="1"/>
          </p:cNvSpPr>
          <p:nvPr>
            <p:ph type="title"/>
          </p:nvPr>
        </p:nvSpPr>
        <p:spPr/>
        <p:txBody>
          <a:bodyPr/>
          <a:lstStyle/>
          <a:p>
            <a:r>
              <a:rPr lang="es-ES" dirty="0"/>
              <a:t>RECOMENDACIONES</a:t>
            </a:r>
          </a:p>
        </p:txBody>
      </p:sp>
      <p:sp>
        <p:nvSpPr>
          <p:cNvPr id="3" name="Marcador de contenido 2">
            <a:extLst>
              <a:ext uri="{FF2B5EF4-FFF2-40B4-BE49-F238E27FC236}">
                <a16:creationId xmlns="" xmlns:a16="http://schemas.microsoft.com/office/drawing/2014/main" id="{23A28064-8023-46B4-B674-96176D463772}"/>
              </a:ext>
            </a:extLst>
          </p:cNvPr>
          <p:cNvSpPr>
            <a:spLocks noGrp="1"/>
          </p:cNvSpPr>
          <p:nvPr>
            <p:ph idx="1"/>
          </p:nvPr>
        </p:nvSpPr>
        <p:spPr>
          <a:xfrm>
            <a:off x="826477" y="1936063"/>
            <a:ext cx="10515600" cy="5014625"/>
          </a:xfrm>
        </p:spPr>
        <p:txBody>
          <a:bodyPr/>
          <a:lstStyle/>
          <a:p>
            <a:pPr algn="ctr"/>
            <a:r>
              <a:rPr lang="es-ES" sz="2400" dirty="0" smtClean="0"/>
              <a:t> Implementar  de manera mas frecuente estas tematicas en los desarrollos tematicos de la clinica para asi  Educar a los estudiantes sobre las manifestaciones de las its en cavidad oral, ademas de sus implicaciones y consecuencias para la salud con el fin de concientizar a la comunidad académica sobre la importancia de mantener una adecuada salud sexual y reproductiva y poder identificar manifestaciones orales en los pacientes de manera más acertada.</a:t>
            </a:r>
            <a:endParaRPr lang="es-CO" sz="2400" dirty="0" smtClean="0"/>
          </a:p>
          <a:p>
            <a:endParaRPr lang="es-ES" dirty="0"/>
          </a:p>
        </p:txBody>
      </p:sp>
      <p:sp>
        <p:nvSpPr>
          <p:cNvPr id="4" name="Marcador de pie de página 3">
            <a:extLst>
              <a:ext uri="{FF2B5EF4-FFF2-40B4-BE49-F238E27FC236}">
                <a16:creationId xmlns="" xmlns:a16="http://schemas.microsoft.com/office/drawing/2014/main" id="{3155978D-BFE6-40FF-9D08-90750A02738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 xmlns:a16="http://schemas.microsoft.com/office/drawing/2014/main" id="{6133E3C7-2DF0-4ED5-A9E6-D9D9809FD078}"/>
              </a:ext>
            </a:extLst>
          </p:cNvPr>
          <p:cNvSpPr>
            <a:spLocks noGrp="1"/>
          </p:cNvSpPr>
          <p:nvPr>
            <p:ph type="sldNum" sz="quarter" idx="12"/>
          </p:nvPr>
        </p:nvSpPr>
        <p:spPr/>
        <p:txBody>
          <a:bodyPr/>
          <a:lstStyle/>
          <a:p>
            <a:fld id="{A0D7ED8E-E8F2-40C2-AF71-A534DDE5582E}" type="slidenum">
              <a:rPr lang="es-CO" smtClean="0"/>
              <a:pPr/>
              <a:t>22</a:t>
            </a:fld>
            <a:endParaRPr lang="es-CO" dirty="0"/>
          </a:p>
        </p:txBody>
      </p:sp>
    </p:spTree>
    <p:extLst>
      <p:ext uri="{BB962C8B-B14F-4D97-AF65-F5344CB8AC3E}">
        <p14:creationId xmlns:p14="http://schemas.microsoft.com/office/powerpoint/2010/main" val="1987489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215166"/>
            <a:ext cx="10515600" cy="3961798"/>
          </a:xfrm>
        </p:spPr>
        <p:txBody>
          <a:bodyPr>
            <a:normAutofit/>
          </a:bodyPr>
          <a:lstStyle/>
          <a:p>
            <a:pPr algn="ctr"/>
            <a:r>
              <a:rPr lang="es-CO" sz="7200" b="1" dirty="0"/>
              <a:t>GRACIAS!</a:t>
            </a:r>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23</a:t>
            </a:fld>
            <a:endParaRPr lang="es-CO" dirty="0"/>
          </a:p>
        </p:txBody>
      </p:sp>
    </p:spTree>
    <p:extLst>
      <p:ext uri="{BB962C8B-B14F-4D97-AF65-F5344CB8AC3E}">
        <p14:creationId xmlns:p14="http://schemas.microsoft.com/office/powerpoint/2010/main" val="399114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latin typeface="Maiandra GD" panose="020E0502030308020204" pitchFamily="34" charset="0"/>
              </a:rPr>
              <a:t>PREGUNTA PROBLEMA </a:t>
            </a:r>
            <a:endParaRPr lang="es-CO" dirty="0"/>
          </a:p>
        </p:txBody>
      </p:sp>
      <p:sp>
        <p:nvSpPr>
          <p:cNvPr id="3" name="2 Marcador de contenido"/>
          <p:cNvSpPr>
            <a:spLocks noGrp="1"/>
          </p:cNvSpPr>
          <p:nvPr>
            <p:ph idx="1"/>
          </p:nvPr>
        </p:nvSpPr>
        <p:spPr>
          <a:xfrm>
            <a:off x="876837" y="2063861"/>
            <a:ext cx="10515600" cy="2546776"/>
          </a:xfrm>
        </p:spPr>
        <p:txBody>
          <a:bodyPr/>
          <a:lstStyle/>
          <a:p>
            <a:pPr marL="0" indent="0" algn="ctr">
              <a:buNone/>
            </a:pPr>
            <a:r>
              <a:rPr lang="es-CO" sz="2400" b="1" dirty="0"/>
              <a:t>¿</a:t>
            </a:r>
            <a:r>
              <a:rPr lang="es-ES" dirty="0"/>
              <a:t>Cuál es el </a:t>
            </a:r>
            <a:r>
              <a:rPr lang="es-ES" dirty="0" smtClean="0"/>
              <a:t>conocimiento </a:t>
            </a:r>
            <a:r>
              <a:rPr lang="es-ES" dirty="0"/>
              <a:t>de los estudiantes y docentes del Programa de Odontología de a CURN acerca de las ITS durante el segundo período de 2019?</a:t>
            </a:r>
            <a:endParaRPr lang="es-CO"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3</a:t>
            </a:fld>
            <a:endParaRPr lang="es-CO" dirty="0"/>
          </a:p>
        </p:txBody>
      </p:sp>
    </p:spTree>
    <p:extLst>
      <p:ext uri="{BB962C8B-B14F-4D97-AF65-F5344CB8AC3E}">
        <p14:creationId xmlns:p14="http://schemas.microsoft.com/office/powerpoint/2010/main" val="32132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319C1417-ABDD-4A7C-B619-D2BD71CC0BD8}"/>
              </a:ext>
            </a:extLst>
          </p:cNvPr>
          <p:cNvSpPr/>
          <p:nvPr/>
        </p:nvSpPr>
        <p:spPr>
          <a:xfrm>
            <a:off x="768201" y="1140274"/>
            <a:ext cx="10083966" cy="1499507"/>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2" name="Título 1">
            <a:extLst>
              <a:ext uri="{FF2B5EF4-FFF2-40B4-BE49-F238E27FC236}">
                <a16:creationId xmlns:a16="http://schemas.microsoft.com/office/drawing/2014/main" xmlns="" id="{F7ED523B-7671-42DE-9729-59C70AA2038A}"/>
              </a:ext>
            </a:extLst>
          </p:cNvPr>
          <p:cNvSpPr>
            <a:spLocks noGrp="1"/>
          </p:cNvSpPr>
          <p:nvPr>
            <p:ph type="title"/>
          </p:nvPr>
        </p:nvSpPr>
        <p:spPr/>
        <p:txBody>
          <a:bodyPr/>
          <a:lstStyle/>
          <a:p>
            <a:pPr algn="l"/>
            <a:r>
              <a:rPr lang="es-CO" b="1" dirty="0">
                <a:latin typeface="Maiandra GD" panose="020E0502030308020204" pitchFamily="34" charset="0"/>
              </a:rPr>
              <a:t>Objetivos </a:t>
            </a:r>
          </a:p>
        </p:txBody>
      </p:sp>
      <p:sp>
        <p:nvSpPr>
          <p:cNvPr id="3" name="Marcador de contenido 2">
            <a:extLst>
              <a:ext uri="{FF2B5EF4-FFF2-40B4-BE49-F238E27FC236}">
                <a16:creationId xmlns:a16="http://schemas.microsoft.com/office/drawing/2014/main" xmlns="" id="{8B27B645-8B38-4BB3-BEA7-AD1A353E2470}"/>
              </a:ext>
            </a:extLst>
          </p:cNvPr>
          <p:cNvSpPr>
            <a:spLocks noGrp="1"/>
          </p:cNvSpPr>
          <p:nvPr>
            <p:ph idx="1"/>
          </p:nvPr>
        </p:nvSpPr>
        <p:spPr>
          <a:xfrm>
            <a:off x="723834" y="1309442"/>
            <a:ext cx="10172700" cy="983443"/>
          </a:xfrm>
        </p:spPr>
        <p:txBody>
          <a:bodyPr>
            <a:normAutofit fontScale="62500" lnSpcReduction="20000"/>
          </a:bodyPr>
          <a:lstStyle/>
          <a:p>
            <a:pPr marL="0" indent="0" algn="ctr">
              <a:buNone/>
            </a:pPr>
            <a:r>
              <a:rPr lang="es-CO" sz="2000" b="1" dirty="0">
                <a:latin typeface="Maiandra GD" panose="020E0502030308020204" pitchFamily="34" charset="0"/>
              </a:rPr>
              <a:t>GENERAL</a:t>
            </a:r>
          </a:p>
          <a:p>
            <a:pPr marL="0" indent="0" algn="ctr">
              <a:buNone/>
            </a:pPr>
            <a:r>
              <a:rPr lang="es-ES" dirty="0"/>
              <a:t>Identificar el </a:t>
            </a:r>
            <a:r>
              <a:rPr lang="es-ES" dirty="0" smtClean="0"/>
              <a:t>Conocimiento </a:t>
            </a:r>
            <a:r>
              <a:rPr lang="es-ES" dirty="0"/>
              <a:t>sobre infecciones de transmisión sexual en estudiantes y docentes del Programa de Odontología de la Corporación Universitaria Rafael Núñez durante el segundo período de 2019</a:t>
            </a:r>
            <a:endParaRPr lang="es-CO" sz="2000" b="1" dirty="0">
              <a:latin typeface="Maiandra GD" panose="020E0502030308020204" pitchFamily="34" charset="0"/>
            </a:endParaRPr>
          </a:p>
        </p:txBody>
      </p:sp>
      <p:sp>
        <p:nvSpPr>
          <p:cNvPr id="4" name="Marcador de pie de página 3">
            <a:extLst>
              <a:ext uri="{FF2B5EF4-FFF2-40B4-BE49-F238E27FC236}">
                <a16:creationId xmlns:a16="http://schemas.microsoft.com/office/drawing/2014/main" xmlns="" id="{F87C377C-DD23-4ED4-AC86-8C2A0B3D7BA4}"/>
              </a:ext>
            </a:extLst>
          </p:cNvPr>
          <p:cNvSpPr>
            <a:spLocks noGrp="1"/>
          </p:cNvSpPr>
          <p:nvPr>
            <p:ph type="ftr" sz="quarter" idx="11"/>
          </p:nvPr>
        </p:nvSpPr>
        <p:spPr/>
        <p:txBody>
          <a:bodyPr/>
          <a:lstStyle/>
          <a:p>
            <a:endParaRPr lang="es-ES" dirty="0">
              <a:latin typeface="Maiandra GD" panose="020E0502030308020204" pitchFamily="34" charset="0"/>
            </a:endParaRPr>
          </a:p>
        </p:txBody>
      </p:sp>
      <p:sp>
        <p:nvSpPr>
          <p:cNvPr id="5" name="Marcador de número de diapositiva 4">
            <a:extLst>
              <a:ext uri="{FF2B5EF4-FFF2-40B4-BE49-F238E27FC236}">
                <a16:creationId xmlns:a16="http://schemas.microsoft.com/office/drawing/2014/main" xmlns="" id="{C6013A58-DD50-4496-9659-7056C1FE9D66}"/>
              </a:ext>
            </a:extLst>
          </p:cNvPr>
          <p:cNvSpPr>
            <a:spLocks noGrp="1"/>
          </p:cNvSpPr>
          <p:nvPr>
            <p:ph type="sldNum" sz="quarter" idx="12"/>
          </p:nvPr>
        </p:nvSpPr>
        <p:spPr/>
        <p:txBody>
          <a:bodyPr/>
          <a:lstStyle/>
          <a:p>
            <a:fld id="{A0D7ED8E-E8F2-40C2-AF71-A534DDE5582E}" type="slidenum">
              <a:rPr lang="es-CO" smtClean="0">
                <a:latin typeface="Maiandra GD" panose="020E0502030308020204" pitchFamily="34" charset="0"/>
              </a:rPr>
              <a:pPr/>
              <a:t>4</a:t>
            </a:fld>
            <a:endParaRPr lang="es-CO" dirty="0">
              <a:latin typeface="Maiandra GD" panose="020E0502030308020204" pitchFamily="34" charset="0"/>
            </a:endParaRPr>
          </a:p>
        </p:txBody>
      </p:sp>
      <p:sp>
        <p:nvSpPr>
          <p:cNvPr id="7" name="Rectángulo: esquinas redondeadas 6">
            <a:extLst>
              <a:ext uri="{FF2B5EF4-FFF2-40B4-BE49-F238E27FC236}">
                <a16:creationId xmlns:a16="http://schemas.microsoft.com/office/drawing/2014/main" xmlns="" id="{2797441A-FC1D-4CF0-B0C9-C1CF4DB1D1D7}"/>
              </a:ext>
            </a:extLst>
          </p:cNvPr>
          <p:cNvSpPr/>
          <p:nvPr/>
        </p:nvSpPr>
        <p:spPr>
          <a:xfrm>
            <a:off x="744578" y="3366944"/>
            <a:ext cx="8123583" cy="7354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ES" dirty="0"/>
          </a:p>
          <a:p>
            <a:r>
              <a:rPr lang="es-ES" dirty="0"/>
              <a:t>Caracterizar la población objeto de estudio </a:t>
            </a:r>
          </a:p>
          <a:p>
            <a:r>
              <a:rPr lang="es-ES" dirty="0"/>
              <a:t> </a:t>
            </a:r>
          </a:p>
        </p:txBody>
      </p:sp>
      <p:sp>
        <p:nvSpPr>
          <p:cNvPr id="8" name="Rectángulo: esquinas redondeadas 7">
            <a:extLst>
              <a:ext uri="{FF2B5EF4-FFF2-40B4-BE49-F238E27FC236}">
                <a16:creationId xmlns:a16="http://schemas.microsoft.com/office/drawing/2014/main" xmlns="" id="{07DE5CA9-DC13-4C7E-B917-093788D1E160}"/>
              </a:ext>
            </a:extLst>
          </p:cNvPr>
          <p:cNvSpPr/>
          <p:nvPr/>
        </p:nvSpPr>
        <p:spPr>
          <a:xfrm>
            <a:off x="1481741" y="4305040"/>
            <a:ext cx="8123582" cy="7354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dirty="0"/>
              <a:t>Describir el </a:t>
            </a:r>
            <a:r>
              <a:rPr lang="es-ES" dirty="0" smtClean="0"/>
              <a:t>conocimiento </a:t>
            </a:r>
            <a:r>
              <a:rPr lang="es-ES" dirty="0"/>
              <a:t>que tienen los estudiantes y docentes del Programa de Odontología de la CURN</a:t>
            </a:r>
            <a:endParaRPr lang="es-CO" dirty="0">
              <a:latin typeface="Maiandra GD" panose="020E0502030308020204" pitchFamily="34" charset="0"/>
            </a:endParaRPr>
          </a:p>
        </p:txBody>
      </p:sp>
      <p:sp>
        <p:nvSpPr>
          <p:cNvPr id="10" name="CuadroTexto 9">
            <a:extLst>
              <a:ext uri="{FF2B5EF4-FFF2-40B4-BE49-F238E27FC236}">
                <a16:creationId xmlns:a16="http://schemas.microsoft.com/office/drawing/2014/main" xmlns="" id="{AF493ED0-E487-4C98-B6FC-D6D254B894AF}"/>
              </a:ext>
            </a:extLst>
          </p:cNvPr>
          <p:cNvSpPr txBox="1"/>
          <p:nvPr/>
        </p:nvSpPr>
        <p:spPr>
          <a:xfrm>
            <a:off x="744580" y="2740213"/>
            <a:ext cx="2120900" cy="400110"/>
          </a:xfrm>
          <a:prstGeom prst="rect">
            <a:avLst/>
          </a:prstGeom>
          <a:noFill/>
        </p:spPr>
        <p:txBody>
          <a:bodyPr wrap="square" rtlCol="0">
            <a:spAutoFit/>
          </a:bodyPr>
          <a:lstStyle/>
          <a:p>
            <a:r>
              <a:rPr lang="es-CO" sz="2000" b="1" dirty="0">
                <a:latin typeface="Maiandra GD" panose="020E0502030308020204" pitchFamily="34" charset="0"/>
              </a:rPr>
              <a:t>ESPECIFICOS</a:t>
            </a:r>
          </a:p>
        </p:txBody>
      </p:sp>
    </p:spTree>
    <p:extLst>
      <p:ext uri="{BB962C8B-B14F-4D97-AF65-F5344CB8AC3E}">
        <p14:creationId xmlns:p14="http://schemas.microsoft.com/office/powerpoint/2010/main" val="375586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Justificación </a:t>
            </a:r>
          </a:p>
        </p:txBody>
      </p:sp>
      <p:sp>
        <p:nvSpPr>
          <p:cNvPr id="4" name="3 Marcador de pie de página"/>
          <p:cNvSpPr>
            <a:spLocks noGrp="1"/>
          </p:cNvSpPr>
          <p:nvPr>
            <p:ph type="ftr" sz="quarter" idx="11"/>
          </p:nvPr>
        </p:nvSpPr>
        <p:spPr/>
        <p:txBody>
          <a:bodyPr/>
          <a:lstStyle/>
          <a:p>
            <a:r>
              <a:rPr lang="es-CO" sz="900" dirty="0">
                <a:solidFill>
                  <a:schemeClr val="tx1"/>
                </a:solidFill>
              </a:rPr>
              <a:t>Peláez Mendoza J. El abuso sexual y su asociación con las infecciones de transmisión sexual. </a:t>
            </a:r>
            <a:r>
              <a:rPr lang="es-CO" sz="900" dirty="0" err="1">
                <a:solidFill>
                  <a:schemeClr val="tx1"/>
                </a:solidFill>
              </a:rPr>
              <a:t>Rev</a:t>
            </a:r>
            <a:r>
              <a:rPr lang="es-CO" sz="900" dirty="0">
                <a:solidFill>
                  <a:schemeClr val="tx1"/>
                </a:solidFill>
              </a:rPr>
              <a:t> Cubana </a:t>
            </a:r>
            <a:r>
              <a:rPr lang="es-CO" sz="900" dirty="0" err="1">
                <a:solidFill>
                  <a:schemeClr val="tx1"/>
                </a:solidFill>
              </a:rPr>
              <a:t>Obstet</a:t>
            </a:r>
            <a:r>
              <a:rPr lang="es-CO" sz="900" dirty="0">
                <a:solidFill>
                  <a:schemeClr val="tx1"/>
                </a:solidFill>
              </a:rPr>
              <a:t> </a:t>
            </a:r>
            <a:r>
              <a:rPr lang="es-CO" sz="900" dirty="0" err="1">
                <a:solidFill>
                  <a:schemeClr val="tx1"/>
                </a:solidFill>
              </a:rPr>
              <a:t>Ginecol</a:t>
            </a:r>
            <a:r>
              <a:rPr lang="es-CO" sz="900" dirty="0">
                <a:solidFill>
                  <a:schemeClr val="tx1"/>
                </a:solidFill>
              </a:rPr>
              <a:t> [revista en la Internet]. 2010 Mar [citado 02 Abr 2013];36(1):109-23.</a:t>
            </a:r>
            <a:endParaRPr lang="es-ES" sz="900" dirty="0">
              <a:solidFill>
                <a:schemeClr val="tx1"/>
              </a:solidFill>
            </a:endParaRPr>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5</a:t>
            </a:fld>
            <a:endParaRPr lang="es-CO" dirty="0"/>
          </a:p>
        </p:txBody>
      </p:sp>
      <p:sp>
        <p:nvSpPr>
          <p:cNvPr id="6" name="5 Rectángulo redondeado"/>
          <p:cNvSpPr/>
          <p:nvPr/>
        </p:nvSpPr>
        <p:spPr>
          <a:xfrm>
            <a:off x="123567" y="1297459"/>
            <a:ext cx="2582563" cy="45349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Las Infecciones de Transmisión Sexual (ITS), su magnitud, trascendencia y repercusión para el paciente, la familia y la sociedad en su conjunto, han adquirido una extrema importancia para la salud pública mundial.</a:t>
            </a:r>
          </a:p>
        </p:txBody>
      </p:sp>
      <p:sp>
        <p:nvSpPr>
          <p:cNvPr id="9" name="8 Flecha derecha"/>
          <p:cNvSpPr/>
          <p:nvPr/>
        </p:nvSpPr>
        <p:spPr>
          <a:xfrm>
            <a:off x="5029201" y="1909118"/>
            <a:ext cx="753762" cy="7908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derecha"/>
          <p:cNvSpPr/>
          <p:nvPr/>
        </p:nvSpPr>
        <p:spPr>
          <a:xfrm>
            <a:off x="2829697" y="1909118"/>
            <a:ext cx="815547" cy="7414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redondeado"/>
          <p:cNvSpPr/>
          <p:nvPr/>
        </p:nvSpPr>
        <p:spPr>
          <a:xfrm>
            <a:off x="3768810" y="1773194"/>
            <a:ext cx="1186249" cy="1013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Se clasifica</a:t>
            </a:r>
          </a:p>
        </p:txBody>
      </p:sp>
      <p:sp>
        <p:nvSpPr>
          <p:cNvPr id="12" name="11 Rectángulo redondeado"/>
          <p:cNvSpPr/>
          <p:nvPr/>
        </p:nvSpPr>
        <p:spPr>
          <a:xfrm>
            <a:off x="5782962" y="1408669"/>
            <a:ext cx="2570206" cy="161873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tx1"/>
                </a:solidFill>
              </a:rPr>
              <a:t>ITS  curables</a:t>
            </a:r>
          </a:p>
          <a:p>
            <a:pPr marL="342900" indent="-342900" algn="just">
              <a:buAutoNum type="arabicPeriod"/>
            </a:pPr>
            <a:r>
              <a:rPr lang="es-CO" dirty="0">
                <a:solidFill>
                  <a:schemeClr val="tx1"/>
                </a:solidFill>
              </a:rPr>
              <a:t>GONORREA</a:t>
            </a:r>
          </a:p>
          <a:p>
            <a:pPr marL="342900" indent="-342900" algn="just">
              <a:buAutoNum type="arabicPeriod"/>
            </a:pPr>
            <a:r>
              <a:rPr lang="es-CO" dirty="0">
                <a:solidFill>
                  <a:schemeClr val="tx1"/>
                </a:solidFill>
              </a:rPr>
              <a:t>SIFILIS</a:t>
            </a:r>
          </a:p>
          <a:p>
            <a:pPr marL="342900" indent="-342900" algn="just">
              <a:buAutoNum type="arabicPeriod"/>
            </a:pPr>
            <a:r>
              <a:rPr lang="es-CO" dirty="0">
                <a:solidFill>
                  <a:schemeClr val="tx1"/>
                </a:solidFill>
              </a:rPr>
              <a:t>CLAMIDIASIS</a:t>
            </a:r>
          </a:p>
          <a:p>
            <a:pPr marL="342900" indent="-342900" algn="just">
              <a:buAutoNum type="arabicPeriod"/>
            </a:pPr>
            <a:r>
              <a:rPr lang="es-CO" dirty="0">
                <a:solidFill>
                  <a:schemeClr val="tx1"/>
                </a:solidFill>
              </a:rPr>
              <a:t>TRICOMONIASIS</a:t>
            </a:r>
          </a:p>
        </p:txBody>
      </p:sp>
      <p:sp>
        <p:nvSpPr>
          <p:cNvPr id="13" name="12 Flecha abajo"/>
          <p:cNvSpPr/>
          <p:nvPr/>
        </p:nvSpPr>
        <p:spPr>
          <a:xfrm>
            <a:off x="4114801" y="2876033"/>
            <a:ext cx="654908" cy="685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Rectángulo redondeado"/>
          <p:cNvSpPr/>
          <p:nvPr/>
        </p:nvSpPr>
        <p:spPr>
          <a:xfrm>
            <a:off x="3395015" y="3842951"/>
            <a:ext cx="2267465" cy="24589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tx1"/>
                </a:solidFill>
              </a:rPr>
              <a:t>ITS no curables</a:t>
            </a:r>
          </a:p>
          <a:p>
            <a:pPr algn="just"/>
            <a:r>
              <a:rPr lang="es-CO" dirty="0">
                <a:solidFill>
                  <a:schemeClr val="tx1"/>
                </a:solidFill>
              </a:rPr>
              <a:t>1.VIH</a:t>
            </a:r>
          </a:p>
          <a:p>
            <a:pPr algn="just"/>
            <a:r>
              <a:rPr lang="es-CO" dirty="0">
                <a:solidFill>
                  <a:schemeClr val="tx1"/>
                </a:solidFill>
              </a:rPr>
              <a:t>2. VPH</a:t>
            </a:r>
          </a:p>
          <a:p>
            <a:pPr algn="just"/>
            <a:r>
              <a:rPr lang="es-CO" dirty="0">
                <a:solidFill>
                  <a:schemeClr val="tx1"/>
                </a:solidFill>
              </a:rPr>
              <a:t>3.HEPATITIS 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8521" y="145192"/>
            <a:ext cx="3039762" cy="206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7628" y="4122559"/>
            <a:ext cx="2959444" cy="217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628" y="2304534"/>
            <a:ext cx="2879124" cy="191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83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141669" y="1313645"/>
            <a:ext cx="7431110" cy="43704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2" name="1 Título"/>
          <p:cNvSpPr>
            <a:spLocks noGrp="1"/>
          </p:cNvSpPr>
          <p:nvPr>
            <p:ph type="title"/>
          </p:nvPr>
        </p:nvSpPr>
        <p:spPr/>
        <p:txBody>
          <a:bodyPr/>
          <a:lstStyle/>
          <a:p>
            <a:r>
              <a:rPr lang="es-CO" dirty="0"/>
              <a:t>Justificacion </a:t>
            </a:r>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6</a:t>
            </a:fld>
            <a:endParaRPr lang="es-CO" dirty="0"/>
          </a:p>
        </p:txBody>
      </p:sp>
      <p:sp>
        <p:nvSpPr>
          <p:cNvPr id="6" name="5 CuadroTexto"/>
          <p:cNvSpPr txBox="1"/>
          <p:nvPr/>
        </p:nvSpPr>
        <p:spPr>
          <a:xfrm>
            <a:off x="553792" y="1621455"/>
            <a:ext cx="6168980" cy="4247317"/>
          </a:xfrm>
          <a:prstGeom prst="rect">
            <a:avLst/>
          </a:prstGeom>
          <a:noFill/>
        </p:spPr>
        <p:txBody>
          <a:bodyPr wrap="square" rtlCol="0">
            <a:spAutoFit/>
          </a:bodyPr>
          <a:lstStyle/>
          <a:p>
            <a:pPr algn="just"/>
            <a:r>
              <a:rPr lang="es-CO" dirty="0"/>
              <a:t>Entre las estrategias de intervención que han demostrado ser eficaces para el control de las  ITS encontramos básicamente:</a:t>
            </a:r>
          </a:p>
          <a:p>
            <a:pPr algn="just"/>
            <a:endParaRPr lang="es-CO" dirty="0"/>
          </a:p>
          <a:p>
            <a:pPr marL="342900" indent="-342900" algn="just">
              <a:buFont typeface="Arial" pitchFamily="34" charset="0"/>
              <a:buChar char="•"/>
            </a:pPr>
            <a:r>
              <a:rPr lang="es-CO" dirty="0"/>
              <a:t>Búsqueda de información</a:t>
            </a:r>
          </a:p>
          <a:p>
            <a:pPr marL="342900" indent="-342900" algn="just">
              <a:buFont typeface="Arial" pitchFamily="34" charset="0"/>
              <a:buChar char="•"/>
            </a:pPr>
            <a:r>
              <a:rPr lang="es-CO" dirty="0"/>
              <a:t>Detección primaria de las lesiones en boca causadas por las ITS</a:t>
            </a:r>
          </a:p>
          <a:p>
            <a:pPr marL="342900" indent="-342900" algn="just">
              <a:buFont typeface="Arial" pitchFamily="34" charset="0"/>
              <a:buChar char="•"/>
            </a:pPr>
            <a:r>
              <a:rPr lang="es-CO" dirty="0"/>
              <a:t>El manejo precoz y eficaz de los casos</a:t>
            </a:r>
          </a:p>
          <a:p>
            <a:pPr algn="just"/>
            <a:endParaRPr lang="es-CO" dirty="0"/>
          </a:p>
          <a:p>
            <a:pPr algn="just"/>
            <a:r>
              <a:rPr lang="es-ES_tradnl" dirty="0"/>
              <a:t>Sabiendo que las primeras manifestaciones presentadas Se pueden detectar en la consulta odontológica, es primordial realizar una buena revision intra y extra oral de los pacientes y asi identificar estos signos de la manera mas pronta</a:t>
            </a:r>
            <a:endParaRPr lang="es-CO" dirty="0"/>
          </a:p>
          <a:p>
            <a:endParaRPr lang="es-CO" dirty="0"/>
          </a:p>
        </p:txBody>
      </p:sp>
      <p:pic>
        <p:nvPicPr>
          <p:cNvPr id="3074" name="Picture 2" descr="Resultado de imagen de prevenc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0357" y="1037018"/>
            <a:ext cx="3966692" cy="2304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preven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215" y="3842308"/>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2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Elipse"/>
          <p:cNvSpPr/>
          <p:nvPr/>
        </p:nvSpPr>
        <p:spPr>
          <a:xfrm>
            <a:off x="4578636" y="1184856"/>
            <a:ext cx="2328207" cy="9401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
        <p:nvSpPr>
          <p:cNvPr id="15" name="14 Rectángulo redondeado"/>
          <p:cNvSpPr/>
          <p:nvPr/>
        </p:nvSpPr>
        <p:spPr>
          <a:xfrm>
            <a:off x="1029279" y="4103912"/>
            <a:ext cx="1300766" cy="686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Rectángulo redondeado"/>
          <p:cNvSpPr/>
          <p:nvPr/>
        </p:nvSpPr>
        <p:spPr>
          <a:xfrm>
            <a:off x="5402688" y="4209041"/>
            <a:ext cx="2454518" cy="38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redondeado"/>
          <p:cNvSpPr/>
          <p:nvPr/>
        </p:nvSpPr>
        <p:spPr>
          <a:xfrm>
            <a:off x="4739426" y="5117499"/>
            <a:ext cx="3747751" cy="11791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O"/>
          </a:p>
        </p:txBody>
      </p:sp>
      <p:sp>
        <p:nvSpPr>
          <p:cNvPr id="13" name="12 Rectángulo redondeado"/>
          <p:cNvSpPr/>
          <p:nvPr/>
        </p:nvSpPr>
        <p:spPr>
          <a:xfrm>
            <a:off x="431891" y="5158543"/>
            <a:ext cx="2962141" cy="1097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O"/>
          </a:p>
        </p:txBody>
      </p:sp>
      <p:sp>
        <p:nvSpPr>
          <p:cNvPr id="11" name="10 Rectángulo redondeado"/>
          <p:cNvSpPr/>
          <p:nvPr/>
        </p:nvSpPr>
        <p:spPr>
          <a:xfrm>
            <a:off x="297112" y="2270217"/>
            <a:ext cx="7147774" cy="130335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CO"/>
          </a:p>
        </p:txBody>
      </p:sp>
      <p:sp>
        <p:nvSpPr>
          <p:cNvPr id="2" name="1 Título"/>
          <p:cNvSpPr>
            <a:spLocks noGrp="1"/>
          </p:cNvSpPr>
          <p:nvPr>
            <p:ph type="title"/>
          </p:nvPr>
        </p:nvSpPr>
        <p:spPr/>
        <p:txBody>
          <a:bodyPr/>
          <a:lstStyle/>
          <a:p>
            <a:r>
              <a:rPr lang="es-CO" b="1" dirty="0">
                <a:latin typeface="Maiandra GD" panose="020E0502030308020204" pitchFamily="34" charset="0"/>
              </a:rPr>
              <a:t>MARCO TEÓRICO</a:t>
            </a:r>
            <a:endParaRPr lang="es-CO" dirty="0"/>
          </a:p>
        </p:txBody>
      </p:sp>
      <p:sp>
        <p:nvSpPr>
          <p:cNvPr id="3" name="2 Marcador de contenido"/>
          <p:cNvSpPr>
            <a:spLocks noGrp="1"/>
          </p:cNvSpPr>
          <p:nvPr>
            <p:ph idx="1"/>
          </p:nvPr>
        </p:nvSpPr>
        <p:spPr>
          <a:xfrm>
            <a:off x="4320159" y="1365160"/>
            <a:ext cx="3064099" cy="746973"/>
          </a:xfrm>
        </p:spPr>
        <p:txBody>
          <a:bodyPr/>
          <a:lstStyle/>
          <a:p>
            <a:pPr marL="0" indent="0" algn="ctr">
              <a:buNone/>
            </a:pPr>
            <a:r>
              <a:rPr lang="es-CO" b="1" dirty="0"/>
              <a:t>VIH</a:t>
            </a:r>
          </a:p>
        </p:txBody>
      </p:sp>
      <p:sp>
        <p:nvSpPr>
          <p:cNvPr id="4" name="3 Marcador de pie de página"/>
          <p:cNvSpPr>
            <a:spLocks noGrp="1"/>
          </p:cNvSpPr>
          <p:nvPr>
            <p:ph type="ftr" sz="quarter" idx="11"/>
          </p:nvPr>
        </p:nvSpPr>
        <p:spPr>
          <a:xfrm>
            <a:off x="5900058" y="6480767"/>
            <a:ext cx="4997615" cy="480263"/>
          </a:xfrm>
        </p:spPr>
        <p:txBody>
          <a:bodyPr/>
          <a:lstStyle/>
          <a:p>
            <a:pPr algn="l"/>
            <a:r>
              <a:rPr lang="es-CO" sz="800" b="1" dirty="0">
                <a:solidFill>
                  <a:schemeClr val="tx1"/>
                </a:solidFill>
              </a:rPr>
              <a:t>Ms. C. Edilberto Chávez Rodríguez, </a:t>
            </a:r>
            <a:r>
              <a:rPr lang="es-CO" sz="800" b="1" baseline="30000" dirty="0">
                <a:solidFill>
                  <a:schemeClr val="tx1"/>
                </a:solidFill>
              </a:rPr>
              <a:t>I </a:t>
            </a:r>
            <a:r>
              <a:rPr lang="es-CO" sz="800" b="1" dirty="0">
                <a:solidFill>
                  <a:schemeClr val="tx1"/>
                </a:solidFill>
              </a:rPr>
              <a:t>Esp. MGI. Rosa del Carmen Castillo Moreno.</a:t>
            </a:r>
            <a:r>
              <a:rPr lang="es-CO" sz="800" b="1" baseline="30000" dirty="0">
                <a:solidFill>
                  <a:schemeClr val="tx1"/>
                </a:solidFill>
              </a:rPr>
              <a:t>II</a:t>
            </a:r>
            <a:endParaRPr lang="es-CO" sz="800" dirty="0">
              <a:solidFill>
                <a:schemeClr val="tx1"/>
              </a:solidFill>
            </a:endParaRPr>
          </a:p>
          <a:p>
            <a:pPr algn="l"/>
            <a:r>
              <a:rPr lang="es-CO" sz="800" baseline="30000" dirty="0">
                <a:solidFill>
                  <a:schemeClr val="tx1"/>
                </a:solidFill>
              </a:rPr>
              <a:t>I </a:t>
            </a:r>
            <a:r>
              <a:rPr lang="es-CO" sz="800" dirty="0">
                <a:solidFill>
                  <a:schemeClr val="tx1"/>
                </a:solidFill>
              </a:rPr>
              <a:t>Filial de Ciencias Médicas Efraín Benítez Popa. Bayamo. Granma, Cuba.</a:t>
            </a:r>
            <a:br>
              <a:rPr lang="es-CO" sz="800" dirty="0">
                <a:solidFill>
                  <a:schemeClr val="tx1"/>
                </a:solidFill>
              </a:rPr>
            </a:br>
            <a:r>
              <a:rPr lang="es-CO" sz="800" baseline="30000" dirty="0">
                <a:solidFill>
                  <a:schemeClr val="tx1"/>
                </a:solidFill>
              </a:rPr>
              <a:t>II </a:t>
            </a:r>
            <a:r>
              <a:rPr lang="es-CO" sz="800" dirty="0">
                <a:solidFill>
                  <a:schemeClr val="tx1"/>
                </a:solidFill>
              </a:rPr>
              <a:t>Hospital Universitario Carlos Manuel de Céspedes. Bayamo. Granma, Cuba.</a:t>
            </a:r>
          </a:p>
          <a:p>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A0D7ED8E-E8F2-40C2-AF71-A534DDE5582E}" type="slidenum">
              <a:rPr lang="es-CO" smtClean="0"/>
              <a:pPr/>
              <a:t>7</a:t>
            </a:fld>
            <a:endParaRPr lang="es-CO" dirty="0"/>
          </a:p>
        </p:txBody>
      </p:sp>
      <p:sp>
        <p:nvSpPr>
          <p:cNvPr id="6" name="5 CuadroTexto"/>
          <p:cNvSpPr txBox="1"/>
          <p:nvPr/>
        </p:nvSpPr>
        <p:spPr>
          <a:xfrm>
            <a:off x="413023" y="2345721"/>
            <a:ext cx="7031863" cy="1200329"/>
          </a:xfrm>
          <a:prstGeom prst="rect">
            <a:avLst/>
          </a:prstGeom>
          <a:noFill/>
        </p:spPr>
        <p:txBody>
          <a:bodyPr wrap="square" rtlCol="0">
            <a:spAutoFit/>
          </a:bodyPr>
          <a:lstStyle/>
          <a:p>
            <a:pPr algn="just"/>
            <a:r>
              <a:rPr lang="es-CO" dirty="0"/>
              <a:t>El VIH es el virus que se transmite de persona a persona. Con el tiempo, el VIH destruye un tipo de células importante del sistema inmunitario (denominado células CD4 o células T) que nos protegen de las infecciones.</a:t>
            </a:r>
          </a:p>
        </p:txBody>
      </p:sp>
      <p:sp>
        <p:nvSpPr>
          <p:cNvPr id="7" name="6 CuadroTexto"/>
          <p:cNvSpPr txBox="1"/>
          <p:nvPr/>
        </p:nvSpPr>
        <p:spPr>
          <a:xfrm>
            <a:off x="431892" y="5473521"/>
            <a:ext cx="2962141" cy="584775"/>
          </a:xfrm>
          <a:prstGeom prst="rect">
            <a:avLst/>
          </a:prstGeom>
          <a:noFill/>
        </p:spPr>
        <p:txBody>
          <a:bodyPr wrap="square" rtlCol="0">
            <a:spAutoFit/>
          </a:bodyPr>
          <a:lstStyle/>
          <a:p>
            <a:r>
              <a:rPr lang="es-CO" sz="1600" dirty="0"/>
              <a:t>Daño que el VIH produce en el sistema inmunitario.</a:t>
            </a:r>
          </a:p>
        </p:txBody>
      </p:sp>
      <p:sp>
        <p:nvSpPr>
          <p:cNvPr id="8" name="7 CuadroTexto"/>
          <p:cNvSpPr txBox="1"/>
          <p:nvPr/>
        </p:nvSpPr>
        <p:spPr>
          <a:xfrm>
            <a:off x="1383449" y="4262906"/>
            <a:ext cx="723275" cy="369332"/>
          </a:xfrm>
          <a:prstGeom prst="rect">
            <a:avLst/>
          </a:prstGeom>
          <a:noFill/>
        </p:spPr>
        <p:txBody>
          <a:bodyPr wrap="none" rtlCol="0">
            <a:spAutoFit/>
          </a:bodyPr>
          <a:lstStyle/>
          <a:p>
            <a:r>
              <a:rPr lang="es-CO" dirty="0"/>
              <a:t>SIDA</a:t>
            </a:r>
          </a:p>
        </p:txBody>
      </p:sp>
      <p:sp>
        <p:nvSpPr>
          <p:cNvPr id="9" name="8 CuadroTexto"/>
          <p:cNvSpPr txBox="1"/>
          <p:nvPr/>
        </p:nvSpPr>
        <p:spPr>
          <a:xfrm>
            <a:off x="5402688" y="4209041"/>
            <a:ext cx="2454518" cy="369332"/>
          </a:xfrm>
          <a:prstGeom prst="rect">
            <a:avLst/>
          </a:prstGeom>
          <a:noFill/>
        </p:spPr>
        <p:txBody>
          <a:bodyPr wrap="none" rtlCol="0">
            <a:spAutoFit/>
          </a:bodyPr>
          <a:lstStyle/>
          <a:p>
            <a:r>
              <a:rPr lang="es-CO" dirty="0"/>
              <a:t>¿Como se transmite ?</a:t>
            </a:r>
          </a:p>
        </p:txBody>
      </p:sp>
      <p:sp>
        <p:nvSpPr>
          <p:cNvPr id="10" name="9 CuadroTexto"/>
          <p:cNvSpPr txBox="1"/>
          <p:nvPr/>
        </p:nvSpPr>
        <p:spPr>
          <a:xfrm>
            <a:off x="4739427" y="5158130"/>
            <a:ext cx="3747751" cy="830997"/>
          </a:xfrm>
          <a:prstGeom prst="rect">
            <a:avLst/>
          </a:prstGeom>
          <a:noFill/>
        </p:spPr>
        <p:txBody>
          <a:bodyPr wrap="square" rtlCol="0">
            <a:spAutoFit/>
          </a:bodyPr>
          <a:lstStyle/>
          <a:p>
            <a:r>
              <a:rPr lang="es-CO" sz="1600" dirty="0"/>
              <a:t> Transportado en el semen, las secreciones vaginales, la sangre y la leche materna</a:t>
            </a:r>
          </a:p>
        </p:txBody>
      </p:sp>
      <p:sp>
        <p:nvSpPr>
          <p:cNvPr id="16" name="15 Flecha abajo"/>
          <p:cNvSpPr/>
          <p:nvPr/>
        </p:nvSpPr>
        <p:spPr>
          <a:xfrm>
            <a:off x="6353051" y="4617218"/>
            <a:ext cx="553792" cy="579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Flecha abajo"/>
          <p:cNvSpPr/>
          <p:nvPr/>
        </p:nvSpPr>
        <p:spPr>
          <a:xfrm>
            <a:off x="1402766" y="4790855"/>
            <a:ext cx="553792" cy="579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218" name="Picture 2" descr="Resultado de imagen para lesiones de cavidad oral relacionadas a enfermedades sexuales"/>
          <p:cNvPicPr>
            <a:picLocks noChangeAspect="1" noChangeArrowheads="1"/>
          </p:cNvPicPr>
          <p:nvPr/>
        </p:nvPicPr>
        <p:blipFill>
          <a:blip r:embed="rId2"/>
          <a:srcRect/>
          <a:stretch>
            <a:fillRect/>
          </a:stretch>
        </p:blipFill>
        <p:spPr bwMode="auto">
          <a:xfrm>
            <a:off x="7623698" y="1805021"/>
            <a:ext cx="3969725" cy="2233748"/>
          </a:xfrm>
          <a:prstGeom prst="rect">
            <a:avLst/>
          </a:prstGeom>
          <a:noFill/>
        </p:spPr>
      </p:pic>
    </p:spTree>
    <p:extLst>
      <p:ext uri="{BB962C8B-B14F-4D97-AF65-F5344CB8AC3E}">
        <p14:creationId xmlns:p14="http://schemas.microsoft.com/office/powerpoint/2010/main" val="17441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37BB63-4A19-48D6-AD6C-1BD5F0A8488F}"/>
              </a:ext>
            </a:extLst>
          </p:cNvPr>
          <p:cNvSpPr>
            <a:spLocks noGrp="1"/>
          </p:cNvSpPr>
          <p:nvPr>
            <p:ph type="title"/>
          </p:nvPr>
        </p:nvSpPr>
        <p:spPr/>
        <p:txBody>
          <a:bodyPr/>
          <a:lstStyle/>
          <a:p>
            <a:r>
              <a:rPr lang="es-ES" dirty="0" smtClean="0"/>
              <a:t>MARCO TEORICO</a:t>
            </a:r>
            <a:endParaRPr lang="es-ES" dirty="0"/>
          </a:p>
        </p:txBody>
      </p:sp>
      <p:sp>
        <p:nvSpPr>
          <p:cNvPr id="3" name="Marcador de contenido 2">
            <a:extLst>
              <a:ext uri="{FF2B5EF4-FFF2-40B4-BE49-F238E27FC236}">
                <a16:creationId xmlns:a16="http://schemas.microsoft.com/office/drawing/2014/main" xmlns="" id="{05D3DD49-882A-40FF-ACA5-D3036A61ACAD}"/>
              </a:ext>
            </a:extLst>
          </p:cNvPr>
          <p:cNvSpPr>
            <a:spLocks noGrp="1"/>
          </p:cNvSpPr>
          <p:nvPr>
            <p:ph idx="1"/>
          </p:nvPr>
        </p:nvSpPr>
        <p:spPr/>
        <p:txBody>
          <a:bodyPr/>
          <a:lstStyle/>
          <a:p>
            <a:endParaRPr lang="es-ES"/>
          </a:p>
        </p:txBody>
      </p:sp>
      <p:sp>
        <p:nvSpPr>
          <p:cNvPr id="4" name="Marcador de pie de página 3">
            <a:extLst>
              <a:ext uri="{FF2B5EF4-FFF2-40B4-BE49-F238E27FC236}">
                <a16:creationId xmlns:a16="http://schemas.microsoft.com/office/drawing/2014/main" xmlns="" id="{E98FF9D8-8339-40EC-9B58-F2408AC7435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78F741BE-9EF9-4686-8573-1BFB42CF672E}"/>
              </a:ext>
            </a:extLst>
          </p:cNvPr>
          <p:cNvSpPr>
            <a:spLocks noGrp="1"/>
          </p:cNvSpPr>
          <p:nvPr>
            <p:ph type="sldNum" sz="quarter" idx="12"/>
          </p:nvPr>
        </p:nvSpPr>
        <p:spPr/>
        <p:txBody>
          <a:bodyPr/>
          <a:lstStyle/>
          <a:p>
            <a:fld id="{A0D7ED8E-E8F2-40C2-AF71-A534DDE5582E}" type="slidenum">
              <a:rPr lang="es-CO" smtClean="0"/>
              <a:pPr/>
              <a:t>8</a:t>
            </a:fld>
            <a:endParaRPr lang="es-CO" dirty="0"/>
          </a:p>
        </p:txBody>
      </p:sp>
      <p:pic>
        <p:nvPicPr>
          <p:cNvPr id="6" name="Imagen 5">
            <a:extLst>
              <a:ext uri="{FF2B5EF4-FFF2-40B4-BE49-F238E27FC236}">
                <a16:creationId xmlns:a16="http://schemas.microsoft.com/office/drawing/2014/main" xmlns="" id="{F009035E-595C-477B-84E2-E86B103FDEC8}"/>
              </a:ext>
            </a:extLst>
          </p:cNvPr>
          <p:cNvPicPr>
            <a:picLocks noChangeAspect="1"/>
          </p:cNvPicPr>
          <p:nvPr/>
        </p:nvPicPr>
        <p:blipFill>
          <a:blip r:embed="rId2"/>
          <a:stretch>
            <a:fillRect/>
          </a:stretch>
        </p:blipFill>
        <p:spPr>
          <a:xfrm>
            <a:off x="2662237" y="1300162"/>
            <a:ext cx="6867525" cy="4257675"/>
          </a:xfrm>
          <a:prstGeom prst="rect">
            <a:avLst/>
          </a:prstGeom>
        </p:spPr>
      </p:pic>
    </p:spTree>
    <p:extLst>
      <p:ext uri="{BB962C8B-B14F-4D97-AF65-F5344CB8AC3E}">
        <p14:creationId xmlns:p14="http://schemas.microsoft.com/office/powerpoint/2010/main" val="51836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79AAE5-EAA7-4FF5-B047-352EEF10702E}"/>
              </a:ext>
            </a:extLst>
          </p:cNvPr>
          <p:cNvSpPr>
            <a:spLocks noGrp="1"/>
          </p:cNvSpPr>
          <p:nvPr>
            <p:ph type="title"/>
          </p:nvPr>
        </p:nvSpPr>
        <p:spPr/>
        <p:txBody>
          <a:bodyPr/>
          <a:lstStyle/>
          <a:p>
            <a:r>
              <a:rPr lang="es-ES" dirty="0" smtClean="0"/>
              <a:t>MARCO TEORICO</a:t>
            </a:r>
            <a:endParaRPr lang="es-ES" dirty="0"/>
          </a:p>
        </p:txBody>
      </p:sp>
      <p:sp>
        <p:nvSpPr>
          <p:cNvPr id="4" name="Marcador de pie de página 3">
            <a:extLst>
              <a:ext uri="{FF2B5EF4-FFF2-40B4-BE49-F238E27FC236}">
                <a16:creationId xmlns:a16="http://schemas.microsoft.com/office/drawing/2014/main" xmlns="" id="{3549FFA7-8C7A-43E4-B619-8EAB3049F459}"/>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F66F5F01-6E34-4B36-A5A3-F9F53EB8F7FF}"/>
              </a:ext>
            </a:extLst>
          </p:cNvPr>
          <p:cNvSpPr>
            <a:spLocks noGrp="1"/>
          </p:cNvSpPr>
          <p:nvPr>
            <p:ph type="sldNum" sz="quarter" idx="12"/>
          </p:nvPr>
        </p:nvSpPr>
        <p:spPr/>
        <p:txBody>
          <a:bodyPr/>
          <a:lstStyle/>
          <a:p>
            <a:fld id="{A0D7ED8E-E8F2-40C2-AF71-A534DDE5582E}" type="slidenum">
              <a:rPr lang="es-CO" smtClean="0"/>
              <a:pPr/>
              <a:t>9</a:t>
            </a:fld>
            <a:endParaRPr lang="es-CO" dirty="0"/>
          </a:p>
        </p:txBody>
      </p:sp>
      <p:pic>
        <p:nvPicPr>
          <p:cNvPr id="6" name="Imagen 5">
            <a:extLst>
              <a:ext uri="{FF2B5EF4-FFF2-40B4-BE49-F238E27FC236}">
                <a16:creationId xmlns:a16="http://schemas.microsoft.com/office/drawing/2014/main" xmlns="" id="{E856BD94-3E65-4EB2-8D6B-31C6A33C7D02}"/>
              </a:ext>
            </a:extLst>
          </p:cNvPr>
          <p:cNvPicPr>
            <a:picLocks noChangeAspect="1"/>
          </p:cNvPicPr>
          <p:nvPr/>
        </p:nvPicPr>
        <p:blipFill>
          <a:blip r:embed="rId2"/>
          <a:stretch>
            <a:fillRect/>
          </a:stretch>
        </p:blipFill>
        <p:spPr>
          <a:xfrm>
            <a:off x="4148137" y="1028700"/>
            <a:ext cx="3895725" cy="4800600"/>
          </a:xfrm>
          <a:prstGeom prst="rect">
            <a:avLst/>
          </a:prstGeom>
        </p:spPr>
      </p:pic>
      <p:sp>
        <p:nvSpPr>
          <p:cNvPr id="7" name="Rectángulo 6">
            <a:extLst>
              <a:ext uri="{FF2B5EF4-FFF2-40B4-BE49-F238E27FC236}">
                <a16:creationId xmlns:a16="http://schemas.microsoft.com/office/drawing/2014/main" xmlns="" id="{D17939AC-3FC3-4397-8124-2918940A0840}"/>
              </a:ext>
            </a:extLst>
          </p:cNvPr>
          <p:cNvSpPr/>
          <p:nvPr/>
        </p:nvSpPr>
        <p:spPr>
          <a:xfrm>
            <a:off x="7076049" y="1100077"/>
            <a:ext cx="967813" cy="391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0765483"/>
      </p:ext>
    </p:extLst>
  </p:cSld>
  <p:clrMapOvr>
    <a:masterClrMapping/>
  </p:clrMapOvr>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10442</TotalTime>
  <Words>1331</Words>
  <Application>Microsoft Office PowerPoint</Application>
  <PresentationFormat>Panorámica</PresentationFormat>
  <Paragraphs>130</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Agency FB</vt:lpstr>
      <vt:lpstr>Arial</vt:lpstr>
      <vt:lpstr>Bahnschrift Light Condensed</vt:lpstr>
      <vt:lpstr>Bebas Neue</vt:lpstr>
      <vt:lpstr>Bebas Neue Regular</vt:lpstr>
      <vt:lpstr>Calibri</vt:lpstr>
      <vt:lpstr>Helvetica</vt:lpstr>
      <vt:lpstr>Maiandra GD</vt:lpstr>
      <vt:lpstr>Patrón de Diapositivas - CURN Institucional 2</vt:lpstr>
      <vt:lpstr>INVESTIGADORES PRINCIPALES : DRA. LESLIE ALZAMORA, DR. JAIME PLAZAS PAT COLECTIVO – IX  SEMESTRE </vt:lpstr>
      <vt:lpstr>DESCRIPCIÓN DEL PROBLEMA </vt:lpstr>
      <vt:lpstr>PREGUNTA PROBLEMA </vt:lpstr>
      <vt:lpstr>Objetivos </vt:lpstr>
      <vt:lpstr>Justificación </vt:lpstr>
      <vt:lpstr>Justificacion </vt:lpstr>
      <vt:lpstr>MARCO TEÓRICO</vt:lpstr>
      <vt:lpstr>MARCO TEORICO</vt:lpstr>
      <vt:lpstr>MARCO TEORICO</vt:lpstr>
      <vt:lpstr>MARCO TEORICO</vt:lpstr>
      <vt:lpstr>MARCO TEORICO</vt:lpstr>
      <vt:lpstr>MARCO TEORICO </vt:lpstr>
      <vt:lpstr>MARCO TEÓRICO</vt:lpstr>
      <vt:lpstr>MARCO TEORICO</vt:lpstr>
      <vt:lpstr>Metodología </vt:lpstr>
      <vt:lpstr>Instrumento de recolección de información</vt:lpstr>
      <vt:lpstr>RESULTADOS</vt:lpstr>
      <vt:lpstr>RESULTADOS</vt:lpstr>
      <vt:lpstr>RESULTADOS</vt:lpstr>
      <vt:lpstr>DISCUSIÓN</vt:lpstr>
      <vt:lpstr>DISCUSION </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COMPORTAMIENTO DEl PH SALIVAL en pacientes con periodontitis sometidos a TERAPIA PERIODONTAL NO QUIRÚRGICA. .</dc:title>
  <dc:creator>tatiana margarita martinez bravo</dc:creator>
  <cp:lastModifiedBy>Leslie Alzamora</cp:lastModifiedBy>
  <cp:revision>181</cp:revision>
  <dcterms:created xsi:type="dcterms:W3CDTF">2019-04-05T20:00:16Z</dcterms:created>
  <dcterms:modified xsi:type="dcterms:W3CDTF">2019-12-16T15:17:12Z</dcterms:modified>
</cp:coreProperties>
</file>