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27"/>
  </p:notesMasterIdLst>
  <p:sldIdLst>
    <p:sldId id="280" r:id="rId3"/>
    <p:sldId id="281" r:id="rId4"/>
    <p:sldId id="282" r:id="rId5"/>
    <p:sldId id="283" r:id="rId6"/>
    <p:sldId id="284" r:id="rId7"/>
    <p:sldId id="285" r:id="rId8"/>
    <p:sldId id="262" r:id="rId9"/>
    <p:sldId id="286" r:id="rId10"/>
    <p:sldId id="287" r:id="rId11"/>
    <p:sldId id="288" r:id="rId12"/>
    <p:sldId id="266" r:id="rId13"/>
    <p:sldId id="289" r:id="rId14"/>
    <p:sldId id="290" r:id="rId15"/>
    <p:sldId id="291" r:id="rId16"/>
    <p:sldId id="269" r:id="rId17"/>
    <p:sldId id="292" r:id="rId18"/>
    <p:sldId id="293" r:id="rId19"/>
    <p:sldId id="294" r:id="rId20"/>
    <p:sldId id="295" r:id="rId21"/>
    <p:sldId id="296" r:id="rId22"/>
    <p:sldId id="297" r:id="rId23"/>
    <p:sldId id="298" r:id="rId24"/>
    <p:sldId id="299" r:id="rId25"/>
    <p:sldId id="300" r:id="rId26"/>
  </p:sldIdLst>
  <p:sldSz cx="9144000" cy="6858000" type="screen4x3"/>
  <p:notesSz cx="6950075" cy="92360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s-CO" sz="4400" b="0" strike="noStrike" spc="-1">
                <a:latin typeface="Arial"/>
              </a:rPr>
              <a:t>Pulse para desplazar la diapositiva</a:t>
            </a:r>
          </a:p>
        </p:txBody>
      </p:sp>
      <p:sp>
        <p:nvSpPr>
          <p:cNvPr id="127" name="PlaceHolder 2"/>
          <p:cNvSpPr>
            <a:spLocks noGrp="1"/>
          </p:cNvSpPr>
          <p:nvPr>
            <p:ph type="body"/>
          </p:nvPr>
        </p:nvSpPr>
        <p:spPr>
          <a:xfrm>
            <a:off x="777240" y="4777560"/>
            <a:ext cx="6217560" cy="4525920"/>
          </a:xfrm>
          <a:prstGeom prst="rect">
            <a:avLst/>
          </a:prstGeom>
        </p:spPr>
        <p:txBody>
          <a:bodyPr lIns="0" tIns="0" rIns="0" bIns="0">
            <a:noAutofit/>
          </a:bodyPr>
          <a:lstStyle/>
          <a:p>
            <a:r>
              <a:rPr lang="es-CO" sz="2000" b="0" strike="noStrike" spc="-1">
                <a:latin typeface="Arial"/>
              </a:rPr>
              <a:t>Pulse para editar el formato de las notas</a:t>
            </a:r>
          </a:p>
        </p:txBody>
      </p:sp>
      <p:sp>
        <p:nvSpPr>
          <p:cNvPr id="128" name="PlaceHolder 3"/>
          <p:cNvSpPr>
            <a:spLocks noGrp="1"/>
          </p:cNvSpPr>
          <p:nvPr>
            <p:ph type="hdr"/>
          </p:nvPr>
        </p:nvSpPr>
        <p:spPr>
          <a:xfrm>
            <a:off x="0" y="0"/>
            <a:ext cx="3372840" cy="502560"/>
          </a:xfrm>
          <a:prstGeom prst="rect">
            <a:avLst/>
          </a:prstGeom>
        </p:spPr>
        <p:txBody>
          <a:bodyPr lIns="0" tIns="0" rIns="0" bIns="0">
            <a:noAutofit/>
          </a:bodyPr>
          <a:lstStyle/>
          <a:p>
            <a:r>
              <a:rPr lang="es-CO" sz="1400" b="0" strike="noStrike" spc="-1">
                <a:latin typeface="Times New Roman"/>
              </a:rPr>
              <a:t>&lt;cabecera&gt;</a:t>
            </a:r>
          </a:p>
        </p:txBody>
      </p:sp>
      <p:sp>
        <p:nvSpPr>
          <p:cNvPr id="129"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s-CO" sz="1400" b="0" strike="noStrike" spc="-1">
                <a:latin typeface="Times New Roman"/>
              </a:rPr>
              <a:t>&lt;fecha/hora&gt;</a:t>
            </a:r>
          </a:p>
        </p:txBody>
      </p:sp>
      <p:sp>
        <p:nvSpPr>
          <p:cNvPr id="130" name="PlaceHolder 5"/>
          <p:cNvSpPr>
            <a:spLocks noGrp="1"/>
          </p:cNvSpPr>
          <p:nvPr>
            <p:ph type="ftr"/>
          </p:nvPr>
        </p:nvSpPr>
        <p:spPr>
          <a:xfrm>
            <a:off x="0" y="9555480"/>
            <a:ext cx="3372840" cy="502560"/>
          </a:xfrm>
          <a:prstGeom prst="rect">
            <a:avLst/>
          </a:prstGeom>
        </p:spPr>
        <p:txBody>
          <a:bodyPr lIns="0" tIns="0" rIns="0" bIns="0" anchor="b">
            <a:noAutofit/>
          </a:bodyPr>
          <a:lstStyle/>
          <a:p>
            <a:r>
              <a:rPr lang="es-CO" sz="1400" b="0" strike="noStrike" spc="-1">
                <a:latin typeface="Times New Roman"/>
              </a:rPr>
              <a:t>&lt;pie de página&gt;</a:t>
            </a:r>
          </a:p>
        </p:txBody>
      </p:sp>
      <p:sp>
        <p:nvSpPr>
          <p:cNvPr id="131"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AC16A402-11C2-4A85-9A04-A89422E4170B}" type="slidenum">
              <a:rPr lang="es-CO" sz="1400" b="0" strike="noStrike" spc="-1">
                <a:latin typeface="Times New Roman"/>
              </a:rPr>
              <a:t>‹Nº›</a:t>
            </a:fld>
            <a:endParaRPr lang="es-CO" sz="1400" b="0" strike="noStrike" spc="-1">
              <a:latin typeface="Times New Roman"/>
            </a:endParaRPr>
          </a:p>
        </p:txBody>
      </p:sp>
    </p:spTree>
    <p:extLst>
      <p:ext uri="{BB962C8B-B14F-4D97-AF65-F5344CB8AC3E}">
        <p14:creationId xmlns:p14="http://schemas.microsoft.com/office/powerpoint/2010/main" val="166721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166813" y="692150"/>
            <a:ext cx="4614862" cy="3462338"/>
          </a:xfrm>
          <a:prstGeom prst="rect">
            <a:avLst/>
          </a:prstGeom>
        </p:spPr>
      </p:sp>
      <p:sp>
        <p:nvSpPr>
          <p:cNvPr id="326" name="PlaceHolder 2"/>
          <p:cNvSpPr>
            <a:spLocks noGrp="1"/>
          </p:cNvSpPr>
          <p:nvPr>
            <p:ph type="body"/>
          </p:nvPr>
        </p:nvSpPr>
        <p:spPr>
          <a:xfrm>
            <a:off x="695160" y="4387680"/>
            <a:ext cx="5558040" cy="4154760"/>
          </a:xfrm>
          <a:prstGeom prst="rect">
            <a:avLst/>
          </a:prstGeom>
        </p:spPr>
        <p:txBody>
          <a:bodyPr lIns="92520" tIns="46080" rIns="92520" bIns="46080">
            <a:noAutofit/>
          </a:bodyPr>
          <a:lstStyle/>
          <a:p>
            <a:pPr marL="216000" indent="-214920">
              <a:lnSpc>
                <a:spcPct val="100000"/>
              </a:lnSpc>
            </a:pPr>
            <a:r>
              <a:rPr lang="es-CO" sz="2000" b="0" strike="noStrike" spc="-1">
                <a:latin typeface="Arial"/>
              </a:rPr>
              <a:t>Página 267 de la guía N 9 que les adjunté. Busquen ahí lo pertinente para mencionar en la diapositiva. </a:t>
            </a:r>
          </a:p>
        </p:txBody>
      </p:sp>
      <p:sp>
        <p:nvSpPr>
          <p:cNvPr id="327" name="CustomShape 3"/>
          <p:cNvSpPr/>
          <p:nvPr/>
        </p:nvSpPr>
        <p:spPr>
          <a:xfrm>
            <a:off x="3935520" y="8772480"/>
            <a:ext cx="3011760" cy="460440"/>
          </a:xfrm>
          <a:prstGeom prst="rect">
            <a:avLst/>
          </a:prstGeom>
          <a:noFill/>
          <a:ln>
            <a:noFill/>
          </a:ln>
        </p:spPr>
        <p:style>
          <a:lnRef idx="0">
            <a:scrgbClr r="0" g="0" b="0"/>
          </a:lnRef>
          <a:fillRef idx="0">
            <a:scrgbClr r="0" g="0" b="0"/>
          </a:fillRef>
          <a:effectRef idx="0">
            <a:scrgbClr r="0" g="0" b="0"/>
          </a:effectRef>
          <a:fontRef idx="minor"/>
        </p:style>
        <p:txBody>
          <a:bodyPr lIns="92520" tIns="46080" rIns="92520" bIns="46080" anchor="b">
            <a:noAutofit/>
          </a:bodyPr>
          <a:lstStyle/>
          <a:p>
            <a:pPr algn="r">
              <a:lnSpc>
                <a:spcPct val="100000"/>
              </a:lnSpc>
            </a:pPr>
            <a:fld id="{8684AFA2-A254-447C-A571-5FD3F17AC2E6}" type="slidenum">
              <a:rPr lang="es-CO" sz="1200" b="0" strike="noStrike" spc="-1">
                <a:solidFill>
                  <a:srgbClr val="000000"/>
                </a:solidFill>
                <a:latin typeface="Calibri"/>
                <a:ea typeface="+mn-ea"/>
              </a:rPr>
              <a:t>15</a:t>
            </a:fld>
            <a:endParaRPr lang="es-CO" sz="1200" b="0" strike="noStrike" spc="-1">
              <a:latin typeface="Arial"/>
            </a:endParaRPr>
          </a:p>
        </p:txBody>
      </p:sp>
    </p:spTree>
    <p:extLst>
      <p:ext uri="{BB962C8B-B14F-4D97-AF65-F5344CB8AC3E}">
        <p14:creationId xmlns:p14="http://schemas.microsoft.com/office/powerpoint/2010/main" val="13582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CO" sz="3200" b="0" strike="noStrike" spc="-1">
              <a:latin typeface="Arial"/>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7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CO" sz="3200" b="0" strike="noStrike" spc="-1">
              <a:latin typeface="Arial"/>
            </a:endParaRPr>
          </a:p>
        </p:txBody>
      </p:sp>
      <p:sp>
        <p:nvSpPr>
          <p:cNvPr id="7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7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CO" sz="3200" b="0" strike="noStrike" spc="-1">
              <a:latin typeface="Arial"/>
            </a:endParaRPr>
          </a:p>
        </p:txBody>
      </p:sp>
      <p:sp>
        <p:nvSpPr>
          <p:cNvPr id="8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CO" sz="3200" b="0" strike="noStrike" spc="-1">
              <a:latin typeface="Arial"/>
            </a:endParaRPr>
          </a:p>
        </p:txBody>
      </p:sp>
      <p:sp>
        <p:nvSpPr>
          <p:cNvPr id="8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CO" sz="3200" b="0" strike="noStrike" spc="-1">
              <a:latin typeface="Arial"/>
            </a:endParaRPr>
          </a:p>
        </p:txBody>
      </p:sp>
      <p:sp>
        <p:nvSpPr>
          <p:cNvPr id="8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CO" sz="3200" b="0" strike="noStrike" spc="-1">
              <a:latin typeface="Arial"/>
            </a:endParaRPr>
          </a:p>
        </p:txBody>
      </p:sp>
      <p:sp>
        <p:nvSpPr>
          <p:cNvPr id="8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CO" sz="3200" b="0" strike="noStrike" spc="-1">
              <a:latin typeface="Arial"/>
            </a:endParaRPr>
          </a:p>
        </p:txBody>
      </p:sp>
      <p:sp>
        <p:nvSpPr>
          <p:cNvPr id="8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9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9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3200" b="0" strike="noStrike" spc="-1">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11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1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CO" sz="3200" b="0" strike="noStrike" spc="-1">
              <a:latin typeface="Arial"/>
            </a:endParaRPr>
          </a:p>
        </p:txBody>
      </p:sp>
      <p:sp>
        <p:nvSpPr>
          <p:cNvPr id="11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12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CO" sz="3200" b="0" strike="noStrike" spc="-1">
              <a:latin typeface="Arial"/>
            </a:endParaRPr>
          </a:p>
        </p:txBody>
      </p:sp>
      <p:sp>
        <p:nvSpPr>
          <p:cNvPr id="12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CO" sz="3200" b="0" strike="noStrike" spc="-1">
              <a:latin typeface="Arial"/>
            </a:endParaRPr>
          </a:p>
        </p:txBody>
      </p:sp>
      <p:sp>
        <p:nvSpPr>
          <p:cNvPr id="12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CO" sz="3200" b="0" strike="noStrike" spc="-1">
              <a:latin typeface="Arial"/>
            </a:endParaRPr>
          </a:p>
        </p:txBody>
      </p:sp>
      <p:sp>
        <p:nvSpPr>
          <p:cNvPr id="12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CO" sz="3200" b="0" strike="noStrike" spc="-1">
              <a:latin typeface="Arial"/>
            </a:endParaRPr>
          </a:p>
        </p:txBody>
      </p:sp>
      <p:sp>
        <p:nvSpPr>
          <p:cNvPr id="12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CO" sz="3200" b="0" strike="noStrike" spc="-1">
              <a:latin typeface="Arial"/>
            </a:endParaRPr>
          </a:p>
        </p:txBody>
      </p:sp>
      <p:sp>
        <p:nvSpPr>
          <p:cNvPr id="12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3200" b="0" strike="noStrike" spc="-1">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CO" sz="3200" b="0" strike="noStrike" spc="-1">
              <a:latin typeface="Arial"/>
            </a:endParaRPr>
          </a:p>
        </p:txBody>
      </p:sp>
      <p:sp>
        <p:nvSpPr>
          <p:cNvPr id="6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6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CO" sz="3200" b="0" strike="noStrike" spc="-1">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hidden="1"/>
          <p:cNvSpPr/>
          <p:nvPr/>
        </p:nvSpPr>
        <p:spPr>
          <a:xfrm>
            <a:off x="0" y="6361560"/>
            <a:ext cx="9142560" cy="508680"/>
          </a:xfrm>
          <a:prstGeom prst="rect">
            <a:avLst/>
          </a:prstGeom>
          <a:solidFill>
            <a:srgbClr val="F7941D"/>
          </a:solidFill>
          <a:ln w="12600">
            <a:noFill/>
          </a:ln>
        </p:spPr>
        <p:style>
          <a:lnRef idx="0">
            <a:scrgbClr r="0" g="0" b="0"/>
          </a:lnRef>
          <a:fillRef idx="0">
            <a:scrgbClr r="0" g="0" b="0"/>
          </a:fillRef>
          <a:effectRef idx="0">
            <a:scrgbClr r="0" g="0" b="0"/>
          </a:effectRef>
          <a:fontRef idx="minor"/>
        </p:style>
      </p:sp>
      <p:sp>
        <p:nvSpPr>
          <p:cNvPr id="43" name="CustomShape 2" hidden="1"/>
          <p:cNvSpPr/>
          <p:nvPr/>
        </p:nvSpPr>
        <p:spPr>
          <a:xfrm>
            <a:off x="8152560" y="6659640"/>
            <a:ext cx="963360" cy="18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F851C602-E940-4DC1-A4FE-72E86F5BD83B}" type="datetime1">
              <a:rPr lang="es-ES" sz="1200" b="0" strike="noStrike" spc="-1">
                <a:solidFill>
                  <a:srgbClr val="FFFFFF"/>
                </a:solidFill>
                <a:latin typeface="Bebas Neue Regular"/>
                <a:ea typeface="DejaVu Sans"/>
              </a:rPr>
              <a:t>23/06/2020</a:t>
            </a:fld>
            <a:endParaRPr lang="es-CO" sz="1200" b="0" strike="noStrike" spc="-1">
              <a:latin typeface="Arial"/>
            </a:endParaRPr>
          </a:p>
        </p:txBody>
      </p:sp>
      <p:pic>
        <p:nvPicPr>
          <p:cNvPr id="44" name="Imagen 5"/>
          <p:cNvPicPr/>
          <p:nvPr/>
        </p:nvPicPr>
        <p:blipFill>
          <a:blip r:embed="rId14"/>
          <a:stretch/>
        </p:blipFill>
        <p:spPr>
          <a:xfrm>
            <a:off x="346320" y="6330600"/>
            <a:ext cx="3674880" cy="553320"/>
          </a:xfrm>
          <a:prstGeom prst="rect">
            <a:avLst/>
          </a:prstGeom>
          <a:ln>
            <a:noFill/>
          </a:ln>
        </p:spPr>
      </p:pic>
      <p:pic>
        <p:nvPicPr>
          <p:cNvPr id="45" name="Imagen 3"/>
          <p:cNvPicPr/>
          <p:nvPr/>
        </p:nvPicPr>
        <p:blipFill>
          <a:blip r:embed="rId15"/>
          <a:stretch/>
        </p:blipFill>
        <p:spPr>
          <a:xfrm>
            <a:off x="0" y="0"/>
            <a:ext cx="9142560" cy="3859560"/>
          </a:xfrm>
          <a:prstGeom prst="rect">
            <a:avLst/>
          </a:prstGeom>
          <a:ln>
            <a:noFill/>
          </a:ln>
          <a:effectLst>
            <a:outerShdw dist="37674" dir="2700000">
              <a:srgbClr val="000000">
                <a:alpha val="40000"/>
              </a:srgbClr>
            </a:outerShdw>
          </a:effectLst>
        </p:spPr>
      </p:pic>
      <p:pic>
        <p:nvPicPr>
          <p:cNvPr id="46" name="Imagen 14"/>
          <p:cNvPicPr/>
          <p:nvPr/>
        </p:nvPicPr>
        <p:blipFill>
          <a:blip r:embed="rId16"/>
          <a:stretch/>
        </p:blipFill>
        <p:spPr>
          <a:xfrm>
            <a:off x="2617560" y="190080"/>
            <a:ext cx="4176000" cy="3479760"/>
          </a:xfrm>
          <a:prstGeom prst="rect">
            <a:avLst/>
          </a:prstGeom>
          <a:ln>
            <a:noFill/>
          </a:ln>
        </p:spPr>
      </p:pic>
      <p:sp>
        <p:nvSpPr>
          <p:cNvPr id="47"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8"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5" name="CustomShape 1"/>
          <p:cNvSpPr/>
          <p:nvPr/>
        </p:nvSpPr>
        <p:spPr>
          <a:xfrm>
            <a:off x="0" y="6361560"/>
            <a:ext cx="9142560" cy="508680"/>
          </a:xfrm>
          <a:prstGeom prst="rect">
            <a:avLst/>
          </a:prstGeom>
          <a:solidFill>
            <a:srgbClr val="F7941D"/>
          </a:solidFill>
          <a:ln w="12600">
            <a:noFill/>
          </a:ln>
        </p:spPr>
        <p:style>
          <a:lnRef idx="0">
            <a:scrgbClr r="0" g="0" b="0"/>
          </a:lnRef>
          <a:fillRef idx="0">
            <a:scrgbClr r="0" g="0" b="0"/>
          </a:fillRef>
          <a:effectRef idx="0">
            <a:scrgbClr r="0" g="0" b="0"/>
          </a:effectRef>
          <a:fontRef idx="minor"/>
        </p:style>
      </p:sp>
      <p:sp>
        <p:nvSpPr>
          <p:cNvPr id="86" name="CustomShape 2"/>
          <p:cNvSpPr/>
          <p:nvPr/>
        </p:nvSpPr>
        <p:spPr>
          <a:xfrm>
            <a:off x="8152560" y="6659640"/>
            <a:ext cx="963360" cy="18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F834F9D2-676A-4BD2-A359-0B38E951EE85}" type="datetime1">
              <a:rPr lang="es-ES" sz="1200" b="0" strike="noStrike" spc="-1">
                <a:solidFill>
                  <a:srgbClr val="FFFFFF"/>
                </a:solidFill>
                <a:latin typeface="Bebas Neue Regular"/>
                <a:ea typeface="DejaVu Sans"/>
              </a:rPr>
              <a:t>23/06/2020</a:t>
            </a:fld>
            <a:endParaRPr lang="es-CO" sz="1200" b="0" strike="noStrike" spc="-1">
              <a:latin typeface="Arial"/>
            </a:endParaRPr>
          </a:p>
        </p:txBody>
      </p:sp>
      <p:pic>
        <p:nvPicPr>
          <p:cNvPr id="87" name="Imagen 5"/>
          <p:cNvPicPr/>
          <p:nvPr/>
        </p:nvPicPr>
        <p:blipFill>
          <a:blip r:embed="rId14"/>
          <a:stretch/>
        </p:blipFill>
        <p:spPr>
          <a:xfrm>
            <a:off x="346320" y="6330600"/>
            <a:ext cx="3674880" cy="553320"/>
          </a:xfrm>
          <a:prstGeom prst="rect">
            <a:avLst/>
          </a:prstGeom>
          <a:ln>
            <a:noFill/>
          </a:ln>
        </p:spPr>
      </p:pic>
      <p:sp>
        <p:nvSpPr>
          <p:cNvPr id="88"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9"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backgroundRemoval t="10000" b="90000" l="4462" r="96154"/>
                    </a14:imgEffect>
                  </a14:imgLayer>
                </a14:imgProps>
              </a:ext>
            </a:extLst>
          </a:blip>
          <a:stretch>
            <a:fillRect/>
          </a:stretch>
        </p:blipFill>
        <p:spPr>
          <a:xfrm>
            <a:off x="-167268" y="-251588"/>
            <a:ext cx="9433932" cy="6460650"/>
          </a:xfrm>
          <a:prstGeom prst="rect">
            <a:avLst/>
          </a:prstGeom>
        </p:spPr>
      </p:pic>
      <p:pic>
        <p:nvPicPr>
          <p:cNvPr id="4" name="Imagen 3"/>
          <p:cNvPicPr>
            <a:picLocks noChangeAspect="1"/>
          </p:cNvPicPr>
          <p:nvPr/>
        </p:nvPicPr>
        <p:blipFill>
          <a:blip r:embed="rId4"/>
          <a:stretch>
            <a:fillRect/>
          </a:stretch>
        </p:blipFill>
        <p:spPr>
          <a:xfrm>
            <a:off x="1647393" y="2381150"/>
            <a:ext cx="5600891" cy="2447327"/>
          </a:xfrm>
          <a:prstGeom prst="rect">
            <a:avLst/>
          </a:prstGeom>
        </p:spPr>
      </p:pic>
    </p:spTree>
    <p:extLst>
      <p:ext uri="{BB962C8B-B14F-4D97-AF65-F5344CB8AC3E}">
        <p14:creationId xmlns:p14="http://schemas.microsoft.com/office/powerpoint/2010/main" val="88888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4017" y="158878"/>
            <a:ext cx="5328366" cy="1249788"/>
          </a:xfrm>
          <a:prstGeom prst="rect">
            <a:avLst/>
          </a:prstGeom>
        </p:spPr>
      </p:pic>
      <p:sp>
        <p:nvSpPr>
          <p:cNvPr id="14" name="Rectángulo redondeado 13"/>
          <p:cNvSpPr/>
          <p:nvPr/>
        </p:nvSpPr>
        <p:spPr>
          <a:xfrm>
            <a:off x="345440" y="1280160"/>
            <a:ext cx="416560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Identificar los elementos presentes en los documentos Institucionales sobre Salud Sexual y Reproductiva de los estudiantes.</a:t>
            </a:r>
            <a:endParaRPr lang="es-CO" dirty="0"/>
          </a:p>
        </p:txBody>
      </p:sp>
      <p:pic>
        <p:nvPicPr>
          <p:cNvPr id="15" name="Imagen 14"/>
          <p:cNvPicPr>
            <a:picLocks noChangeAspect="1"/>
          </p:cNvPicPr>
          <p:nvPr/>
        </p:nvPicPr>
        <p:blipFill>
          <a:blip r:embed="rId3"/>
          <a:stretch>
            <a:fillRect/>
          </a:stretch>
        </p:blipFill>
        <p:spPr>
          <a:xfrm>
            <a:off x="477030" y="3045924"/>
            <a:ext cx="4096867" cy="1609483"/>
          </a:xfrm>
          <a:prstGeom prst="rect">
            <a:avLst/>
          </a:prstGeom>
        </p:spPr>
      </p:pic>
      <p:sp>
        <p:nvSpPr>
          <p:cNvPr id="16" name="Rectángulo redondeado 15"/>
          <p:cNvSpPr/>
          <p:nvPr/>
        </p:nvSpPr>
        <p:spPr>
          <a:xfrm>
            <a:off x="503623" y="4790883"/>
            <a:ext cx="4043680" cy="1442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spc="-1" dirty="0">
                <a:solidFill>
                  <a:schemeClr val="bg1"/>
                </a:solidFill>
                <a:ea typeface="Times New Roman"/>
              </a:rPr>
              <a:t>Describir las concepciones y prácticas sobre salud sexual y reproductiva de los docentes.</a:t>
            </a:r>
            <a:endParaRPr lang="es-CO" sz="2000" spc="-1" dirty="0">
              <a:solidFill>
                <a:schemeClr val="bg1"/>
              </a:solidFill>
            </a:endParaRPr>
          </a:p>
          <a:p>
            <a:pPr algn="ctr"/>
            <a:endParaRPr lang="es-CO" dirty="0"/>
          </a:p>
        </p:txBody>
      </p:sp>
      <p:cxnSp>
        <p:nvCxnSpPr>
          <p:cNvPr id="17" name="Conector recto de flecha 16"/>
          <p:cNvCxnSpPr/>
          <p:nvPr/>
        </p:nvCxnSpPr>
        <p:spPr>
          <a:xfrm>
            <a:off x="4511040" y="2108969"/>
            <a:ext cx="1950720"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18" name="Rectángulo 17"/>
          <p:cNvSpPr/>
          <p:nvPr/>
        </p:nvSpPr>
        <p:spPr>
          <a:xfrm>
            <a:off x="6461760" y="1706880"/>
            <a:ext cx="2214880" cy="772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mtClean="0"/>
              <a:t>Lista de chequeo</a:t>
            </a:r>
            <a:endParaRPr lang="es-CO"/>
          </a:p>
        </p:txBody>
      </p:sp>
      <p:cxnSp>
        <p:nvCxnSpPr>
          <p:cNvPr id="19" name="Conector recto de flecha 18"/>
          <p:cNvCxnSpPr/>
          <p:nvPr/>
        </p:nvCxnSpPr>
        <p:spPr>
          <a:xfrm>
            <a:off x="4494760" y="3850640"/>
            <a:ext cx="1759760" cy="3048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20" name="Rectángulo 19"/>
          <p:cNvSpPr/>
          <p:nvPr/>
        </p:nvSpPr>
        <p:spPr>
          <a:xfrm>
            <a:off x="6254520" y="3454400"/>
            <a:ext cx="2661920" cy="8534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pc="-1" dirty="0">
                <a:solidFill>
                  <a:schemeClr val="bg1"/>
                </a:solidFill>
              </a:rPr>
              <a:t>Entrevista</a:t>
            </a:r>
          </a:p>
          <a:p>
            <a:pPr algn="ctr"/>
            <a:endParaRPr lang="es-CO" dirty="0"/>
          </a:p>
        </p:txBody>
      </p:sp>
      <p:cxnSp>
        <p:nvCxnSpPr>
          <p:cNvPr id="21" name="Conector recto de flecha 20"/>
          <p:cNvCxnSpPr/>
          <p:nvPr/>
        </p:nvCxnSpPr>
        <p:spPr>
          <a:xfrm>
            <a:off x="4547303" y="5553807"/>
            <a:ext cx="2072640" cy="0"/>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22" name="Rectángulo 21"/>
          <p:cNvSpPr/>
          <p:nvPr/>
        </p:nvSpPr>
        <p:spPr>
          <a:xfrm>
            <a:off x="6461760" y="5151120"/>
            <a:ext cx="2454680" cy="8534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mtClean="0"/>
              <a:t>Entrevista</a:t>
            </a:r>
            <a:endParaRPr lang="es-CO"/>
          </a:p>
        </p:txBody>
      </p:sp>
    </p:spTree>
    <p:extLst>
      <p:ext uri="{BB962C8B-B14F-4D97-AF65-F5344CB8AC3E}">
        <p14:creationId xmlns:p14="http://schemas.microsoft.com/office/powerpoint/2010/main" val="293577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467640" y="4221000"/>
            <a:ext cx="8339760" cy="201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5400"/>
              </a:lnSpc>
            </a:pPr>
            <a:r>
              <a:rPr lang="es-CO" sz="5400" b="0" strike="noStrike" spc="-1">
                <a:solidFill>
                  <a:srgbClr val="79797C"/>
                </a:solidFill>
                <a:latin typeface="Bebas Neue"/>
                <a:ea typeface="DejaVu Sans"/>
              </a:rPr>
              <a:t>MARCO TEÓRICO</a:t>
            </a:r>
            <a:endParaRPr lang="es-CO"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7366" y="0"/>
            <a:ext cx="7888908" cy="1042506"/>
          </a:xfrm>
          <a:prstGeom prst="rect">
            <a:avLst/>
          </a:prstGeom>
        </p:spPr>
      </p:pic>
      <p:graphicFrame>
        <p:nvGraphicFramePr>
          <p:cNvPr id="6" name="Table 4"/>
          <p:cNvGraphicFramePr/>
          <p:nvPr/>
        </p:nvGraphicFramePr>
        <p:xfrm>
          <a:off x="467640" y="885600"/>
          <a:ext cx="8424720" cy="5013360"/>
        </p:xfrm>
        <a:graphic>
          <a:graphicData uri="http://schemas.openxmlformats.org/drawingml/2006/table">
            <a:tbl>
              <a:tblPr/>
              <a:tblGrid>
                <a:gridCol w="1800000">
                  <a:extLst>
                    <a:ext uri="{9D8B030D-6E8A-4147-A177-3AD203B41FA5}">
                      <a16:colId xmlns:a16="http://schemas.microsoft.com/office/drawing/2014/main" val="20000"/>
                    </a:ext>
                  </a:extLst>
                </a:gridCol>
                <a:gridCol w="3528360">
                  <a:extLst>
                    <a:ext uri="{9D8B030D-6E8A-4147-A177-3AD203B41FA5}">
                      <a16:colId xmlns:a16="http://schemas.microsoft.com/office/drawing/2014/main" val="20001"/>
                    </a:ext>
                  </a:extLst>
                </a:gridCol>
                <a:gridCol w="3096360">
                  <a:extLst>
                    <a:ext uri="{9D8B030D-6E8A-4147-A177-3AD203B41FA5}">
                      <a16:colId xmlns:a16="http://schemas.microsoft.com/office/drawing/2014/main" val="20002"/>
                    </a:ext>
                  </a:extLst>
                </a:gridCol>
              </a:tblGrid>
              <a:tr h="449280">
                <a:tc>
                  <a:txBody>
                    <a:bodyPr/>
                    <a:lstStyle/>
                    <a:p>
                      <a:pPr algn="ctr">
                        <a:lnSpc>
                          <a:spcPct val="100000"/>
                        </a:lnSpc>
                      </a:pPr>
                      <a:r>
                        <a:rPr lang="es-CO" sz="1600" b="1" strike="noStrike" spc="-1" dirty="0">
                          <a:solidFill>
                            <a:srgbClr val="FFFFFF"/>
                          </a:solidFill>
                          <a:latin typeface="Arial"/>
                        </a:rPr>
                        <a:t>CALIDAD</a:t>
                      </a:r>
                      <a:endParaRPr lang="es-CO" sz="16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688"/>
                    </a:solidFill>
                  </a:tcPr>
                </a:tc>
                <a:tc>
                  <a:txBody>
                    <a:bodyPr/>
                    <a:lstStyle/>
                    <a:p>
                      <a:pPr algn="ctr">
                        <a:lnSpc>
                          <a:spcPct val="100000"/>
                        </a:lnSpc>
                      </a:pPr>
                      <a:r>
                        <a:rPr lang="es-CO" sz="1600" b="1" strike="noStrike" spc="-1" dirty="0">
                          <a:solidFill>
                            <a:srgbClr val="FFFFFF"/>
                          </a:solidFill>
                          <a:latin typeface="Arial"/>
                        </a:rPr>
                        <a:t>TÍTULO DEL TRABAJO</a:t>
                      </a:r>
                      <a:endParaRPr lang="es-CO" sz="16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688"/>
                    </a:solidFill>
                  </a:tcPr>
                </a:tc>
                <a:tc>
                  <a:txBody>
                    <a:bodyPr/>
                    <a:lstStyle/>
                    <a:p>
                      <a:pPr algn="ctr">
                        <a:lnSpc>
                          <a:spcPct val="100000"/>
                        </a:lnSpc>
                      </a:pPr>
                      <a:r>
                        <a:rPr lang="es-CO" sz="1600" b="1" strike="noStrike" spc="-1" dirty="0">
                          <a:solidFill>
                            <a:srgbClr val="FFFFFF"/>
                          </a:solidFill>
                          <a:latin typeface="Arial"/>
                        </a:rPr>
                        <a:t>PROGRAMAS</a:t>
                      </a:r>
                      <a:endParaRPr lang="es-CO" sz="16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9688"/>
                    </a:solidFill>
                  </a:tcPr>
                </a:tc>
                <a:extLst>
                  <a:ext uri="{0D108BD9-81ED-4DB2-BD59-A6C34878D82A}">
                    <a16:rowId xmlns:a16="http://schemas.microsoft.com/office/drawing/2014/main" val="10000"/>
                  </a:ext>
                </a:extLst>
              </a:tr>
              <a:tr h="1220400">
                <a:tc>
                  <a:txBody>
                    <a:bodyPr/>
                    <a:lstStyle/>
                    <a:p>
                      <a:pPr algn="ctr">
                        <a:lnSpc>
                          <a:spcPct val="100000"/>
                        </a:lnSpc>
                      </a:pPr>
                      <a:r>
                        <a:rPr lang="es-CO" sz="1600" b="1" strike="noStrike" spc="-1">
                          <a:solidFill>
                            <a:srgbClr val="262627"/>
                          </a:solidFill>
                          <a:latin typeface="Arial"/>
                        </a:rPr>
                        <a:t>PAT COLECTIVO</a:t>
                      </a:r>
                      <a:endParaRPr lang="es-CO" sz="16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CD9"/>
                    </a:solidFill>
                  </a:tcPr>
                </a:tc>
                <a:tc>
                  <a:txBody>
                    <a:bodyPr/>
                    <a:lstStyle/>
                    <a:p>
                      <a:pPr algn="just">
                        <a:lnSpc>
                          <a:spcPct val="100000"/>
                        </a:lnSpc>
                      </a:pPr>
                      <a:r>
                        <a:rPr lang="es-CO" sz="1600" b="0" strike="noStrike" spc="-1" dirty="0">
                          <a:solidFill>
                            <a:srgbClr val="262627"/>
                          </a:solidFill>
                          <a:latin typeface="Arial"/>
                        </a:rPr>
                        <a:t>Implementación de la estrategia universal saludable en la Corporación Universitaria Rafael Núñez 	</a:t>
                      </a:r>
                      <a:endParaRPr lang="es-CO" sz="1600" b="0" strike="noStrike" spc="-1" dirty="0">
                        <a:latin typeface="Arial"/>
                      </a:endParaRPr>
                    </a:p>
                    <a:p>
                      <a:pPr algn="just">
                        <a:lnSpc>
                          <a:spcPct val="100000"/>
                        </a:lnSpc>
                      </a:pPr>
                      <a:endParaRPr lang="es-CO" sz="16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CD9"/>
                    </a:solidFill>
                  </a:tcPr>
                </a:tc>
                <a:tc>
                  <a:txBody>
                    <a:bodyPr/>
                    <a:lstStyle/>
                    <a:p>
                      <a:pPr algn="just">
                        <a:lnSpc>
                          <a:spcPct val="100000"/>
                        </a:lnSpc>
                      </a:pPr>
                      <a:r>
                        <a:rPr lang="es-CO" sz="1600" b="0" strike="noStrike" spc="-1" dirty="0">
                          <a:solidFill>
                            <a:srgbClr val="262627"/>
                          </a:solidFill>
                          <a:latin typeface="Arial"/>
                        </a:rPr>
                        <a:t>Programas de la facultad de la salud, de ciencias económicas y contables y de ciencias sociales y humanas. 	</a:t>
                      </a:r>
                      <a:endParaRPr lang="es-CO" sz="16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DCD9"/>
                    </a:solidFill>
                  </a:tcPr>
                </a:tc>
                <a:extLst>
                  <a:ext uri="{0D108BD9-81ED-4DB2-BD59-A6C34878D82A}">
                    <a16:rowId xmlns:a16="http://schemas.microsoft.com/office/drawing/2014/main" val="10001"/>
                  </a:ext>
                </a:extLst>
              </a:tr>
              <a:tr h="632160">
                <a:tc>
                  <a:txBody>
                    <a:bodyPr/>
                    <a:lstStyle/>
                    <a:p>
                      <a:pPr algn="ctr">
                        <a:lnSpc>
                          <a:spcPct val="100000"/>
                        </a:lnSpc>
                      </a:pPr>
                      <a:r>
                        <a:rPr lang="es-CO" sz="1600" b="1" strike="noStrike" spc="-1">
                          <a:solidFill>
                            <a:srgbClr val="262627"/>
                          </a:solidFill>
                          <a:latin typeface="Arial"/>
                        </a:rPr>
                        <a:t>PAT COLECTIVO</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tc>
                  <a:txBody>
                    <a:bodyPr/>
                    <a:lstStyle/>
                    <a:p>
                      <a:pPr algn="just">
                        <a:lnSpc>
                          <a:spcPct val="100000"/>
                        </a:lnSpc>
                      </a:pPr>
                      <a:r>
                        <a:rPr lang="es-CO" sz="1600" b="0" strike="noStrike" spc="-1">
                          <a:solidFill>
                            <a:srgbClr val="262627"/>
                          </a:solidFill>
                          <a:latin typeface="Arial"/>
                        </a:rPr>
                        <a:t>Vídeo juegos educativos 	</a:t>
                      </a:r>
                      <a:endParaRPr lang="es-CO" sz="1600" b="0" strike="noStrike" spc="-1">
                        <a:latin typeface="Arial"/>
                      </a:endParaRPr>
                    </a:p>
                    <a:p>
                      <a:pPr algn="just">
                        <a:lnSpc>
                          <a:spcPct val="100000"/>
                        </a:lnSpc>
                      </a:pP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tc>
                  <a:txBody>
                    <a:bodyPr/>
                    <a:lstStyle/>
                    <a:p>
                      <a:pPr algn="just">
                        <a:lnSpc>
                          <a:spcPct val="100000"/>
                        </a:lnSpc>
                      </a:pPr>
                      <a:r>
                        <a:rPr lang="es-CO" sz="1600" b="0" strike="noStrike" spc="-1">
                          <a:solidFill>
                            <a:srgbClr val="262627"/>
                          </a:solidFill>
                          <a:latin typeface="Arial"/>
                        </a:rPr>
                        <a:t>Ingeniería de Sistemas y Pedagogía Infantil.</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extLst>
                  <a:ext uri="{0D108BD9-81ED-4DB2-BD59-A6C34878D82A}">
                    <a16:rowId xmlns:a16="http://schemas.microsoft.com/office/drawing/2014/main" val="10002"/>
                  </a:ext>
                </a:extLst>
              </a:tr>
              <a:tr h="1446120">
                <a:tc>
                  <a:txBody>
                    <a:bodyPr/>
                    <a:lstStyle/>
                    <a:p>
                      <a:pPr algn="ctr">
                        <a:lnSpc>
                          <a:spcPct val="100000"/>
                        </a:lnSpc>
                      </a:pPr>
                      <a:r>
                        <a:rPr lang="es-CO" sz="1600" b="1" strike="noStrike" spc="-1">
                          <a:solidFill>
                            <a:srgbClr val="262627"/>
                          </a:solidFill>
                          <a:latin typeface="Arial"/>
                        </a:rPr>
                        <a:t>TRABAJO DE GRADO</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DCD9"/>
                    </a:solidFill>
                  </a:tcPr>
                </a:tc>
                <a:tc>
                  <a:txBody>
                    <a:bodyPr/>
                    <a:lstStyle/>
                    <a:p>
                      <a:pPr>
                        <a:lnSpc>
                          <a:spcPct val="100000"/>
                        </a:lnSpc>
                      </a:pPr>
                      <a:r>
                        <a:rPr lang="es-CO" sz="1600" b="0" strike="noStrike" spc="-1">
                          <a:solidFill>
                            <a:srgbClr val="262627"/>
                          </a:solidFill>
                          <a:latin typeface="Arial"/>
                        </a:rPr>
                        <a:t>Programa para el desarrollo de hábitos de salud oral y prevención de la morbilidad bucal en población de la primera infancia. Dediles de resina acrílica y silicona, una estrategia para el inicio 	</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DCD9"/>
                    </a:solidFill>
                  </a:tcPr>
                </a:tc>
                <a:tc>
                  <a:txBody>
                    <a:bodyPr/>
                    <a:lstStyle/>
                    <a:p>
                      <a:pPr>
                        <a:lnSpc>
                          <a:spcPct val="100000"/>
                        </a:lnSpc>
                      </a:pPr>
                      <a:r>
                        <a:rPr lang="es-CO" sz="1600" b="0" strike="noStrike" spc="-1">
                          <a:solidFill>
                            <a:srgbClr val="262627"/>
                          </a:solidFill>
                          <a:latin typeface="Arial"/>
                        </a:rPr>
                        <a:t>Tecnología en Mecánica dental con Pedagogía Infantil 	</a:t>
                      </a:r>
                      <a:endParaRPr lang="es-CO" sz="1600" b="0" strike="noStrike" spc="-1">
                        <a:latin typeface="Arial"/>
                      </a:endParaRPr>
                    </a:p>
                    <a:p>
                      <a:pPr>
                        <a:lnSpc>
                          <a:spcPct val="100000"/>
                        </a:lnSpc>
                      </a:pP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CDCD9"/>
                    </a:solidFill>
                  </a:tcPr>
                </a:tc>
                <a:extLst>
                  <a:ext uri="{0D108BD9-81ED-4DB2-BD59-A6C34878D82A}">
                    <a16:rowId xmlns:a16="http://schemas.microsoft.com/office/drawing/2014/main" val="10003"/>
                  </a:ext>
                </a:extLst>
              </a:tr>
              <a:tr h="994680">
                <a:tc>
                  <a:txBody>
                    <a:bodyPr/>
                    <a:lstStyle/>
                    <a:p>
                      <a:pPr algn="ctr">
                        <a:lnSpc>
                          <a:spcPct val="100000"/>
                        </a:lnSpc>
                      </a:pPr>
                      <a:r>
                        <a:rPr lang="es-CO" sz="1600" b="1" strike="noStrike" spc="-1">
                          <a:solidFill>
                            <a:srgbClr val="262627"/>
                          </a:solidFill>
                          <a:latin typeface="Arial"/>
                        </a:rPr>
                        <a:t>TRABAJO DE GRADO</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tc>
                  <a:txBody>
                    <a:bodyPr/>
                    <a:lstStyle/>
                    <a:p>
                      <a:pPr>
                        <a:lnSpc>
                          <a:spcPct val="100000"/>
                        </a:lnSpc>
                      </a:pPr>
                      <a:r>
                        <a:rPr lang="es-CO" sz="1600" b="0" strike="noStrike" spc="-1">
                          <a:solidFill>
                            <a:srgbClr val="262627"/>
                          </a:solidFill>
                          <a:latin typeface="Arial"/>
                        </a:rPr>
                        <a:t>Pintucaritas y maquillajes en jóvenes con discapacidad cognitiva de la Fundación Instituto de Habilitación El Rosario 	</a:t>
                      </a:r>
                      <a:endParaRPr lang="es-CO" sz="16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tc>
                  <a:txBody>
                    <a:bodyPr/>
                    <a:lstStyle/>
                    <a:p>
                      <a:pPr>
                        <a:lnSpc>
                          <a:spcPct val="100000"/>
                        </a:lnSpc>
                      </a:pPr>
                      <a:r>
                        <a:rPr lang="es-CO" sz="1600" b="0" strike="noStrike" spc="-1" dirty="0">
                          <a:solidFill>
                            <a:srgbClr val="262627"/>
                          </a:solidFill>
                          <a:latin typeface="Arial"/>
                        </a:rPr>
                        <a:t>Tecnología en Estética y Cosmetología con pedagogía infantil 	</a:t>
                      </a:r>
                      <a:endParaRPr lang="es-CO"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EED"/>
                    </a:solidFill>
                  </a:tcPr>
                </a:tc>
                <a:extLst>
                  <a:ext uri="{0D108BD9-81ED-4DB2-BD59-A6C34878D82A}">
                    <a16:rowId xmlns:a16="http://schemas.microsoft.com/office/drawing/2014/main" val="10004"/>
                  </a:ext>
                </a:extLst>
              </a:tr>
            </a:tbl>
          </a:graphicData>
        </a:graphic>
      </p:graphicFrame>
      <p:sp>
        <p:nvSpPr>
          <p:cNvPr id="7" name="CustomShape 5"/>
          <p:cNvSpPr/>
          <p:nvPr/>
        </p:nvSpPr>
        <p:spPr>
          <a:xfrm>
            <a:off x="182160" y="5877360"/>
            <a:ext cx="91530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O" sz="1800" b="0" strike="noStrike" spc="-1" dirty="0">
                <a:solidFill>
                  <a:srgbClr val="4D4D4F"/>
                </a:solidFill>
                <a:latin typeface="Calibri"/>
                <a:ea typeface="DejaVu Sans"/>
              </a:rPr>
              <a:t>Fuente: Elaboración propia del Programa de Licenciatura en Educación Infantil</a:t>
            </a:r>
            <a:endParaRPr lang="es-CO" sz="1800" b="0" strike="noStrike" spc="-1" dirty="0">
              <a:latin typeface="Arial"/>
            </a:endParaRPr>
          </a:p>
        </p:txBody>
      </p:sp>
    </p:spTree>
    <p:extLst>
      <p:ext uri="{BB962C8B-B14F-4D97-AF65-F5344CB8AC3E}">
        <p14:creationId xmlns:p14="http://schemas.microsoft.com/office/powerpoint/2010/main" val="277036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7366" y="112719"/>
            <a:ext cx="7888908" cy="1298561"/>
          </a:xfrm>
          <a:prstGeom prst="rect">
            <a:avLst/>
          </a:prstGeom>
        </p:spPr>
      </p:pic>
      <p:pic>
        <p:nvPicPr>
          <p:cNvPr id="5" name="Imagen 4"/>
          <p:cNvPicPr>
            <a:picLocks noChangeAspect="1"/>
          </p:cNvPicPr>
          <p:nvPr/>
        </p:nvPicPr>
        <p:blipFill>
          <a:blip r:embed="rId3"/>
          <a:stretch>
            <a:fillRect/>
          </a:stretch>
        </p:blipFill>
        <p:spPr>
          <a:xfrm>
            <a:off x="226240" y="1411280"/>
            <a:ext cx="4206605" cy="4048095"/>
          </a:xfrm>
          <a:prstGeom prst="rect">
            <a:avLst/>
          </a:prstGeom>
        </p:spPr>
      </p:pic>
      <p:pic>
        <p:nvPicPr>
          <p:cNvPr id="6" name="Imagen 5"/>
          <p:cNvPicPr>
            <a:picLocks noChangeAspect="1"/>
          </p:cNvPicPr>
          <p:nvPr/>
        </p:nvPicPr>
        <p:blipFill>
          <a:blip r:embed="rId4"/>
          <a:stretch>
            <a:fillRect/>
          </a:stretch>
        </p:blipFill>
        <p:spPr>
          <a:xfrm>
            <a:off x="4737645" y="1167419"/>
            <a:ext cx="4322439" cy="4291956"/>
          </a:xfrm>
          <a:prstGeom prst="rect">
            <a:avLst/>
          </a:prstGeom>
        </p:spPr>
      </p:pic>
      <p:pic>
        <p:nvPicPr>
          <p:cNvPr id="7" name="Imagen 6"/>
          <p:cNvPicPr>
            <a:picLocks noChangeAspect="1"/>
          </p:cNvPicPr>
          <p:nvPr/>
        </p:nvPicPr>
        <p:blipFill>
          <a:blip r:embed="rId5"/>
          <a:stretch>
            <a:fillRect/>
          </a:stretch>
        </p:blipFill>
        <p:spPr>
          <a:xfrm>
            <a:off x="838947" y="5589568"/>
            <a:ext cx="2828789" cy="664522"/>
          </a:xfrm>
          <a:prstGeom prst="rect">
            <a:avLst/>
          </a:prstGeom>
        </p:spPr>
      </p:pic>
      <p:pic>
        <p:nvPicPr>
          <p:cNvPr id="8" name="Imagen 7"/>
          <p:cNvPicPr>
            <a:picLocks noChangeAspect="1"/>
          </p:cNvPicPr>
          <p:nvPr/>
        </p:nvPicPr>
        <p:blipFill>
          <a:blip r:embed="rId6"/>
          <a:stretch>
            <a:fillRect/>
          </a:stretch>
        </p:blipFill>
        <p:spPr>
          <a:xfrm>
            <a:off x="5566396" y="5459375"/>
            <a:ext cx="2822693" cy="664522"/>
          </a:xfrm>
          <a:prstGeom prst="rect">
            <a:avLst/>
          </a:prstGeom>
        </p:spPr>
      </p:pic>
    </p:spTree>
    <p:extLst>
      <p:ext uri="{BB962C8B-B14F-4D97-AF65-F5344CB8AC3E}">
        <p14:creationId xmlns:p14="http://schemas.microsoft.com/office/powerpoint/2010/main" val="177694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60202" y="0"/>
            <a:ext cx="7888908" cy="1176630"/>
          </a:xfrm>
          <a:prstGeom prst="rect">
            <a:avLst/>
          </a:prstGeom>
        </p:spPr>
      </p:pic>
      <p:pic>
        <p:nvPicPr>
          <p:cNvPr id="5" name="Imagen 4"/>
          <p:cNvPicPr>
            <a:picLocks noChangeAspect="1"/>
          </p:cNvPicPr>
          <p:nvPr/>
        </p:nvPicPr>
        <p:blipFill>
          <a:blip r:embed="rId3"/>
          <a:stretch>
            <a:fillRect/>
          </a:stretch>
        </p:blipFill>
        <p:spPr>
          <a:xfrm>
            <a:off x="0" y="914169"/>
            <a:ext cx="5700254" cy="5334462"/>
          </a:xfrm>
          <a:prstGeom prst="rect">
            <a:avLst/>
          </a:prstGeom>
        </p:spPr>
      </p:pic>
      <p:pic>
        <p:nvPicPr>
          <p:cNvPr id="6" name="Imagen 5"/>
          <p:cNvPicPr>
            <a:picLocks noChangeAspect="1"/>
          </p:cNvPicPr>
          <p:nvPr/>
        </p:nvPicPr>
        <p:blipFill>
          <a:blip r:embed="rId4"/>
          <a:stretch>
            <a:fillRect/>
          </a:stretch>
        </p:blipFill>
        <p:spPr>
          <a:xfrm>
            <a:off x="7193111" y="1082441"/>
            <a:ext cx="1950889" cy="774259"/>
          </a:xfrm>
          <a:prstGeom prst="rect">
            <a:avLst/>
          </a:prstGeom>
        </p:spPr>
      </p:pic>
      <p:pic>
        <p:nvPicPr>
          <p:cNvPr id="7" name="Imagen 6"/>
          <p:cNvPicPr>
            <a:picLocks noChangeAspect="1"/>
          </p:cNvPicPr>
          <p:nvPr/>
        </p:nvPicPr>
        <p:blipFill>
          <a:blip r:embed="rId5"/>
          <a:stretch>
            <a:fillRect/>
          </a:stretch>
        </p:blipFill>
        <p:spPr>
          <a:xfrm>
            <a:off x="5813706" y="2259071"/>
            <a:ext cx="3133616" cy="3139712"/>
          </a:xfrm>
          <a:prstGeom prst="rect">
            <a:avLst/>
          </a:prstGeom>
        </p:spPr>
      </p:pic>
    </p:spTree>
    <p:extLst>
      <p:ext uri="{BB962C8B-B14F-4D97-AF65-F5344CB8AC3E}">
        <p14:creationId xmlns:p14="http://schemas.microsoft.com/office/powerpoint/2010/main" val="251539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4373280" y="6372360"/>
            <a:ext cx="3746880" cy="478800"/>
          </a:xfrm>
          <a:prstGeom prst="rect">
            <a:avLst/>
          </a:prstGeom>
          <a:noFill/>
          <a:ln>
            <a:noFill/>
          </a:ln>
        </p:spPr>
        <p:style>
          <a:lnRef idx="0">
            <a:scrgbClr r="0" g="0" b="0"/>
          </a:lnRef>
          <a:fillRef idx="0">
            <a:scrgbClr r="0" g="0" b="0"/>
          </a:fillRef>
          <a:effectRef idx="0">
            <a:scrgbClr r="0" g="0" b="0"/>
          </a:effectRef>
          <a:fontRef idx="minor"/>
        </p:style>
      </p:sp>
      <p:sp>
        <p:nvSpPr>
          <p:cNvPr id="239" name="CustomShape 2"/>
          <p:cNvSpPr/>
          <p:nvPr/>
        </p:nvSpPr>
        <p:spPr>
          <a:xfrm>
            <a:off x="8172360" y="6359040"/>
            <a:ext cx="962640" cy="27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fld id="{1906E12D-2BBC-4399-933B-2687DDC911C7}" type="slidenum">
              <a:rPr lang="es-CO" sz="1200" b="0" strike="noStrike" spc="-1">
                <a:solidFill>
                  <a:srgbClr val="FFFFFF"/>
                </a:solidFill>
                <a:latin typeface="Bebas Neue Regular"/>
                <a:ea typeface="DejaVu Sans"/>
              </a:rPr>
              <a:t>15</a:t>
            </a:fld>
            <a:endParaRPr lang="es-CO" sz="1200" b="0" strike="noStrike" spc="-1">
              <a:latin typeface="Arial"/>
            </a:endParaRPr>
          </a:p>
        </p:txBody>
      </p:sp>
      <p:pic>
        <p:nvPicPr>
          <p:cNvPr id="2" name="Imagen 1"/>
          <p:cNvPicPr>
            <a:picLocks noChangeAspect="1"/>
          </p:cNvPicPr>
          <p:nvPr/>
        </p:nvPicPr>
        <p:blipFill>
          <a:blip r:embed="rId3"/>
          <a:stretch>
            <a:fillRect/>
          </a:stretch>
        </p:blipFill>
        <p:spPr>
          <a:xfrm>
            <a:off x="671088" y="121004"/>
            <a:ext cx="7888908" cy="1042506"/>
          </a:xfrm>
          <a:prstGeom prst="rect">
            <a:avLst/>
          </a:prstGeom>
        </p:spPr>
      </p:pic>
      <p:pic>
        <p:nvPicPr>
          <p:cNvPr id="3" name="Imagen 2"/>
          <p:cNvPicPr>
            <a:picLocks noChangeAspect="1"/>
          </p:cNvPicPr>
          <p:nvPr/>
        </p:nvPicPr>
        <p:blipFill>
          <a:blip r:embed="rId4"/>
          <a:stretch>
            <a:fillRect/>
          </a:stretch>
        </p:blipFill>
        <p:spPr>
          <a:xfrm>
            <a:off x="475133" y="895892"/>
            <a:ext cx="8193734" cy="5066215"/>
          </a:xfrm>
          <a:prstGeom prst="rect">
            <a:avLst/>
          </a:prstGeom>
        </p:spPr>
      </p:pic>
      <p:pic>
        <p:nvPicPr>
          <p:cNvPr id="4" name="Imagen 3"/>
          <p:cNvPicPr>
            <a:picLocks noChangeAspect="1"/>
          </p:cNvPicPr>
          <p:nvPr/>
        </p:nvPicPr>
        <p:blipFill>
          <a:blip r:embed="rId5"/>
          <a:stretch>
            <a:fillRect/>
          </a:stretch>
        </p:blipFill>
        <p:spPr>
          <a:xfrm>
            <a:off x="231496" y="1938398"/>
            <a:ext cx="3499407" cy="774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15519" y="215060"/>
            <a:ext cx="5261304" cy="963251"/>
          </a:xfrm>
          <a:prstGeom prst="rect">
            <a:avLst/>
          </a:prstGeom>
        </p:spPr>
      </p:pic>
      <p:pic>
        <p:nvPicPr>
          <p:cNvPr id="5" name="Imagen 4"/>
          <p:cNvPicPr>
            <a:picLocks noChangeAspect="1"/>
          </p:cNvPicPr>
          <p:nvPr/>
        </p:nvPicPr>
        <p:blipFill>
          <a:blip r:embed="rId3"/>
          <a:stretch>
            <a:fillRect/>
          </a:stretch>
        </p:blipFill>
        <p:spPr>
          <a:xfrm>
            <a:off x="-43468" y="605105"/>
            <a:ext cx="9187468" cy="5797798"/>
          </a:xfrm>
          <a:prstGeom prst="rect">
            <a:avLst/>
          </a:prstGeom>
        </p:spPr>
      </p:pic>
      <p:pic>
        <p:nvPicPr>
          <p:cNvPr id="6" name="Imagen 5"/>
          <p:cNvPicPr>
            <a:picLocks noChangeAspect="1"/>
          </p:cNvPicPr>
          <p:nvPr/>
        </p:nvPicPr>
        <p:blipFill>
          <a:blip r:embed="rId4"/>
          <a:stretch>
            <a:fillRect/>
          </a:stretch>
        </p:blipFill>
        <p:spPr>
          <a:xfrm>
            <a:off x="312999" y="1572739"/>
            <a:ext cx="1725318" cy="664522"/>
          </a:xfrm>
          <a:prstGeom prst="rect">
            <a:avLst/>
          </a:prstGeom>
        </p:spPr>
      </p:pic>
      <p:pic>
        <p:nvPicPr>
          <p:cNvPr id="7" name="Imagen 6"/>
          <p:cNvPicPr>
            <a:picLocks noChangeAspect="1"/>
          </p:cNvPicPr>
          <p:nvPr/>
        </p:nvPicPr>
        <p:blipFill>
          <a:blip r:embed="rId5"/>
          <a:stretch>
            <a:fillRect/>
          </a:stretch>
        </p:blipFill>
        <p:spPr>
          <a:xfrm>
            <a:off x="215027" y="2465368"/>
            <a:ext cx="1725318" cy="664522"/>
          </a:xfrm>
          <a:prstGeom prst="rect">
            <a:avLst/>
          </a:prstGeom>
        </p:spPr>
      </p:pic>
      <p:pic>
        <p:nvPicPr>
          <p:cNvPr id="8" name="Imagen 7"/>
          <p:cNvPicPr>
            <a:picLocks noChangeAspect="1"/>
          </p:cNvPicPr>
          <p:nvPr/>
        </p:nvPicPr>
        <p:blipFill>
          <a:blip r:embed="rId6"/>
          <a:stretch>
            <a:fillRect/>
          </a:stretch>
        </p:blipFill>
        <p:spPr>
          <a:xfrm>
            <a:off x="312999" y="3504004"/>
            <a:ext cx="1835055" cy="664522"/>
          </a:xfrm>
          <a:prstGeom prst="rect">
            <a:avLst/>
          </a:prstGeom>
        </p:spPr>
      </p:pic>
      <p:pic>
        <p:nvPicPr>
          <p:cNvPr id="9" name="Imagen 8"/>
          <p:cNvPicPr>
            <a:picLocks noChangeAspect="1"/>
          </p:cNvPicPr>
          <p:nvPr/>
        </p:nvPicPr>
        <p:blipFill>
          <a:blip r:embed="rId7"/>
          <a:stretch>
            <a:fillRect/>
          </a:stretch>
        </p:blipFill>
        <p:spPr>
          <a:xfrm>
            <a:off x="508941" y="4400635"/>
            <a:ext cx="1725318" cy="664522"/>
          </a:xfrm>
          <a:prstGeom prst="rect">
            <a:avLst/>
          </a:prstGeom>
        </p:spPr>
      </p:pic>
      <p:pic>
        <p:nvPicPr>
          <p:cNvPr id="10" name="Imagen 9"/>
          <p:cNvPicPr>
            <a:picLocks noChangeAspect="1"/>
          </p:cNvPicPr>
          <p:nvPr/>
        </p:nvPicPr>
        <p:blipFill>
          <a:blip r:embed="rId8"/>
          <a:stretch>
            <a:fillRect/>
          </a:stretch>
        </p:blipFill>
        <p:spPr>
          <a:xfrm>
            <a:off x="384105" y="5211164"/>
            <a:ext cx="1731414" cy="664522"/>
          </a:xfrm>
          <a:prstGeom prst="rect">
            <a:avLst/>
          </a:prstGeom>
        </p:spPr>
      </p:pic>
      <p:pic>
        <p:nvPicPr>
          <p:cNvPr id="11" name="Imagen 10"/>
          <p:cNvPicPr>
            <a:picLocks noChangeAspect="1"/>
          </p:cNvPicPr>
          <p:nvPr/>
        </p:nvPicPr>
        <p:blipFill>
          <a:blip r:embed="rId9"/>
          <a:stretch>
            <a:fillRect/>
          </a:stretch>
        </p:blipFill>
        <p:spPr>
          <a:xfrm>
            <a:off x="365815" y="5730974"/>
            <a:ext cx="1749704" cy="548688"/>
          </a:xfrm>
          <a:prstGeom prst="rect">
            <a:avLst/>
          </a:prstGeom>
        </p:spPr>
      </p:pic>
      <p:sp>
        <p:nvSpPr>
          <p:cNvPr id="13" name="Proceso alternativo 12"/>
          <p:cNvSpPr/>
          <p:nvPr/>
        </p:nvSpPr>
        <p:spPr>
          <a:xfrm>
            <a:off x="7117877" y="1556114"/>
            <a:ext cx="1469571" cy="4560301"/>
          </a:xfrm>
          <a:prstGeom prst="flowChartAlternateProcess">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14" name="CuadroTexto 13"/>
          <p:cNvSpPr txBox="1"/>
          <p:nvPr/>
        </p:nvSpPr>
        <p:spPr>
          <a:xfrm rot="16200000">
            <a:off x="5996647" y="3051434"/>
            <a:ext cx="3712032" cy="1569660"/>
          </a:xfrm>
          <a:prstGeom prst="rect">
            <a:avLst/>
          </a:prstGeom>
          <a:noFill/>
        </p:spPr>
        <p:txBody>
          <a:bodyPr wrap="square" rtlCol="0">
            <a:spAutoFit/>
          </a:bodyPr>
          <a:lstStyle/>
          <a:p>
            <a:pPr algn="ctr"/>
            <a:r>
              <a:rPr lang="es-CO" sz="2400" b="1" strike="sngStrike" dirty="0" smtClean="0">
                <a:latin typeface="+mj-lt"/>
              </a:rPr>
              <a:t>IAP</a:t>
            </a:r>
          </a:p>
          <a:p>
            <a:pPr algn="ctr"/>
            <a:r>
              <a:rPr lang="es-CO" sz="2400" b="1" strike="sngStrike" dirty="0" smtClean="0">
                <a:latin typeface="+mj-lt"/>
              </a:rPr>
              <a:t>INVESTIGACIÓN ACCIÓN </a:t>
            </a:r>
          </a:p>
          <a:p>
            <a:pPr algn="ctr"/>
            <a:r>
              <a:rPr lang="es-CO" sz="2400" b="1" strike="sngStrike" dirty="0" smtClean="0">
                <a:latin typeface="+mj-lt"/>
              </a:rPr>
              <a:t>PARTICIPATIVA</a:t>
            </a:r>
            <a:endParaRPr lang="es-CO" sz="2400" b="1" strike="sngStrike" dirty="0">
              <a:latin typeface="+mj-lt"/>
            </a:endParaRPr>
          </a:p>
        </p:txBody>
      </p:sp>
    </p:spTree>
    <p:extLst>
      <p:ext uri="{BB962C8B-B14F-4D97-AF65-F5344CB8AC3E}">
        <p14:creationId xmlns:p14="http://schemas.microsoft.com/office/powerpoint/2010/main" val="237118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2125" y="332602"/>
            <a:ext cx="7919390" cy="1511939"/>
          </a:xfrm>
          <a:prstGeom prst="rect">
            <a:avLst/>
          </a:prstGeom>
        </p:spPr>
      </p:pic>
      <p:sp>
        <p:nvSpPr>
          <p:cNvPr id="5" name="CustomShape 4"/>
          <p:cNvSpPr/>
          <p:nvPr/>
        </p:nvSpPr>
        <p:spPr>
          <a:xfrm>
            <a:off x="612125" y="1442926"/>
            <a:ext cx="3382920" cy="3238920"/>
          </a:xfrm>
          <a:prstGeom prst="rightArrow">
            <a:avLst>
              <a:gd name="adj1" fmla="val 50000"/>
              <a:gd name="adj2" fmla="val 50000"/>
            </a:avLst>
          </a:prstGeom>
          <a:solidFill>
            <a:srgbClr val="FFE591"/>
          </a:solidFill>
          <a:ln w="12600">
            <a:solidFill>
              <a:srgbClr val="006E6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2000" b="0" strike="noStrike" spc="-1" dirty="0">
                <a:solidFill>
                  <a:srgbClr val="262627"/>
                </a:solidFill>
                <a:latin typeface="Arial"/>
                <a:ea typeface="DejaVu Sans"/>
              </a:rPr>
              <a:t>Estudiantes, docentes</a:t>
            </a:r>
            <a:r>
              <a:rPr dirty="0"/>
              <a:t/>
            </a:r>
            <a:br>
              <a:rPr dirty="0"/>
            </a:br>
            <a:r>
              <a:rPr lang="es-ES" sz="2000" b="0" strike="noStrike" spc="-1" dirty="0">
                <a:solidFill>
                  <a:srgbClr val="262627"/>
                </a:solidFill>
                <a:latin typeface="Arial"/>
                <a:ea typeface="DejaVu Sans"/>
              </a:rPr>
              <a:t>(Se obtiene la información directa)</a:t>
            </a:r>
            <a:endParaRPr lang="es-CO" sz="2000" b="0" strike="noStrike" spc="-1" dirty="0">
              <a:latin typeface="Arial"/>
            </a:endParaRPr>
          </a:p>
        </p:txBody>
      </p:sp>
      <p:sp>
        <p:nvSpPr>
          <p:cNvPr id="6" name="CustomShape 5"/>
          <p:cNvSpPr/>
          <p:nvPr/>
        </p:nvSpPr>
        <p:spPr>
          <a:xfrm>
            <a:off x="4572000" y="3478680"/>
            <a:ext cx="3598920" cy="2868480"/>
          </a:xfrm>
          <a:prstGeom prst="leftArrow">
            <a:avLst>
              <a:gd name="adj1" fmla="val 50000"/>
              <a:gd name="adj2" fmla="val 50000"/>
            </a:avLst>
          </a:prstGeom>
          <a:solidFill>
            <a:srgbClr val="D395D9"/>
          </a:solidFill>
          <a:ln w="12600">
            <a:solidFill>
              <a:srgbClr val="006E6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1" strike="noStrike" spc="-1" dirty="0">
                <a:solidFill>
                  <a:srgbClr val="262627"/>
                </a:solidFill>
                <a:latin typeface="Arial"/>
                <a:ea typeface="DejaVu Sans"/>
              </a:rPr>
              <a:t>Libros, revistas, documentos</a:t>
            </a:r>
            <a:endParaRPr lang="es-CO" sz="1800" b="0" strike="noStrike" spc="-1" dirty="0">
              <a:latin typeface="Arial"/>
            </a:endParaRPr>
          </a:p>
          <a:p>
            <a:pPr algn="ctr">
              <a:lnSpc>
                <a:spcPct val="100000"/>
              </a:lnSpc>
            </a:pPr>
            <a:r>
              <a:rPr lang="es-ES" sz="1800" b="1" strike="noStrike" spc="-1" dirty="0">
                <a:solidFill>
                  <a:srgbClr val="262627"/>
                </a:solidFill>
                <a:latin typeface="Arial"/>
                <a:ea typeface="DejaVu Sans"/>
              </a:rPr>
              <a:t>(Ofrecieron la información sobre el tema de estudio)</a:t>
            </a:r>
            <a:endParaRPr lang="es-CO" sz="1800" b="0" strike="noStrike" spc="-1" dirty="0">
              <a:latin typeface="Arial"/>
            </a:endParaRPr>
          </a:p>
        </p:txBody>
      </p:sp>
      <p:sp>
        <p:nvSpPr>
          <p:cNvPr id="7" name="CustomShape 6"/>
          <p:cNvSpPr/>
          <p:nvPr/>
        </p:nvSpPr>
        <p:spPr>
          <a:xfrm>
            <a:off x="4401583" y="2624913"/>
            <a:ext cx="23194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600" b="0" strike="noStrike" spc="-1" dirty="0">
                <a:solidFill>
                  <a:srgbClr val="4D4D4F"/>
                </a:solidFill>
                <a:latin typeface="Berlin Sans FB"/>
                <a:ea typeface="DejaVu Sans"/>
              </a:rPr>
              <a:t>Primarias</a:t>
            </a:r>
            <a:endParaRPr lang="es-CO" sz="3600" b="0" strike="noStrike" spc="-1" dirty="0">
              <a:latin typeface="Arial"/>
            </a:endParaRPr>
          </a:p>
        </p:txBody>
      </p:sp>
      <p:sp>
        <p:nvSpPr>
          <p:cNvPr id="8" name="CustomShape 7"/>
          <p:cNvSpPr/>
          <p:nvPr/>
        </p:nvSpPr>
        <p:spPr>
          <a:xfrm>
            <a:off x="1892940" y="4681846"/>
            <a:ext cx="29836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ES" sz="3600" b="0" strike="noStrike" spc="-1" dirty="0">
                <a:solidFill>
                  <a:srgbClr val="4D4D4F"/>
                </a:solidFill>
                <a:latin typeface="Berlin Sans FB"/>
                <a:ea typeface="DejaVu Sans"/>
              </a:rPr>
              <a:t>Secundarias</a:t>
            </a:r>
            <a:endParaRPr lang="es-CO" sz="3600" b="0" strike="noStrike" spc="-1" dirty="0">
              <a:latin typeface="Arial"/>
            </a:endParaRPr>
          </a:p>
        </p:txBody>
      </p:sp>
    </p:spTree>
    <p:extLst>
      <p:ext uri="{BB962C8B-B14F-4D97-AF65-F5344CB8AC3E}">
        <p14:creationId xmlns:p14="http://schemas.microsoft.com/office/powerpoint/2010/main" val="125061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p:nvPr/>
        </p:nvSpPr>
        <p:spPr>
          <a:xfrm>
            <a:off x="429840" y="325080"/>
            <a:ext cx="7885440" cy="98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s-ES" sz="5400" b="0" strike="noStrike" spc="-1" dirty="0">
                <a:solidFill>
                  <a:srgbClr val="F29400"/>
                </a:solidFill>
                <a:latin typeface="Bebas Neue"/>
                <a:ea typeface="DejaVu Sans"/>
              </a:rPr>
              <a:t>RESULTADOS</a:t>
            </a:r>
            <a:endParaRPr lang="es-CO" sz="5400" b="0" strike="noStrike" spc="-1" dirty="0">
              <a:latin typeface="Arial"/>
            </a:endParaRPr>
          </a:p>
        </p:txBody>
      </p:sp>
      <p:pic>
        <p:nvPicPr>
          <p:cNvPr id="5" name="Imagen 1"/>
          <p:cNvPicPr/>
          <p:nvPr/>
        </p:nvPicPr>
        <p:blipFill>
          <a:blip r:embed="rId2"/>
          <a:stretch/>
        </p:blipFill>
        <p:spPr>
          <a:xfrm>
            <a:off x="2406527" y="1840269"/>
            <a:ext cx="3932066" cy="3145388"/>
          </a:xfrm>
          <a:prstGeom prst="rect">
            <a:avLst/>
          </a:prstGeom>
          <a:ln>
            <a:noFill/>
          </a:ln>
        </p:spPr>
      </p:pic>
    </p:spTree>
    <p:extLst>
      <p:ext uri="{BB962C8B-B14F-4D97-AF65-F5344CB8AC3E}">
        <p14:creationId xmlns:p14="http://schemas.microsoft.com/office/powerpoint/2010/main" val="10236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443915" y="0"/>
            <a:ext cx="6700085" cy="6236749"/>
          </a:xfrm>
          <a:prstGeom prst="rect">
            <a:avLst/>
          </a:prstGeom>
        </p:spPr>
      </p:pic>
      <p:sp>
        <p:nvSpPr>
          <p:cNvPr id="4" name="CustomShape 3"/>
          <p:cNvSpPr/>
          <p:nvPr/>
        </p:nvSpPr>
        <p:spPr>
          <a:xfrm>
            <a:off x="-2556720" y="937800"/>
            <a:ext cx="7885440" cy="98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600" b="0" strike="noStrike" spc="-1" dirty="0">
                <a:solidFill>
                  <a:srgbClr val="F29400"/>
                </a:solidFill>
                <a:latin typeface="Bebas Neue"/>
                <a:ea typeface="DejaVu Sans"/>
              </a:rPr>
              <a:t>OBJETIVO 1</a:t>
            </a:r>
            <a:endParaRPr lang="es-CO" sz="3600" b="0" strike="noStrike" spc="-1" dirty="0">
              <a:latin typeface="Arial"/>
            </a:endParaRPr>
          </a:p>
        </p:txBody>
      </p:sp>
      <p:pic>
        <p:nvPicPr>
          <p:cNvPr id="5" name="Imagen 4"/>
          <p:cNvPicPr>
            <a:picLocks noChangeAspect="1"/>
          </p:cNvPicPr>
          <p:nvPr/>
        </p:nvPicPr>
        <p:blipFill>
          <a:blip r:embed="rId3"/>
          <a:stretch>
            <a:fillRect/>
          </a:stretch>
        </p:blipFill>
        <p:spPr>
          <a:xfrm>
            <a:off x="270335" y="1919880"/>
            <a:ext cx="2231329" cy="3139712"/>
          </a:xfrm>
          <a:prstGeom prst="rect">
            <a:avLst/>
          </a:prstGeom>
        </p:spPr>
      </p:pic>
    </p:spTree>
    <p:extLst>
      <p:ext uri="{BB962C8B-B14F-4D97-AF65-F5344CB8AC3E}">
        <p14:creationId xmlns:p14="http://schemas.microsoft.com/office/powerpoint/2010/main" val="52167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3746" y="0"/>
            <a:ext cx="7888908" cy="1042506"/>
          </a:xfrm>
          <a:prstGeom prst="rect">
            <a:avLst/>
          </a:prstGeom>
        </p:spPr>
      </p:pic>
      <p:pic>
        <p:nvPicPr>
          <p:cNvPr id="5" name="Imagen 4"/>
          <p:cNvPicPr>
            <a:picLocks noChangeAspect="1"/>
          </p:cNvPicPr>
          <p:nvPr/>
        </p:nvPicPr>
        <p:blipFill>
          <a:blip r:embed="rId3"/>
          <a:stretch>
            <a:fillRect/>
          </a:stretch>
        </p:blipFill>
        <p:spPr>
          <a:xfrm>
            <a:off x="235627" y="521253"/>
            <a:ext cx="8650974" cy="5998984"/>
          </a:xfrm>
          <a:prstGeom prst="rect">
            <a:avLst/>
          </a:prstGeom>
        </p:spPr>
      </p:pic>
      <p:pic>
        <p:nvPicPr>
          <p:cNvPr id="6" name="Imagen 5"/>
          <p:cNvPicPr>
            <a:picLocks noChangeAspect="1"/>
          </p:cNvPicPr>
          <p:nvPr/>
        </p:nvPicPr>
        <p:blipFill>
          <a:blip r:embed="rId4"/>
          <a:stretch>
            <a:fillRect/>
          </a:stretch>
        </p:blipFill>
        <p:spPr>
          <a:xfrm>
            <a:off x="325979" y="3854817"/>
            <a:ext cx="3615241" cy="737680"/>
          </a:xfrm>
          <a:prstGeom prst="rect">
            <a:avLst/>
          </a:prstGeom>
        </p:spPr>
      </p:pic>
      <p:pic>
        <p:nvPicPr>
          <p:cNvPr id="7" name="Imagen 6"/>
          <p:cNvPicPr>
            <a:picLocks noChangeAspect="1"/>
          </p:cNvPicPr>
          <p:nvPr/>
        </p:nvPicPr>
        <p:blipFill>
          <a:blip r:embed="rId5"/>
          <a:stretch>
            <a:fillRect/>
          </a:stretch>
        </p:blipFill>
        <p:spPr>
          <a:xfrm>
            <a:off x="325979" y="4725661"/>
            <a:ext cx="1737511" cy="1042506"/>
          </a:xfrm>
          <a:prstGeom prst="rect">
            <a:avLst/>
          </a:prstGeom>
        </p:spPr>
      </p:pic>
      <p:pic>
        <p:nvPicPr>
          <p:cNvPr id="8" name="Imagen 7"/>
          <p:cNvPicPr>
            <a:picLocks noChangeAspect="1"/>
          </p:cNvPicPr>
          <p:nvPr/>
        </p:nvPicPr>
        <p:blipFill>
          <a:blip r:embed="rId6"/>
          <a:stretch>
            <a:fillRect/>
          </a:stretch>
        </p:blipFill>
        <p:spPr>
          <a:xfrm>
            <a:off x="2153842" y="4811012"/>
            <a:ext cx="2066723" cy="871804"/>
          </a:xfrm>
          <a:prstGeom prst="rect">
            <a:avLst/>
          </a:prstGeom>
        </p:spPr>
      </p:pic>
      <p:pic>
        <p:nvPicPr>
          <p:cNvPr id="9" name="Imagen 8"/>
          <p:cNvPicPr>
            <a:picLocks noChangeAspect="1"/>
          </p:cNvPicPr>
          <p:nvPr/>
        </p:nvPicPr>
        <p:blipFill>
          <a:blip r:embed="rId7"/>
          <a:stretch>
            <a:fillRect/>
          </a:stretch>
        </p:blipFill>
        <p:spPr>
          <a:xfrm>
            <a:off x="4085426" y="4725661"/>
            <a:ext cx="4608975" cy="1414395"/>
          </a:xfrm>
          <a:prstGeom prst="rect">
            <a:avLst/>
          </a:prstGeom>
        </p:spPr>
      </p:pic>
    </p:spTree>
    <p:extLst>
      <p:ext uri="{BB962C8B-B14F-4D97-AF65-F5344CB8AC3E}">
        <p14:creationId xmlns:p14="http://schemas.microsoft.com/office/powerpoint/2010/main" val="249251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483640" y="265348"/>
            <a:ext cx="6620830" cy="6066046"/>
          </a:xfrm>
          <a:prstGeom prst="rect">
            <a:avLst/>
          </a:prstGeom>
        </p:spPr>
      </p:pic>
      <p:pic>
        <p:nvPicPr>
          <p:cNvPr id="4" name="Imagen 3"/>
          <p:cNvPicPr>
            <a:picLocks noChangeAspect="1"/>
          </p:cNvPicPr>
          <p:nvPr/>
        </p:nvPicPr>
        <p:blipFill>
          <a:blip r:embed="rId3"/>
          <a:stretch>
            <a:fillRect/>
          </a:stretch>
        </p:blipFill>
        <p:spPr>
          <a:xfrm>
            <a:off x="-2384749" y="970090"/>
            <a:ext cx="7882811" cy="1042506"/>
          </a:xfrm>
          <a:prstGeom prst="rect">
            <a:avLst/>
          </a:prstGeom>
        </p:spPr>
      </p:pic>
      <p:sp>
        <p:nvSpPr>
          <p:cNvPr id="5" name="CustomShape 4"/>
          <p:cNvSpPr/>
          <p:nvPr/>
        </p:nvSpPr>
        <p:spPr>
          <a:xfrm>
            <a:off x="360000" y="2016000"/>
            <a:ext cx="2123640" cy="31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1" strike="noStrike" spc="-1" dirty="0">
                <a:solidFill>
                  <a:srgbClr val="262627"/>
                </a:solidFill>
                <a:latin typeface="Calibri"/>
                <a:ea typeface="DejaVu Sans"/>
              </a:rPr>
              <a:t>Identificar los elementos presentes en los documentos Institucionales sobre Salud Sexual y Reproductiva de los estudiantes.</a:t>
            </a:r>
            <a:endParaRPr lang="es-CO" sz="1800" b="0" strike="noStrike" spc="-1" dirty="0">
              <a:latin typeface="Arial"/>
            </a:endParaRPr>
          </a:p>
        </p:txBody>
      </p:sp>
    </p:spTree>
    <p:extLst>
      <p:ext uri="{BB962C8B-B14F-4D97-AF65-F5344CB8AC3E}">
        <p14:creationId xmlns:p14="http://schemas.microsoft.com/office/powerpoint/2010/main" val="240060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
          <p:cNvPicPr/>
          <p:nvPr/>
        </p:nvPicPr>
        <p:blipFill>
          <a:blip r:embed="rId2"/>
          <a:stretch/>
        </p:blipFill>
        <p:spPr>
          <a:xfrm>
            <a:off x="2762888" y="0"/>
            <a:ext cx="6154920" cy="6347160"/>
          </a:xfrm>
          <a:prstGeom prst="rect">
            <a:avLst/>
          </a:prstGeom>
          <a:ln>
            <a:noFill/>
          </a:ln>
        </p:spPr>
      </p:pic>
      <p:pic>
        <p:nvPicPr>
          <p:cNvPr id="4" name="Imagen 3"/>
          <p:cNvPicPr>
            <a:picLocks noChangeAspect="1"/>
          </p:cNvPicPr>
          <p:nvPr/>
        </p:nvPicPr>
        <p:blipFill>
          <a:blip r:embed="rId3"/>
          <a:stretch>
            <a:fillRect/>
          </a:stretch>
        </p:blipFill>
        <p:spPr>
          <a:xfrm>
            <a:off x="-2275892" y="937433"/>
            <a:ext cx="7882811" cy="1042506"/>
          </a:xfrm>
          <a:prstGeom prst="rect">
            <a:avLst/>
          </a:prstGeom>
        </p:spPr>
      </p:pic>
      <p:pic>
        <p:nvPicPr>
          <p:cNvPr id="5" name="Imagen 4"/>
          <p:cNvPicPr>
            <a:picLocks noChangeAspect="1"/>
          </p:cNvPicPr>
          <p:nvPr/>
        </p:nvPicPr>
        <p:blipFill>
          <a:blip r:embed="rId4"/>
          <a:stretch>
            <a:fillRect/>
          </a:stretch>
        </p:blipFill>
        <p:spPr>
          <a:xfrm>
            <a:off x="568138" y="1890953"/>
            <a:ext cx="2194750" cy="2597121"/>
          </a:xfrm>
          <a:prstGeom prst="rect">
            <a:avLst/>
          </a:prstGeom>
        </p:spPr>
      </p:pic>
    </p:spTree>
    <p:extLst>
      <p:ext uri="{BB962C8B-B14F-4D97-AF65-F5344CB8AC3E}">
        <p14:creationId xmlns:p14="http://schemas.microsoft.com/office/powerpoint/2010/main" val="191128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599577" y="395116"/>
            <a:ext cx="6181880" cy="5828281"/>
          </a:xfrm>
          <a:prstGeom prst="rect">
            <a:avLst/>
          </a:prstGeom>
        </p:spPr>
      </p:pic>
      <p:pic>
        <p:nvPicPr>
          <p:cNvPr id="4" name="Imagen 3"/>
          <p:cNvPicPr>
            <a:picLocks noChangeAspect="1"/>
          </p:cNvPicPr>
          <p:nvPr/>
        </p:nvPicPr>
        <p:blipFill>
          <a:blip r:embed="rId3"/>
          <a:stretch>
            <a:fillRect/>
          </a:stretch>
        </p:blipFill>
        <p:spPr>
          <a:xfrm>
            <a:off x="-2384748" y="1122490"/>
            <a:ext cx="7882811" cy="1042506"/>
          </a:xfrm>
          <a:prstGeom prst="rect">
            <a:avLst/>
          </a:prstGeom>
        </p:spPr>
      </p:pic>
      <p:sp>
        <p:nvSpPr>
          <p:cNvPr id="5" name="CustomShape 4"/>
          <p:cNvSpPr/>
          <p:nvPr/>
        </p:nvSpPr>
        <p:spPr>
          <a:xfrm>
            <a:off x="513737" y="2007891"/>
            <a:ext cx="208584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1" strike="noStrike" spc="-1" dirty="0">
                <a:solidFill>
                  <a:srgbClr val="4D4D4F"/>
                </a:solidFill>
                <a:latin typeface="Calibri"/>
                <a:ea typeface="Times New Roman"/>
              </a:rPr>
              <a:t>Describir las concepciones y prácticas sobre salud sexual y reproductiva de los docentes.</a:t>
            </a:r>
            <a:endParaRPr lang="es-CO" sz="1800" b="0" strike="noStrike" spc="-1" dirty="0">
              <a:latin typeface="Arial"/>
            </a:endParaRPr>
          </a:p>
        </p:txBody>
      </p:sp>
    </p:spTree>
    <p:extLst>
      <p:ext uri="{BB962C8B-B14F-4D97-AF65-F5344CB8AC3E}">
        <p14:creationId xmlns:p14="http://schemas.microsoft.com/office/powerpoint/2010/main" val="210384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p:cNvPicPr/>
          <p:nvPr/>
        </p:nvPicPr>
        <p:blipFill>
          <a:blip r:embed="rId2"/>
          <a:stretch/>
        </p:blipFill>
        <p:spPr>
          <a:xfrm>
            <a:off x="2808720" y="186755"/>
            <a:ext cx="6335280" cy="6134040"/>
          </a:xfrm>
          <a:prstGeom prst="rect">
            <a:avLst/>
          </a:prstGeom>
          <a:ln>
            <a:noFill/>
          </a:ln>
        </p:spPr>
      </p:pic>
      <p:sp>
        <p:nvSpPr>
          <p:cNvPr id="4" name="CustomShape 3"/>
          <p:cNvSpPr/>
          <p:nvPr/>
        </p:nvSpPr>
        <p:spPr>
          <a:xfrm>
            <a:off x="-2393435" y="994405"/>
            <a:ext cx="7885440" cy="98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600" b="0" strike="noStrike" spc="-1" dirty="0">
                <a:solidFill>
                  <a:srgbClr val="F29400"/>
                </a:solidFill>
                <a:latin typeface="Bebas Neue"/>
                <a:ea typeface="DejaVu Sans"/>
              </a:rPr>
              <a:t>OBJETIVO 3</a:t>
            </a:r>
            <a:endParaRPr lang="es-CO" sz="3600" b="0" strike="noStrike" spc="-1" dirty="0">
              <a:latin typeface="Arial"/>
            </a:endParaRPr>
          </a:p>
        </p:txBody>
      </p:sp>
      <p:sp>
        <p:nvSpPr>
          <p:cNvPr id="5" name="CustomShape 4"/>
          <p:cNvSpPr/>
          <p:nvPr/>
        </p:nvSpPr>
        <p:spPr>
          <a:xfrm>
            <a:off x="506365" y="1976485"/>
            <a:ext cx="208584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1800" b="1" strike="noStrike" spc="-1" dirty="0">
                <a:solidFill>
                  <a:srgbClr val="4D4D4F"/>
                </a:solidFill>
                <a:latin typeface="Calibri"/>
                <a:ea typeface="DejaVu Sans"/>
              </a:rPr>
              <a:t>Describir las concepciones sobre salud sexual y reproductiva de los docentes.</a:t>
            </a:r>
            <a:endParaRPr lang="es-CO" sz="1800" b="1" strike="noStrike" spc="-1" dirty="0">
              <a:latin typeface="Arial"/>
            </a:endParaRPr>
          </a:p>
        </p:txBody>
      </p:sp>
    </p:spTree>
    <p:extLst>
      <p:ext uri="{BB962C8B-B14F-4D97-AF65-F5344CB8AC3E}">
        <p14:creationId xmlns:p14="http://schemas.microsoft.com/office/powerpoint/2010/main" val="2942824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628560" y="116640"/>
            <a:ext cx="7885440" cy="98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CO" sz="3600" b="0" strike="noStrike" spc="-1" dirty="0">
                <a:solidFill>
                  <a:srgbClr val="F29400"/>
                </a:solidFill>
                <a:latin typeface="Bebas Neue"/>
                <a:ea typeface="DejaVu Sans"/>
              </a:rPr>
              <a:t>Referentes bibliográficos</a:t>
            </a:r>
            <a:endParaRPr lang="es-CO" sz="3600" b="0" strike="noStrike" spc="-1" dirty="0">
              <a:latin typeface="Arial"/>
            </a:endParaRPr>
          </a:p>
        </p:txBody>
      </p:sp>
      <p:sp>
        <p:nvSpPr>
          <p:cNvPr id="6" name="CustomShape 3"/>
          <p:cNvSpPr/>
          <p:nvPr/>
        </p:nvSpPr>
        <p:spPr>
          <a:xfrm>
            <a:off x="628560" y="908640"/>
            <a:ext cx="7491240" cy="859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O" sz="1800" b="0" strike="noStrike" spc="-1" dirty="0">
                <a:solidFill>
                  <a:srgbClr val="4D4D4F"/>
                </a:solidFill>
                <a:latin typeface="Calibri"/>
                <a:ea typeface="DejaVu Sans"/>
              </a:rPr>
              <a:t>	Botero, Catalina &amp; Guzmán, 2007. El sistema de los Derechos. Guía práctica del Sistema Internacional de Protección de los Derechos Humanos, Bogotá.</a:t>
            </a:r>
            <a:endParaRPr lang="es-CO" sz="1800" b="0" strike="noStrike" spc="-1" dirty="0">
              <a:latin typeface="Arial"/>
            </a:endParaRPr>
          </a:p>
          <a:p>
            <a:pPr>
              <a:lnSpc>
                <a:spcPct val="100000"/>
              </a:lnSpc>
            </a:pPr>
            <a:endParaRPr lang="es-CO" sz="1800" b="0" strike="noStrike" spc="-1" dirty="0">
              <a:latin typeface="Arial"/>
            </a:endParaRPr>
          </a:p>
          <a:p>
            <a:pPr>
              <a:lnSpc>
                <a:spcPct val="100000"/>
              </a:lnSpc>
            </a:pPr>
            <a:r>
              <a:rPr lang="es-CO" sz="1800" b="0" strike="noStrike" spc="-1" dirty="0">
                <a:solidFill>
                  <a:srgbClr val="4D4D4F"/>
                </a:solidFill>
                <a:latin typeface="Calibri"/>
                <a:ea typeface="DejaVu Sans"/>
              </a:rPr>
              <a:t>	Bourdieu, Pierre &amp; </a:t>
            </a:r>
            <a:r>
              <a:rPr lang="es-CO" sz="1800" b="0" strike="noStrike" spc="-1" dirty="0" err="1">
                <a:solidFill>
                  <a:srgbClr val="4D4D4F"/>
                </a:solidFill>
                <a:latin typeface="Calibri"/>
                <a:ea typeface="DejaVu Sans"/>
              </a:rPr>
              <a:t>Teubner</a:t>
            </a:r>
            <a:r>
              <a:rPr lang="es-CO" sz="1800" b="0" strike="noStrike" spc="-1" dirty="0">
                <a:solidFill>
                  <a:srgbClr val="4D4D4F"/>
                </a:solidFill>
                <a:latin typeface="Calibri"/>
                <a:ea typeface="DejaVu Sans"/>
              </a:rPr>
              <a:t>, </a:t>
            </a:r>
            <a:r>
              <a:rPr lang="es-CO" sz="1800" b="0" strike="noStrike" spc="-1" dirty="0" err="1">
                <a:solidFill>
                  <a:srgbClr val="4D4D4F"/>
                </a:solidFill>
                <a:latin typeface="Calibri"/>
                <a:ea typeface="DejaVu Sans"/>
              </a:rPr>
              <a:t>Gunther</a:t>
            </a:r>
            <a:r>
              <a:rPr lang="es-CO" sz="1800" b="0" strike="noStrike" spc="-1" dirty="0">
                <a:solidFill>
                  <a:srgbClr val="4D4D4F"/>
                </a:solidFill>
                <a:latin typeface="Calibri"/>
                <a:ea typeface="DejaVu Sans"/>
              </a:rPr>
              <a:t>, 2000). La Fuerza del Derecho. Bogotá: Ediciones </a:t>
            </a:r>
            <a:r>
              <a:rPr lang="es-CO" sz="1800" b="0" strike="noStrike" spc="-1" dirty="0" err="1">
                <a:solidFill>
                  <a:srgbClr val="4D4D4F"/>
                </a:solidFill>
                <a:latin typeface="Calibri"/>
                <a:ea typeface="DejaVu Sans"/>
              </a:rPr>
              <a:t>Uniandes</a:t>
            </a:r>
            <a:r>
              <a:rPr lang="es-CO" sz="1800" b="0" strike="noStrike" spc="-1" dirty="0">
                <a:solidFill>
                  <a:srgbClr val="4D4D4F"/>
                </a:solidFill>
                <a:latin typeface="Calibri"/>
                <a:ea typeface="DejaVu Sans"/>
              </a:rPr>
              <a:t>, Instituto Pensar, Siglo del Hombre Editores.</a:t>
            </a:r>
            <a:endParaRPr lang="es-CO" sz="1800" b="0" strike="noStrike" spc="-1" dirty="0">
              <a:latin typeface="Arial"/>
            </a:endParaRPr>
          </a:p>
          <a:p>
            <a:pPr>
              <a:lnSpc>
                <a:spcPct val="100000"/>
              </a:lnSpc>
            </a:pPr>
            <a:endParaRPr lang="es-CO" sz="1800" b="0" strike="noStrike" spc="-1" dirty="0">
              <a:latin typeface="Arial"/>
            </a:endParaRPr>
          </a:p>
          <a:p>
            <a:pPr>
              <a:lnSpc>
                <a:spcPct val="100000"/>
              </a:lnSpc>
            </a:pPr>
            <a:r>
              <a:rPr lang="es-CO" sz="1800" b="0" strike="noStrike" spc="-1" dirty="0">
                <a:solidFill>
                  <a:srgbClr val="4D4D4F"/>
                </a:solidFill>
                <a:latin typeface="Calibri"/>
                <a:ea typeface="DejaVu Sans"/>
              </a:rPr>
              <a:t>	Constitución Política de Colombia, 1991.</a:t>
            </a:r>
            <a:endParaRPr lang="es-CO" sz="1800" b="0" strike="noStrike" spc="-1" dirty="0">
              <a:latin typeface="Arial"/>
            </a:endParaRPr>
          </a:p>
          <a:p>
            <a:pPr>
              <a:lnSpc>
                <a:spcPct val="100000"/>
              </a:lnSpc>
            </a:pPr>
            <a:endParaRPr lang="es-CO" sz="1800" b="0" strike="noStrike" spc="-1" dirty="0">
              <a:latin typeface="Arial"/>
            </a:endParaRPr>
          </a:p>
          <a:p>
            <a:pPr>
              <a:lnSpc>
                <a:spcPct val="100000"/>
              </a:lnSpc>
            </a:pPr>
            <a:r>
              <a:rPr lang="es-CO" sz="1800" b="0" strike="noStrike" spc="-1" dirty="0">
                <a:solidFill>
                  <a:srgbClr val="4D4D4F"/>
                </a:solidFill>
                <a:latin typeface="Calibri"/>
                <a:ea typeface="DejaVu Sans"/>
              </a:rPr>
              <a:t>	OMS, Organización Mundial de la Salud</a:t>
            </a:r>
            <a:endParaRPr lang="es-CO" sz="1800" b="0" strike="noStrike" spc="-1" dirty="0">
              <a:latin typeface="Arial"/>
            </a:endParaRPr>
          </a:p>
          <a:p>
            <a:pPr>
              <a:lnSpc>
                <a:spcPct val="100000"/>
              </a:lnSpc>
            </a:pPr>
            <a:endParaRPr lang="es-CO" sz="1800" b="0" strike="noStrike" spc="-1" dirty="0">
              <a:latin typeface="Arial"/>
            </a:endParaRPr>
          </a:p>
          <a:p>
            <a:pPr>
              <a:lnSpc>
                <a:spcPct val="100000"/>
              </a:lnSpc>
            </a:pPr>
            <a:r>
              <a:rPr lang="es-CO" sz="1800" b="0" strike="noStrike" spc="-1" dirty="0">
                <a:solidFill>
                  <a:srgbClr val="4D4D4F"/>
                </a:solidFill>
                <a:latin typeface="Calibri"/>
                <a:ea typeface="DejaVu Sans"/>
              </a:rPr>
              <a:t>	Guía pedagógica para la convivencia escolar, Nº49.</a:t>
            </a:r>
            <a:endParaRPr lang="es-CO" sz="1800" b="0" strike="noStrike" spc="-1" dirty="0">
              <a:latin typeface="Arial"/>
            </a:endParaRPr>
          </a:p>
          <a:p>
            <a:pPr>
              <a:lnSpc>
                <a:spcPct val="100000"/>
              </a:lnSpc>
            </a:pPr>
            <a:endParaRPr lang="es-CO" sz="1800" b="0" strike="noStrike" spc="-1" dirty="0">
              <a:latin typeface="Arial"/>
            </a:endParaRPr>
          </a:p>
          <a:p>
            <a:pPr marL="457200" indent="-228240" algn="just">
              <a:lnSpc>
                <a:spcPct val="100000"/>
              </a:lnSpc>
            </a:pPr>
            <a:r>
              <a:rPr lang="es-CO" sz="1800" b="0" strike="noStrike" spc="-1" dirty="0">
                <a:solidFill>
                  <a:srgbClr val="4D4D4F"/>
                </a:solidFill>
                <a:latin typeface="Calibri"/>
                <a:ea typeface="DejaVu Sans"/>
              </a:rPr>
              <a:t>ICBF, UNICEF, OIT, INPEC &amp; Fundación Renacer (2006). P</a:t>
            </a:r>
            <a:r>
              <a:rPr lang="es-CO" sz="1800" b="0" i="1" strike="noStrike" spc="-1" dirty="0">
                <a:solidFill>
                  <a:srgbClr val="4D4D4F"/>
                </a:solidFill>
                <a:latin typeface="Calibri"/>
                <a:ea typeface="DejaVu Sans"/>
              </a:rPr>
              <a:t>lan de Acción Nacional para la Prevención y</a:t>
            </a:r>
            <a:r>
              <a:rPr lang="es-CO" sz="1800" b="1" i="1" u="sng" strike="noStrike" spc="-1" dirty="0">
                <a:solidFill>
                  <a:srgbClr val="4D4D4F"/>
                </a:solidFill>
                <a:uFillTx/>
                <a:latin typeface="Calibri"/>
                <a:ea typeface="DejaVu Sans"/>
              </a:rPr>
              <a:t> </a:t>
            </a:r>
            <a:r>
              <a:rPr lang="es-CO" sz="1800" b="0" i="1" strike="noStrike" spc="-1" dirty="0">
                <a:solidFill>
                  <a:srgbClr val="4D4D4F"/>
                </a:solidFill>
                <a:latin typeface="Calibri"/>
                <a:ea typeface="DejaVu Sans"/>
              </a:rPr>
              <a:t>Erradicación de la Explotación Sexual Comercial de Niños, Niñas y Adolescentes menores de 18 años</a:t>
            </a:r>
            <a:r>
              <a:rPr lang="es-CO" sz="1800" b="1" i="1" u="sng" strike="noStrike" spc="-1" dirty="0">
                <a:solidFill>
                  <a:srgbClr val="4D4D4F"/>
                </a:solidFill>
                <a:uFillTx/>
                <a:latin typeface="Calibri"/>
                <a:ea typeface="DejaVu Sans"/>
              </a:rPr>
              <a:t> </a:t>
            </a:r>
            <a:r>
              <a:rPr lang="es-CO" sz="1800" b="0" i="1" strike="noStrike" spc="-1" dirty="0">
                <a:solidFill>
                  <a:srgbClr val="4D4D4F"/>
                </a:solidFill>
                <a:latin typeface="Calibri"/>
                <a:ea typeface="DejaVu Sans"/>
              </a:rPr>
              <a:t>(ESCNNA). </a:t>
            </a:r>
            <a:endParaRPr lang="es-CO" sz="1800" b="0" strike="noStrike" spc="-1" dirty="0">
              <a:latin typeface="Arial"/>
            </a:endParaRPr>
          </a:p>
          <a:p>
            <a:pPr marL="457200" indent="-228240" algn="just">
              <a:lnSpc>
                <a:spcPct val="100000"/>
              </a:lnSpc>
            </a:pPr>
            <a:r>
              <a:rPr lang="es-CO" sz="1800" b="0" strike="noStrike" spc="-1" dirty="0">
                <a:solidFill>
                  <a:srgbClr val="000000"/>
                </a:solidFill>
                <a:latin typeface="Arial"/>
                <a:ea typeface="Noto Sans CJK SC"/>
              </a:rPr>
              <a:t>Ley 1620 de 2013 (Ley de Convivencia Escolar) MEN</a:t>
            </a: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endParaRPr lang="es-CO" sz="1800" b="0" strike="noStrike" spc="-1" dirty="0">
              <a:latin typeface="Arial"/>
            </a:endParaRPr>
          </a:p>
          <a:p>
            <a:pPr marL="457200" indent="-228240">
              <a:lnSpc>
                <a:spcPct val="100000"/>
              </a:lnSpc>
            </a:pPr>
            <a:r>
              <a:rPr lang="es-CO" sz="1800" b="0" strike="noStrike" spc="-1" dirty="0">
                <a:solidFill>
                  <a:srgbClr val="4D4D4F"/>
                </a:solidFill>
                <a:latin typeface="Calibri"/>
                <a:ea typeface="DejaVu Sans"/>
              </a:rPr>
              <a:t> </a:t>
            </a:r>
            <a:endParaRPr lang="es-CO" sz="1800" b="0" strike="noStrike" spc="-1" dirty="0">
              <a:latin typeface="Arial"/>
            </a:endParaRPr>
          </a:p>
        </p:txBody>
      </p:sp>
    </p:spTree>
    <p:extLst>
      <p:ext uri="{BB962C8B-B14F-4D97-AF65-F5344CB8AC3E}">
        <p14:creationId xmlns:p14="http://schemas.microsoft.com/office/powerpoint/2010/main" val="10871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73117" y="0"/>
            <a:ext cx="7888908" cy="1042506"/>
          </a:xfrm>
          <a:prstGeom prst="rect">
            <a:avLst/>
          </a:prstGeom>
        </p:spPr>
      </p:pic>
      <p:pic>
        <p:nvPicPr>
          <p:cNvPr id="5" name="Imagen 4"/>
          <p:cNvPicPr>
            <a:picLocks noChangeAspect="1"/>
          </p:cNvPicPr>
          <p:nvPr/>
        </p:nvPicPr>
        <p:blipFill>
          <a:blip r:embed="rId3"/>
          <a:stretch>
            <a:fillRect/>
          </a:stretch>
        </p:blipFill>
        <p:spPr>
          <a:xfrm>
            <a:off x="420717" y="848127"/>
            <a:ext cx="2566638" cy="932769"/>
          </a:xfrm>
          <a:prstGeom prst="rect">
            <a:avLst/>
          </a:prstGeom>
        </p:spPr>
      </p:pic>
      <p:pic>
        <p:nvPicPr>
          <p:cNvPr id="7" name="Imagen 6"/>
          <p:cNvPicPr>
            <a:picLocks noChangeAspect="1"/>
          </p:cNvPicPr>
          <p:nvPr/>
        </p:nvPicPr>
        <p:blipFill>
          <a:blip r:embed="rId4"/>
          <a:stretch>
            <a:fillRect/>
          </a:stretch>
        </p:blipFill>
        <p:spPr>
          <a:xfrm>
            <a:off x="229795" y="1907354"/>
            <a:ext cx="2566638" cy="1048603"/>
          </a:xfrm>
          <a:prstGeom prst="rect">
            <a:avLst/>
          </a:prstGeom>
        </p:spPr>
      </p:pic>
      <p:pic>
        <p:nvPicPr>
          <p:cNvPr id="9" name="Imagen 8"/>
          <p:cNvPicPr>
            <a:picLocks noChangeAspect="1"/>
          </p:cNvPicPr>
          <p:nvPr/>
        </p:nvPicPr>
        <p:blipFill>
          <a:blip r:embed="rId5"/>
          <a:stretch>
            <a:fillRect/>
          </a:stretch>
        </p:blipFill>
        <p:spPr>
          <a:xfrm>
            <a:off x="229795" y="3506204"/>
            <a:ext cx="3304318" cy="2353260"/>
          </a:xfrm>
          <a:prstGeom prst="rect">
            <a:avLst/>
          </a:prstGeom>
        </p:spPr>
      </p:pic>
      <p:sp>
        <p:nvSpPr>
          <p:cNvPr id="11" name="CustomShape 4"/>
          <p:cNvSpPr/>
          <p:nvPr/>
        </p:nvSpPr>
        <p:spPr>
          <a:xfrm>
            <a:off x="3108436" y="963434"/>
            <a:ext cx="5931360" cy="943920"/>
          </a:xfrm>
          <a:prstGeom prst="leftArrowCallout">
            <a:avLst>
              <a:gd name="adj1" fmla="val 35947"/>
              <a:gd name="adj2" fmla="val 25000"/>
              <a:gd name="adj3" fmla="val 25000"/>
              <a:gd name="adj4" fmla="val 79052"/>
            </a:avLst>
          </a:prstGeom>
          <a:solidFill>
            <a:srgbClr val="8BC34A"/>
          </a:solidFill>
          <a:ln w="12600">
            <a:solidFill>
              <a:srgbClr val="669036"/>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1800" b="0" strike="noStrike" spc="-1" dirty="0">
                <a:solidFill>
                  <a:srgbClr val="000000"/>
                </a:solidFill>
                <a:latin typeface="Arial"/>
                <a:ea typeface="DejaVu Sans"/>
              </a:rPr>
              <a:t>La salud sexual es un estado de bienestar físico, mental y social en relación con la sexualidad. </a:t>
            </a:r>
            <a:endParaRPr lang="es-CO" sz="1800" b="0" strike="noStrike" spc="-1" dirty="0">
              <a:latin typeface="Arial"/>
            </a:endParaRPr>
          </a:p>
        </p:txBody>
      </p:sp>
      <p:sp>
        <p:nvSpPr>
          <p:cNvPr id="12" name="CustomShape 5"/>
          <p:cNvSpPr/>
          <p:nvPr/>
        </p:nvSpPr>
        <p:spPr>
          <a:xfrm>
            <a:off x="3092236" y="1923254"/>
            <a:ext cx="5947560" cy="1161000"/>
          </a:xfrm>
          <a:prstGeom prst="leftArrowCallout">
            <a:avLst>
              <a:gd name="adj1" fmla="val 35947"/>
              <a:gd name="adj2" fmla="val 25000"/>
              <a:gd name="adj3" fmla="val 25000"/>
              <a:gd name="adj4" fmla="val 79052"/>
            </a:avLst>
          </a:prstGeom>
          <a:solidFill>
            <a:srgbClr val="FFD347"/>
          </a:solidFill>
          <a:ln w="12600">
            <a:solidFill>
              <a:srgbClr val="BC9C3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1800" b="0" strike="noStrike" spc="-1" dirty="0">
                <a:solidFill>
                  <a:srgbClr val="000000"/>
                </a:solidFill>
                <a:latin typeface="Arial"/>
                <a:ea typeface="DejaVu Sans"/>
              </a:rPr>
              <a:t>Derechos Humanos y garantía de los derechos Sexuales y los Derechos Reproductivos. Promoción y prevención.</a:t>
            </a:r>
            <a:endParaRPr lang="es-CO" sz="1800" b="0" strike="noStrike" spc="-1" dirty="0">
              <a:latin typeface="Arial"/>
            </a:endParaRPr>
          </a:p>
        </p:txBody>
      </p:sp>
      <p:sp>
        <p:nvSpPr>
          <p:cNvPr id="13" name="CustomShape 6"/>
          <p:cNvSpPr/>
          <p:nvPr/>
        </p:nvSpPr>
        <p:spPr>
          <a:xfrm>
            <a:off x="3085396" y="3084254"/>
            <a:ext cx="5970600" cy="3197160"/>
          </a:xfrm>
          <a:prstGeom prst="leftArrowCallout">
            <a:avLst>
              <a:gd name="adj1" fmla="val 35947"/>
              <a:gd name="adj2" fmla="val 25000"/>
              <a:gd name="adj3" fmla="val 25000"/>
              <a:gd name="adj4" fmla="val 79052"/>
            </a:avLst>
          </a:prstGeom>
          <a:gradFill rotWithShape="0">
            <a:gsLst>
              <a:gs pos="0">
                <a:srgbClr val="CAD6ED"/>
              </a:gs>
              <a:gs pos="100000">
                <a:srgbClr val="BDCBE8"/>
              </a:gs>
            </a:gsLst>
            <a:lin ang="5400000"/>
          </a:gradFill>
          <a:ln w="6480">
            <a:solidFill>
              <a:srgbClr val="8EAADB"/>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La sexualidad acompaña al </a:t>
            </a:r>
            <a:r>
              <a:rPr lang="es-ES" sz="1800" b="1" strike="noStrike" spc="-1" dirty="0">
                <a:solidFill>
                  <a:srgbClr val="000000"/>
                </a:solidFill>
                <a:latin typeface="Arial"/>
                <a:ea typeface="DejaVu Sans"/>
              </a:rPr>
              <a:t>niño</a:t>
            </a:r>
            <a:r>
              <a:rPr lang="es-ES" sz="1800" b="0" strike="noStrike" spc="-1" dirty="0">
                <a:solidFill>
                  <a:srgbClr val="000000"/>
                </a:solidFill>
                <a:latin typeface="Arial"/>
                <a:ea typeface="DejaVu Sans"/>
              </a:rPr>
              <a:t> desde su nacimiento hasta su muerte, por tanto, niños y niñas son seres sexuados. Esto significa que es preciso orientarles en el desarrollo de su sexualidad, no sólo para su futuro, sino para que la vivan satisfactoriamente en su propio presente.</a:t>
            </a:r>
            <a:endParaRPr lang="es-CO" sz="1800" b="0" strike="noStrike" spc="-1" dirty="0">
              <a:latin typeface="Arial"/>
            </a:endParaRPr>
          </a:p>
          <a:p>
            <a:pPr algn="just">
              <a:lnSpc>
                <a:spcPct val="100000"/>
              </a:lnSpc>
            </a:pP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-La diferencia sexual es la primera que se da entre los seres humanos y está siempre presente.</a:t>
            </a:r>
            <a:endParaRPr lang="es-CO" sz="1800" b="0" strike="noStrike" spc="-1" dirty="0">
              <a:latin typeface="Arial"/>
            </a:endParaRPr>
          </a:p>
        </p:txBody>
      </p:sp>
    </p:spTree>
    <p:extLst>
      <p:ext uri="{BB962C8B-B14F-4D97-AF65-F5344CB8AC3E}">
        <p14:creationId xmlns:p14="http://schemas.microsoft.com/office/powerpoint/2010/main" val="29479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36403" y="-85824"/>
            <a:ext cx="7888908" cy="1042506"/>
          </a:xfrm>
          <a:prstGeom prst="rect">
            <a:avLst/>
          </a:prstGeom>
        </p:spPr>
      </p:pic>
      <p:pic>
        <p:nvPicPr>
          <p:cNvPr id="6" name="Imagen 5"/>
          <p:cNvPicPr>
            <a:picLocks noChangeAspect="1"/>
          </p:cNvPicPr>
          <p:nvPr/>
        </p:nvPicPr>
        <p:blipFill>
          <a:blip r:embed="rId3"/>
          <a:stretch>
            <a:fillRect/>
          </a:stretch>
        </p:blipFill>
        <p:spPr>
          <a:xfrm>
            <a:off x="487570" y="2275909"/>
            <a:ext cx="2530059" cy="1761897"/>
          </a:xfrm>
          <a:prstGeom prst="rect">
            <a:avLst/>
          </a:prstGeom>
        </p:spPr>
      </p:pic>
      <p:pic>
        <p:nvPicPr>
          <p:cNvPr id="7" name="Imagen 6"/>
          <p:cNvPicPr>
            <a:picLocks noChangeAspect="1"/>
          </p:cNvPicPr>
          <p:nvPr/>
        </p:nvPicPr>
        <p:blipFill>
          <a:blip r:embed="rId4"/>
          <a:stretch>
            <a:fillRect/>
          </a:stretch>
        </p:blipFill>
        <p:spPr>
          <a:xfrm>
            <a:off x="487570" y="4370254"/>
            <a:ext cx="3340898" cy="774259"/>
          </a:xfrm>
          <a:prstGeom prst="rect">
            <a:avLst/>
          </a:prstGeom>
        </p:spPr>
      </p:pic>
      <p:sp>
        <p:nvSpPr>
          <p:cNvPr id="8" name="CustomShape 5"/>
          <p:cNvSpPr/>
          <p:nvPr/>
        </p:nvSpPr>
        <p:spPr>
          <a:xfrm>
            <a:off x="3052151" y="787157"/>
            <a:ext cx="5573160" cy="5270760"/>
          </a:xfrm>
          <a:prstGeom prst="leftArrowCallout">
            <a:avLst>
              <a:gd name="adj1" fmla="val 35947"/>
              <a:gd name="adj2" fmla="val 25000"/>
              <a:gd name="adj3" fmla="val 25000"/>
              <a:gd name="adj4" fmla="val 79052"/>
            </a:avLst>
          </a:prstGeom>
          <a:solidFill>
            <a:srgbClr val="8BC34A"/>
          </a:solidFill>
          <a:ln w="12600">
            <a:solidFill>
              <a:srgbClr val="669036"/>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ES" sz="1800" b="0" strike="noStrike" spc="-1" dirty="0">
                <a:solidFill>
                  <a:srgbClr val="000000"/>
                </a:solidFill>
                <a:latin typeface="Arial"/>
                <a:ea typeface="DejaVu Sans"/>
              </a:rPr>
              <a:t>-Basada en el desarrollo integral, que incluya desde la Práctica temas relacionados con la sexualidad y la diferencia sexual e integrando los aspectos corporales, afectivos, cognitivos y relacionales.</a:t>
            </a:r>
            <a:endParaRPr lang="es-CO" sz="1800" b="0" strike="noStrike" spc="-1" dirty="0">
              <a:latin typeface="Arial"/>
            </a:endParaRPr>
          </a:p>
          <a:p>
            <a:pPr algn="just">
              <a:lnSpc>
                <a:spcPct val="100000"/>
              </a:lnSpc>
            </a:pP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-La sexualidad infantil existe, aunque en diversos contextos y momentos históricos se haya dicho que no. Se desarrolla y expresa fundamentalmente a través de la curiosidad (observación, manipulación, auto descubrimientos, fisgoneo o preguntas) y el juego (exploración, imitación e identificación).</a:t>
            </a:r>
            <a:endParaRPr lang="es-CO" sz="1800" b="0" strike="noStrike" spc="-1" dirty="0">
              <a:latin typeface="Arial"/>
            </a:endParaRPr>
          </a:p>
        </p:txBody>
      </p:sp>
    </p:spTree>
    <p:extLst>
      <p:ext uri="{BB962C8B-B14F-4D97-AF65-F5344CB8AC3E}">
        <p14:creationId xmlns:p14="http://schemas.microsoft.com/office/powerpoint/2010/main" val="133087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36559" y="1597052"/>
            <a:ext cx="2639797" cy="3090940"/>
          </a:xfrm>
          <a:prstGeom prst="rect">
            <a:avLst/>
          </a:prstGeom>
        </p:spPr>
      </p:pic>
      <p:sp>
        <p:nvSpPr>
          <p:cNvPr id="6" name="CustomShape 1"/>
          <p:cNvSpPr/>
          <p:nvPr/>
        </p:nvSpPr>
        <p:spPr>
          <a:xfrm>
            <a:off x="3276356" y="1412248"/>
            <a:ext cx="5573160" cy="3755880"/>
          </a:xfrm>
          <a:prstGeom prst="leftArrowCallout">
            <a:avLst>
              <a:gd name="adj1" fmla="val 35947"/>
              <a:gd name="adj2" fmla="val 25000"/>
              <a:gd name="adj3" fmla="val 25000"/>
              <a:gd name="adj4" fmla="val 79052"/>
            </a:avLst>
          </a:prstGeom>
          <a:solidFill>
            <a:srgbClr val="F29400"/>
          </a:solidFill>
          <a:ln w="19080">
            <a:solidFill>
              <a:srgbClr val="FFFFFF"/>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es-CO" sz="1800" b="0" strike="noStrike" spc="-1" dirty="0">
                <a:solidFill>
                  <a:srgbClr val="000000"/>
                </a:solidFill>
                <a:latin typeface="Arial"/>
                <a:ea typeface="DejaVu Sans"/>
              </a:rPr>
              <a:t>- A </a:t>
            </a:r>
            <a:r>
              <a:rPr lang="es-ES" sz="1800" b="0" strike="noStrike" spc="-1" dirty="0">
                <a:solidFill>
                  <a:srgbClr val="000000"/>
                </a:solidFill>
                <a:latin typeface="Arial"/>
                <a:ea typeface="DejaVu Sans"/>
              </a:rPr>
              <a:t> pesar de los esfuerzos institucionales, hay algunos casos de baja autoestima y es común todavía hablar de sexo, cuando en realidad se quiere hablar de sexualidad.</a:t>
            </a: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 Información sesgada y errada que adquieren en los medios de comunicación.</a:t>
            </a: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-Manejo de sus libertades, el respeto por su cuerpo, métodos anticonceptivos, entre otros.</a:t>
            </a:r>
            <a:endParaRPr lang="es-CO" sz="1800" b="0" strike="noStrike" spc="-1" dirty="0">
              <a:latin typeface="Arial"/>
            </a:endParaRPr>
          </a:p>
          <a:p>
            <a:pPr algn="just">
              <a:lnSpc>
                <a:spcPct val="100000"/>
              </a:lnSpc>
            </a:pPr>
            <a:r>
              <a:rPr lang="es-ES" sz="1800" b="0" strike="noStrike" spc="-1" dirty="0">
                <a:solidFill>
                  <a:srgbClr val="000000"/>
                </a:solidFill>
                <a:latin typeface="Arial"/>
                <a:ea typeface="DejaVu Sans"/>
              </a:rPr>
              <a:t>-Mitos sobre la sexualidad. </a:t>
            </a:r>
            <a:endParaRPr lang="es-CO" sz="1800" b="0" strike="noStrike" spc="-1" dirty="0">
              <a:latin typeface="Arial"/>
            </a:endParaRPr>
          </a:p>
          <a:p>
            <a:pPr algn="just">
              <a:lnSpc>
                <a:spcPct val="100000"/>
              </a:lnSpc>
            </a:pPr>
            <a:endParaRPr lang="es-CO" sz="1800" b="0" strike="noStrike" spc="-1" dirty="0">
              <a:latin typeface="Arial"/>
            </a:endParaRPr>
          </a:p>
          <a:p>
            <a:pPr algn="just">
              <a:lnSpc>
                <a:spcPct val="100000"/>
              </a:lnSpc>
            </a:pPr>
            <a:endParaRPr lang="es-CO" sz="1800" b="0" strike="noStrike" spc="-1" dirty="0">
              <a:latin typeface="Arial"/>
            </a:endParaRPr>
          </a:p>
        </p:txBody>
      </p:sp>
    </p:spTree>
    <p:extLst>
      <p:ext uri="{BB962C8B-B14F-4D97-AF65-F5344CB8AC3E}">
        <p14:creationId xmlns:p14="http://schemas.microsoft.com/office/powerpoint/2010/main" val="110592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4003" y="131889"/>
            <a:ext cx="7888908" cy="1042506"/>
          </a:xfrm>
          <a:prstGeom prst="rect">
            <a:avLst/>
          </a:prstGeom>
        </p:spPr>
      </p:pic>
      <p:pic>
        <p:nvPicPr>
          <p:cNvPr id="5" name="Imagen 4"/>
          <p:cNvPicPr>
            <a:picLocks noChangeAspect="1"/>
          </p:cNvPicPr>
          <p:nvPr/>
        </p:nvPicPr>
        <p:blipFill>
          <a:blip r:embed="rId3"/>
          <a:stretch>
            <a:fillRect/>
          </a:stretch>
        </p:blipFill>
        <p:spPr>
          <a:xfrm>
            <a:off x="584003" y="1174395"/>
            <a:ext cx="7236579" cy="3267739"/>
          </a:xfrm>
          <a:prstGeom prst="rect">
            <a:avLst/>
          </a:prstGeom>
        </p:spPr>
      </p:pic>
      <p:pic>
        <p:nvPicPr>
          <p:cNvPr id="6" name="Imagen 5"/>
          <p:cNvPicPr>
            <a:picLocks noChangeAspect="1"/>
          </p:cNvPicPr>
          <p:nvPr/>
        </p:nvPicPr>
        <p:blipFill>
          <a:blip r:embed="rId4"/>
          <a:stretch>
            <a:fillRect/>
          </a:stretch>
        </p:blipFill>
        <p:spPr>
          <a:xfrm>
            <a:off x="5047569" y="3320142"/>
            <a:ext cx="3838575" cy="2838450"/>
          </a:xfrm>
          <a:prstGeom prst="rect">
            <a:avLst/>
          </a:prstGeom>
        </p:spPr>
      </p:pic>
    </p:spTree>
    <p:extLst>
      <p:ext uri="{BB962C8B-B14F-4D97-AF65-F5344CB8AC3E}">
        <p14:creationId xmlns:p14="http://schemas.microsoft.com/office/powerpoint/2010/main" val="184141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467640" y="4221000"/>
            <a:ext cx="8339760" cy="201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ts val="5400"/>
              </a:lnSpc>
            </a:pPr>
            <a:r>
              <a:rPr lang="es-CO" sz="5400" b="0" strike="noStrike" spc="-1" dirty="0">
                <a:solidFill>
                  <a:srgbClr val="79797C"/>
                </a:solidFill>
                <a:latin typeface="Bebas Neue"/>
                <a:ea typeface="DejaVu Sans"/>
              </a:rPr>
              <a:t>JUSTIFICACIÓN</a:t>
            </a:r>
            <a:endParaRPr lang="es-CO" sz="5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86031" y="-38602"/>
            <a:ext cx="7888908" cy="1042506"/>
          </a:xfrm>
          <a:prstGeom prst="rect">
            <a:avLst/>
          </a:prstGeom>
        </p:spPr>
      </p:pic>
      <p:pic>
        <p:nvPicPr>
          <p:cNvPr id="6" name="Imagen 5"/>
          <p:cNvPicPr>
            <a:picLocks noChangeAspect="1"/>
          </p:cNvPicPr>
          <p:nvPr/>
        </p:nvPicPr>
        <p:blipFill>
          <a:blip r:embed="rId3"/>
          <a:stretch>
            <a:fillRect/>
          </a:stretch>
        </p:blipFill>
        <p:spPr>
          <a:xfrm>
            <a:off x="161247" y="333569"/>
            <a:ext cx="6840305" cy="5663675"/>
          </a:xfrm>
          <a:prstGeom prst="rect">
            <a:avLst/>
          </a:prstGeom>
        </p:spPr>
      </p:pic>
      <p:pic>
        <p:nvPicPr>
          <p:cNvPr id="7" name="Imagen 6"/>
          <p:cNvPicPr>
            <a:picLocks noChangeAspect="1"/>
          </p:cNvPicPr>
          <p:nvPr/>
        </p:nvPicPr>
        <p:blipFill>
          <a:blip r:embed="rId4"/>
          <a:stretch>
            <a:fillRect/>
          </a:stretch>
        </p:blipFill>
        <p:spPr>
          <a:xfrm>
            <a:off x="3966117" y="880620"/>
            <a:ext cx="4651651" cy="920576"/>
          </a:xfrm>
          <a:prstGeom prst="rect">
            <a:avLst/>
          </a:prstGeom>
        </p:spPr>
      </p:pic>
      <p:pic>
        <p:nvPicPr>
          <p:cNvPr id="8" name="Imagen 7"/>
          <p:cNvPicPr>
            <a:picLocks noChangeAspect="1"/>
          </p:cNvPicPr>
          <p:nvPr/>
        </p:nvPicPr>
        <p:blipFill>
          <a:blip r:embed="rId5"/>
          <a:stretch>
            <a:fillRect/>
          </a:stretch>
        </p:blipFill>
        <p:spPr>
          <a:xfrm>
            <a:off x="3966117" y="1910767"/>
            <a:ext cx="4657748" cy="768163"/>
          </a:xfrm>
          <a:prstGeom prst="rect">
            <a:avLst/>
          </a:prstGeom>
        </p:spPr>
      </p:pic>
      <p:pic>
        <p:nvPicPr>
          <p:cNvPr id="9" name="Imagen 8"/>
          <p:cNvPicPr>
            <a:picLocks noChangeAspect="1"/>
          </p:cNvPicPr>
          <p:nvPr/>
        </p:nvPicPr>
        <p:blipFill>
          <a:blip r:embed="rId6"/>
          <a:stretch>
            <a:fillRect/>
          </a:stretch>
        </p:blipFill>
        <p:spPr>
          <a:xfrm>
            <a:off x="3966117" y="2720418"/>
            <a:ext cx="4657748" cy="1652159"/>
          </a:xfrm>
          <a:prstGeom prst="rect">
            <a:avLst/>
          </a:prstGeom>
        </p:spPr>
      </p:pic>
      <p:pic>
        <p:nvPicPr>
          <p:cNvPr id="10" name="Imagen 9"/>
          <p:cNvPicPr>
            <a:picLocks noChangeAspect="1"/>
          </p:cNvPicPr>
          <p:nvPr/>
        </p:nvPicPr>
        <p:blipFill>
          <a:blip r:embed="rId7"/>
          <a:stretch>
            <a:fillRect/>
          </a:stretch>
        </p:blipFill>
        <p:spPr>
          <a:xfrm>
            <a:off x="3930963" y="4372577"/>
            <a:ext cx="4669941" cy="1896020"/>
          </a:xfrm>
          <a:prstGeom prst="rect">
            <a:avLst/>
          </a:prstGeom>
        </p:spPr>
      </p:pic>
    </p:spTree>
    <p:extLst>
      <p:ext uri="{BB962C8B-B14F-4D97-AF65-F5344CB8AC3E}">
        <p14:creationId xmlns:p14="http://schemas.microsoft.com/office/powerpoint/2010/main" val="321788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94888" y="0"/>
            <a:ext cx="7888908" cy="1042506"/>
          </a:xfrm>
          <a:prstGeom prst="rect">
            <a:avLst/>
          </a:prstGeom>
        </p:spPr>
      </p:pic>
      <p:pic>
        <p:nvPicPr>
          <p:cNvPr id="5" name="Imagen 4"/>
          <p:cNvPicPr>
            <a:picLocks noChangeAspect="1"/>
          </p:cNvPicPr>
          <p:nvPr/>
        </p:nvPicPr>
        <p:blipFill>
          <a:blip r:embed="rId3"/>
          <a:stretch>
            <a:fillRect/>
          </a:stretch>
        </p:blipFill>
        <p:spPr>
          <a:xfrm>
            <a:off x="671089" y="882909"/>
            <a:ext cx="7888908" cy="1042506"/>
          </a:xfrm>
          <a:prstGeom prst="rect">
            <a:avLst/>
          </a:prstGeom>
        </p:spPr>
      </p:pic>
      <p:pic>
        <p:nvPicPr>
          <p:cNvPr id="7" name="Imagen 6"/>
          <p:cNvPicPr>
            <a:picLocks noChangeAspect="1"/>
          </p:cNvPicPr>
          <p:nvPr/>
        </p:nvPicPr>
        <p:blipFill>
          <a:blip r:embed="rId4"/>
          <a:stretch>
            <a:fillRect/>
          </a:stretch>
        </p:blipFill>
        <p:spPr>
          <a:xfrm>
            <a:off x="5051451" y="3937915"/>
            <a:ext cx="3432345" cy="2334970"/>
          </a:xfrm>
          <a:prstGeom prst="rect">
            <a:avLst/>
          </a:prstGeom>
        </p:spPr>
      </p:pic>
      <p:sp>
        <p:nvSpPr>
          <p:cNvPr id="8" name="CustomShape 4"/>
          <p:cNvSpPr/>
          <p:nvPr/>
        </p:nvSpPr>
        <p:spPr>
          <a:xfrm>
            <a:off x="862920" y="1998360"/>
            <a:ext cx="7382160" cy="222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O" sz="2800" b="0" strike="noStrike" spc="-1" dirty="0">
                <a:solidFill>
                  <a:srgbClr val="262627"/>
                </a:solidFill>
                <a:latin typeface="Calibri"/>
                <a:ea typeface="Times New Roman"/>
              </a:rPr>
              <a:t>Diseñar estrategias para la promoción, prevención y educación en salud Sexual y reproductiva de los estudiantes de Transición, 9°, 10° y 11° grado de la I.E Nuestra Señora de la </a:t>
            </a:r>
            <a:r>
              <a:rPr lang="es-CO" sz="2800" b="0" strike="noStrike" spc="-1" dirty="0" err="1">
                <a:solidFill>
                  <a:srgbClr val="262627"/>
                </a:solidFill>
                <a:latin typeface="Calibri"/>
                <a:ea typeface="Times New Roman"/>
              </a:rPr>
              <a:t>Consolata</a:t>
            </a:r>
            <a:r>
              <a:rPr lang="es-CO" sz="2800" b="0" strike="noStrike" spc="-1" dirty="0">
                <a:solidFill>
                  <a:srgbClr val="262627"/>
                </a:solidFill>
                <a:latin typeface="Calibri"/>
                <a:ea typeface="Times New Roman"/>
              </a:rPr>
              <a:t>.</a:t>
            </a:r>
            <a:endParaRPr lang="es-CO" sz="2800" b="0" strike="noStrike" spc="-1" dirty="0">
              <a:latin typeface="Arial"/>
            </a:endParaRPr>
          </a:p>
        </p:txBody>
      </p:sp>
    </p:spTree>
    <p:extLst>
      <p:ext uri="{BB962C8B-B14F-4D97-AF65-F5344CB8AC3E}">
        <p14:creationId xmlns:p14="http://schemas.microsoft.com/office/powerpoint/2010/main" val="246843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14911</TotalTime>
  <Words>565</Words>
  <Application>Microsoft Office PowerPoint</Application>
  <PresentationFormat>Presentación en pantalla (4:3)</PresentationFormat>
  <Paragraphs>79</Paragraphs>
  <Slides>24</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24</vt:i4>
      </vt:variant>
    </vt:vector>
  </HeadingPairs>
  <TitlesOfParts>
    <vt:vector size="36" baseType="lpstr">
      <vt:lpstr>Arial</vt:lpstr>
      <vt:lpstr>Bebas Neue</vt:lpstr>
      <vt:lpstr>Bebas Neue Regular</vt:lpstr>
      <vt:lpstr>Berlin Sans FB</vt:lpstr>
      <vt:lpstr>Calibri</vt:lpstr>
      <vt:lpstr>DejaVu Sans</vt:lpstr>
      <vt:lpstr>Noto Sans CJK SC</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Soporte Tec Autoevaluacion</dc:creator>
  <dc:description/>
  <cp:lastModifiedBy>Clemencia Zapata Lesmes</cp:lastModifiedBy>
  <cp:revision>1295</cp:revision>
  <cp:lastPrinted>2014-05-02T21:46:48Z</cp:lastPrinted>
  <dcterms:created xsi:type="dcterms:W3CDTF">2013-02-06T15:04:23Z</dcterms:created>
  <dcterms:modified xsi:type="dcterms:W3CDTF">2020-06-23T23:34:05Z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CURN</vt:lpwstr>
  </property>
  <property fmtid="{D5CDD505-2E9C-101B-9397-08002B2CF9AE}" pid="4" name="ContentTypeId">
    <vt:lpwstr>0x0101002EB4196C54E44445BAD08D6A751CDE06</vt:lpwstr>
  </property>
  <property fmtid="{D5CDD505-2E9C-101B-9397-08002B2CF9AE}" pid="5" name="HiddenSlides">
    <vt:i4>0</vt:i4>
  </property>
  <property fmtid="{D5CDD505-2E9C-101B-9397-08002B2CF9AE}" pid="6" name="HyperlinksChanged">
    <vt:bool>false</vt:bool>
  </property>
  <property fmtid="{D5CDD505-2E9C-101B-9397-08002B2CF9AE}" pid="7" name="LinksUpToDate">
    <vt:bool>false</vt:bool>
  </property>
  <property fmtid="{D5CDD505-2E9C-101B-9397-08002B2CF9AE}" pid="8" name="MMClips">
    <vt:i4>0</vt:i4>
  </property>
  <property fmtid="{D5CDD505-2E9C-101B-9397-08002B2CF9AE}" pid="9" name="Notes">
    <vt:i4>12</vt:i4>
  </property>
  <property fmtid="{D5CDD505-2E9C-101B-9397-08002B2CF9AE}" pid="10" name="PresentationFormat">
    <vt:lpwstr>Presentación en pantalla (4:3)</vt:lpwstr>
  </property>
  <property fmtid="{D5CDD505-2E9C-101B-9397-08002B2CF9AE}" pid="11" name="ScaleCrop">
    <vt:bool>false</vt:bool>
  </property>
  <property fmtid="{D5CDD505-2E9C-101B-9397-08002B2CF9AE}" pid="12" name="ShareDoc">
    <vt:bool>false</vt:bool>
  </property>
  <property fmtid="{D5CDD505-2E9C-101B-9397-08002B2CF9AE}" pid="13" name="Slides">
    <vt:i4>25</vt:i4>
  </property>
  <property fmtid="{D5CDD505-2E9C-101B-9397-08002B2CF9AE}" pid="14" name="_dlc_DocIdItemGuid">
    <vt:lpwstr>51282f56-c565-4964-8877-8cc5b0a2dd72</vt:lpwstr>
  </property>
</Properties>
</file>