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256" r:id="rId2"/>
    <p:sldId id="276" r:id="rId3"/>
    <p:sldId id="257" r:id="rId4"/>
    <p:sldId id="275" r:id="rId5"/>
    <p:sldId id="280" r:id="rId6"/>
    <p:sldId id="279" r:id="rId7"/>
    <p:sldId id="270" r:id="rId8"/>
    <p:sldId id="260" r:id="rId9"/>
    <p:sldId id="277" r:id="rId10"/>
    <p:sldId id="258" r:id="rId11"/>
    <p:sldId id="278" r:id="rId12"/>
    <p:sldId id="263" r:id="rId13"/>
    <p:sldId id="281" r:id="rId14"/>
    <p:sldId id="264" r:id="rId15"/>
    <p:sldId id="282" r:id="rId16"/>
    <p:sldId id="283" r:id="rId17"/>
    <p:sldId id="284" r:id="rId18"/>
    <p:sldId id="266" r:id="rId19"/>
    <p:sldId id="268" r:id="rId20"/>
    <p:sldId id="287" r:id="rId21"/>
    <p:sldId id="286" r:id="rId22"/>
    <p:sldId id="269" r:id="rId23"/>
    <p:sldId id="285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7758C-D957-4DF6-A672-9F6140967F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1C9796-77D4-4084-B733-A007F9B706C5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CO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Evaluación </a:t>
          </a:r>
          <a:endParaRPr lang="es-CO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Educativa </a:t>
          </a:r>
          <a:endParaRPr lang="es-ES" dirty="0"/>
        </a:p>
      </dgm:t>
    </dgm:pt>
    <dgm:pt modelId="{E3D0C31F-D10D-4108-AF43-6FB40BB37E45}" type="parTrans" cxnId="{2FEE7683-D822-43F7-A2B0-D3428E6AD704}">
      <dgm:prSet/>
      <dgm:spPr/>
      <dgm:t>
        <a:bodyPr/>
        <a:lstStyle/>
        <a:p>
          <a:endParaRPr lang="es-ES"/>
        </a:p>
      </dgm:t>
    </dgm:pt>
    <dgm:pt modelId="{D12D47D8-71C2-445D-ACDB-4DDA98B5DC93}" type="sibTrans" cxnId="{2FEE7683-D822-43F7-A2B0-D3428E6AD704}">
      <dgm:prSet/>
      <dgm:spPr/>
      <dgm:t>
        <a:bodyPr/>
        <a:lstStyle/>
        <a:p>
          <a:endParaRPr lang="es-ES"/>
        </a:p>
      </dgm:t>
    </dgm:pt>
    <dgm:pt modelId="{2C736BEC-99E7-483A-9E9E-DC1BF383E8DD}">
      <dgm:prSet phldrT="[Texto]"/>
      <dgm:spPr/>
      <dgm:t>
        <a:bodyPr/>
        <a:lstStyle/>
        <a:p>
          <a:r>
            <a:rPr lang="es-ES" dirty="0" smtClean="0"/>
            <a:t>Comprensión de las prácticas evaluativas en los centros de práctica.</a:t>
          </a:r>
          <a:br>
            <a:rPr lang="es-ES" dirty="0" smtClean="0"/>
          </a:br>
          <a:endParaRPr lang="es-ES" dirty="0"/>
        </a:p>
      </dgm:t>
    </dgm:pt>
    <dgm:pt modelId="{1D101D6C-D230-4F2A-A7D1-2A04BE09CB78}" type="parTrans" cxnId="{F8D140E9-8C6B-4865-8089-F186618F0AEF}">
      <dgm:prSet/>
      <dgm:spPr/>
      <dgm:t>
        <a:bodyPr/>
        <a:lstStyle/>
        <a:p>
          <a:endParaRPr lang="es-ES"/>
        </a:p>
      </dgm:t>
    </dgm:pt>
    <dgm:pt modelId="{331E78FC-1AA5-4677-9088-C59992406855}" type="sibTrans" cxnId="{F8D140E9-8C6B-4865-8089-F186618F0AEF}">
      <dgm:prSet/>
      <dgm:spPr/>
      <dgm:t>
        <a:bodyPr/>
        <a:lstStyle/>
        <a:p>
          <a:endParaRPr lang="es-ES"/>
        </a:p>
      </dgm:t>
    </dgm:pt>
    <dgm:pt modelId="{DF16A35B-A566-433D-B153-A77E84356FBA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CO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Investigación</a:t>
          </a:r>
          <a:endParaRPr lang="es-CO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en el Aula</a:t>
          </a:r>
          <a:endParaRPr lang="es-ES" dirty="0"/>
        </a:p>
      </dgm:t>
    </dgm:pt>
    <dgm:pt modelId="{5E64FA66-2734-4E62-BA75-0BEFEF60E855}" type="parTrans" cxnId="{B77CF40B-9235-4F28-A375-CF13C3294279}">
      <dgm:prSet/>
      <dgm:spPr/>
      <dgm:t>
        <a:bodyPr/>
        <a:lstStyle/>
        <a:p>
          <a:endParaRPr lang="es-ES"/>
        </a:p>
      </dgm:t>
    </dgm:pt>
    <dgm:pt modelId="{98CF0CA5-BA0A-443C-B77A-6BC74E1862CF}" type="sibTrans" cxnId="{B77CF40B-9235-4F28-A375-CF13C3294279}">
      <dgm:prSet/>
      <dgm:spPr/>
      <dgm:t>
        <a:bodyPr/>
        <a:lstStyle/>
        <a:p>
          <a:endParaRPr lang="es-ES"/>
        </a:p>
      </dgm:t>
    </dgm:pt>
    <dgm:pt modelId="{6626C9AA-DECF-42C4-91C8-F9126B46B222}">
      <dgm:prSet phldrT="[Texto]"/>
      <dgm:spPr/>
      <dgm:t>
        <a:bodyPr/>
        <a:lstStyle/>
        <a:p>
          <a:r>
            <a:rPr lang="es-ES" dirty="0" smtClean="0"/>
            <a:t>Observación sistemática sobre la práctica pedagógica, con el fin de mejorarla y de fomentar la innovación en el ejercicio profesional</a:t>
          </a:r>
          <a:endParaRPr lang="es-ES" dirty="0"/>
        </a:p>
      </dgm:t>
    </dgm:pt>
    <dgm:pt modelId="{21A5F88F-66AA-4DC1-95CE-188E2059A306}" type="parTrans" cxnId="{66D23345-E3D0-4734-85A7-240EF67AD8B2}">
      <dgm:prSet/>
      <dgm:spPr/>
      <dgm:t>
        <a:bodyPr/>
        <a:lstStyle/>
        <a:p>
          <a:endParaRPr lang="es-ES"/>
        </a:p>
      </dgm:t>
    </dgm:pt>
    <dgm:pt modelId="{4FEF9442-5FB5-4A9D-A97B-DCAE0C88E452}" type="sibTrans" cxnId="{66D23345-E3D0-4734-85A7-240EF67AD8B2}">
      <dgm:prSet/>
      <dgm:spPr/>
      <dgm:t>
        <a:bodyPr/>
        <a:lstStyle/>
        <a:p>
          <a:endParaRPr lang="es-ES"/>
        </a:p>
      </dgm:t>
    </dgm:pt>
    <dgm:pt modelId="{46C536E3-A66E-495D-80C1-904F54E8BC27}">
      <dgm:prSet phldrT="[Texto]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CO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Infancias y </a:t>
          </a:r>
          <a:endParaRPr lang="es-CO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Diversidad de Género</a:t>
          </a:r>
        </a:p>
        <a:p>
          <a:pPr rtl="0"/>
          <a:endParaRPr lang="es-ES" dirty="0"/>
        </a:p>
      </dgm:t>
    </dgm:pt>
    <dgm:pt modelId="{DD49F347-6788-4689-B3A2-9B8D907EC11B}" type="parTrans" cxnId="{633E0183-0776-4CEC-B80C-ECEEFB84D631}">
      <dgm:prSet/>
      <dgm:spPr/>
      <dgm:t>
        <a:bodyPr/>
        <a:lstStyle/>
        <a:p>
          <a:endParaRPr lang="es-ES"/>
        </a:p>
      </dgm:t>
    </dgm:pt>
    <dgm:pt modelId="{75EEEAE1-4B1C-48E6-81BF-D14861565732}" type="sibTrans" cxnId="{633E0183-0776-4CEC-B80C-ECEEFB84D631}">
      <dgm:prSet/>
      <dgm:spPr/>
      <dgm:t>
        <a:bodyPr/>
        <a:lstStyle/>
        <a:p>
          <a:endParaRPr lang="es-ES"/>
        </a:p>
      </dgm:t>
    </dgm:pt>
    <dgm:pt modelId="{ABD26D8E-841B-442A-9729-AE0900D8C8D7}">
      <dgm:prSet phldrT="[Texto]"/>
      <dgm:spPr/>
      <dgm:t>
        <a:bodyPr/>
        <a:lstStyle/>
        <a:p>
          <a:r>
            <a:rPr lang="es-ES" dirty="0" smtClean="0"/>
            <a:t>La identidad como categoría histórica en el desarrollo humano de la infancia . La diversidad desde la diferencia y la equidad de  género. </a:t>
          </a:r>
          <a:endParaRPr lang="es-ES" dirty="0"/>
        </a:p>
      </dgm:t>
    </dgm:pt>
    <dgm:pt modelId="{2B844853-F211-493F-BDBD-AD4714BBC5D1}" type="parTrans" cxnId="{5CC84FAA-A31A-4F3F-9B15-CD5CAB2D37B1}">
      <dgm:prSet/>
      <dgm:spPr/>
      <dgm:t>
        <a:bodyPr/>
        <a:lstStyle/>
        <a:p>
          <a:endParaRPr lang="es-ES"/>
        </a:p>
      </dgm:t>
    </dgm:pt>
    <dgm:pt modelId="{FEDC106E-BDD4-4BC2-A086-3E0017EB1417}" type="sibTrans" cxnId="{5CC84FAA-A31A-4F3F-9B15-CD5CAB2D37B1}">
      <dgm:prSet/>
      <dgm:spPr/>
      <dgm:t>
        <a:bodyPr/>
        <a:lstStyle/>
        <a:p>
          <a:endParaRPr lang="es-ES"/>
        </a:p>
      </dgm:t>
    </dgm:pt>
    <dgm:pt modelId="{C02A7288-F466-4938-8D76-FC1348CB0037}" type="pres">
      <dgm:prSet presAssocID="{C817758C-D957-4DF6-A672-9F6140967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679EB3-B259-4243-9284-EFBA8C2971EB}" type="pres">
      <dgm:prSet presAssocID="{311C9796-77D4-4084-B733-A007F9B706C5}" presName="linNode" presStyleCnt="0"/>
      <dgm:spPr/>
    </dgm:pt>
    <dgm:pt modelId="{A60C4D6A-B3A8-4F68-83B5-122A66B855CE}" type="pres">
      <dgm:prSet presAssocID="{311C9796-77D4-4084-B733-A007F9B706C5}" presName="parentText" presStyleLbl="node1" presStyleIdx="0" presStyleCnt="3" custScaleY="576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E4957E-96D4-46FE-8454-A94DCB8C9B3B}" type="pres">
      <dgm:prSet presAssocID="{311C9796-77D4-4084-B733-A007F9B706C5}" presName="descendantText" presStyleLbl="alignAccFollowNode1" presStyleIdx="0" presStyleCnt="3" custScaleY="624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9BC87-C3CE-438B-A1BE-70EC8EFABFC4}" type="pres">
      <dgm:prSet presAssocID="{D12D47D8-71C2-445D-ACDB-4DDA98B5DC93}" presName="sp" presStyleCnt="0"/>
      <dgm:spPr/>
    </dgm:pt>
    <dgm:pt modelId="{2389858B-9536-4769-9CBE-A8C9EC05ACAC}" type="pres">
      <dgm:prSet presAssocID="{DF16A35B-A566-433D-B153-A77E84356FBA}" presName="linNode" presStyleCnt="0"/>
      <dgm:spPr/>
    </dgm:pt>
    <dgm:pt modelId="{9E322CBE-9A01-44F3-B1BD-6C88FE3A21E0}" type="pres">
      <dgm:prSet presAssocID="{DF16A35B-A566-433D-B153-A77E84356FBA}" presName="parentText" presStyleLbl="node1" presStyleIdx="1" presStyleCnt="3" custScaleY="7136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A63DEF-9C65-4366-AB05-349618CC098F}" type="pres">
      <dgm:prSet presAssocID="{DF16A35B-A566-433D-B153-A77E84356FBA}" presName="descendantText" presStyleLbl="alignAccFollowNode1" presStyleIdx="1" presStyleCnt="3" custScaleY="732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9FEC7C-1A2A-4300-80AB-25BECCA761F4}" type="pres">
      <dgm:prSet presAssocID="{98CF0CA5-BA0A-443C-B77A-6BC74E1862CF}" presName="sp" presStyleCnt="0"/>
      <dgm:spPr/>
    </dgm:pt>
    <dgm:pt modelId="{87C34BA4-C666-4613-8031-8A6631474EE7}" type="pres">
      <dgm:prSet presAssocID="{46C536E3-A66E-495D-80C1-904F54E8BC27}" presName="linNode" presStyleCnt="0"/>
      <dgm:spPr/>
    </dgm:pt>
    <dgm:pt modelId="{339BAAB1-652C-4AA9-903A-7182DE16EFE2}" type="pres">
      <dgm:prSet presAssocID="{46C536E3-A66E-495D-80C1-904F54E8BC27}" presName="parentText" presStyleLbl="node1" presStyleIdx="2" presStyleCnt="3" custScaleY="7918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68093-9529-4B86-AF4F-92F830FF70F4}" type="pres">
      <dgm:prSet presAssocID="{46C536E3-A66E-495D-80C1-904F54E8BC27}" presName="descendantText" presStyleLbl="alignAccFollowNode1" presStyleIdx="2" presStyleCnt="3" custScaleY="727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C128EC-B0E1-4689-99A1-9587DABD1D9B}" type="presOf" srcId="{46C536E3-A66E-495D-80C1-904F54E8BC27}" destId="{339BAAB1-652C-4AA9-903A-7182DE16EFE2}" srcOrd="0" destOrd="0" presId="urn:microsoft.com/office/officeart/2005/8/layout/vList5"/>
    <dgm:cxn modelId="{DA668310-BD24-42E9-927C-2A31E4B6B17E}" type="presOf" srcId="{2C736BEC-99E7-483A-9E9E-DC1BF383E8DD}" destId="{DBE4957E-96D4-46FE-8454-A94DCB8C9B3B}" srcOrd="0" destOrd="0" presId="urn:microsoft.com/office/officeart/2005/8/layout/vList5"/>
    <dgm:cxn modelId="{633E0183-0776-4CEC-B80C-ECEEFB84D631}" srcId="{C817758C-D957-4DF6-A672-9F6140967F30}" destId="{46C536E3-A66E-495D-80C1-904F54E8BC27}" srcOrd="2" destOrd="0" parTransId="{DD49F347-6788-4689-B3A2-9B8D907EC11B}" sibTransId="{75EEEAE1-4B1C-48E6-81BF-D14861565732}"/>
    <dgm:cxn modelId="{B77CF40B-9235-4F28-A375-CF13C3294279}" srcId="{C817758C-D957-4DF6-A672-9F6140967F30}" destId="{DF16A35B-A566-433D-B153-A77E84356FBA}" srcOrd="1" destOrd="0" parTransId="{5E64FA66-2734-4E62-BA75-0BEFEF60E855}" sibTransId="{98CF0CA5-BA0A-443C-B77A-6BC74E1862CF}"/>
    <dgm:cxn modelId="{0B92E9CE-33D0-453C-B03E-CF3CAE51BB42}" type="presOf" srcId="{6626C9AA-DECF-42C4-91C8-F9126B46B222}" destId="{FCA63DEF-9C65-4366-AB05-349618CC098F}" srcOrd="0" destOrd="0" presId="urn:microsoft.com/office/officeart/2005/8/layout/vList5"/>
    <dgm:cxn modelId="{96EC7356-A01B-438E-95FF-EF3A2865A7DE}" type="presOf" srcId="{311C9796-77D4-4084-B733-A007F9B706C5}" destId="{A60C4D6A-B3A8-4F68-83B5-122A66B855CE}" srcOrd="0" destOrd="0" presId="urn:microsoft.com/office/officeart/2005/8/layout/vList5"/>
    <dgm:cxn modelId="{F8D140E9-8C6B-4865-8089-F186618F0AEF}" srcId="{311C9796-77D4-4084-B733-A007F9B706C5}" destId="{2C736BEC-99E7-483A-9E9E-DC1BF383E8DD}" srcOrd="0" destOrd="0" parTransId="{1D101D6C-D230-4F2A-A7D1-2A04BE09CB78}" sibTransId="{331E78FC-1AA5-4677-9088-C59992406855}"/>
    <dgm:cxn modelId="{5CC84FAA-A31A-4F3F-9B15-CD5CAB2D37B1}" srcId="{46C536E3-A66E-495D-80C1-904F54E8BC27}" destId="{ABD26D8E-841B-442A-9729-AE0900D8C8D7}" srcOrd="0" destOrd="0" parTransId="{2B844853-F211-493F-BDBD-AD4714BBC5D1}" sibTransId="{FEDC106E-BDD4-4BC2-A086-3E0017EB1417}"/>
    <dgm:cxn modelId="{66D23345-E3D0-4734-85A7-240EF67AD8B2}" srcId="{DF16A35B-A566-433D-B153-A77E84356FBA}" destId="{6626C9AA-DECF-42C4-91C8-F9126B46B222}" srcOrd="0" destOrd="0" parTransId="{21A5F88F-66AA-4DC1-95CE-188E2059A306}" sibTransId="{4FEF9442-5FB5-4A9D-A97B-DCAE0C88E452}"/>
    <dgm:cxn modelId="{7C1AF4FB-3E7B-48E1-B11F-845ADACB6B3C}" type="presOf" srcId="{DF16A35B-A566-433D-B153-A77E84356FBA}" destId="{9E322CBE-9A01-44F3-B1BD-6C88FE3A21E0}" srcOrd="0" destOrd="0" presId="urn:microsoft.com/office/officeart/2005/8/layout/vList5"/>
    <dgm:cxn modelId="{7DA398AD-5381-4B8B-BE41-282E2FB0D162}" type="presOf" srcId="{C817758C-D957-4DF6-A672-9F6140967F30}" destId="{C02A7288-F466-4938-8D76-FC1348CB0037}" srcOrd="0" destOrd="0" presId="urn:microsoft.com/office/officeart/2005/8/layout/vList5"/>
    <dgm:cxn modelId="{7133B924-04F6-47DD-BA84-1A5FFC7725AA}" type="presOf" srcId="{ABD26D8E-841B-442A-9729-AE0900D8C8D7}" destId="{E0468093-9529-4B86-AF4F-92F830FF70F4}" srcOrd="0" destOrd="0" presId="urn:microsoft.com/office/officeart/2005/8/layout/vList5"/>
    <dgm:cxn modelId="{2FEE7683-D822-43F7-A2B0-D3428E6AD704}" srcId="{C817758C-D957-4DF6-A672-9F6140967F30}" destId="{311C9796-77D4-4084-B733-A007F9B706C5}" srcOrd="0" destOrd="0" parTransId="{E3D0C31F-D10D-4108-AF43-6FB40BB37E45}" sibTransId="{D12D47D8-71C2-445D-ACDB-4DDA98B5DC93}"/>
    <dgm:cxn modelId="{7A185443-4881-4E04-BEF1-AD05B26043D1}" type="presParOf" srcId="{C02A7288-F466-4938-8D76-FC1348CB0037}" destId="{9D679EB3-B259-4243-9284-EFBA8C2971EB}" srcOrd="0" destOrd="0" presId="urn:microsoft.com/office/officeart/2005/8/layout/vList5"/>
    <dgm:cxn modelId="{0BC843AC-7367-40DD-BF7E-9305FD1C1700}" type="presParOf" srcId="{9D679EB3-B259-4243-9284-EFBA8C2971EB}" destId="{A60C4D6A-B3A8-4F68-83B5-122A66B855CE}" srcOrd="0" destOrd="0" presId="urn:microsoft.com/office/officeart/2005/8/layout/vList5"/>
    <dgm:cxn modelId="{BAFC0B4D-CF97-40A2-9A2B-E731C43E4056}" type="presParOf" srcId="{9D679EB3-B259-4243-9284-EFBA8C2971EB}" destId="{DBE4957E-96D4-46FE-8454-A94DCB8C9B3B}" srcOrd="1" destOrd="0" presId="urn:microsoft.com/office/officeart/2005/8/layout/vList5"/>
    <dgm:cxn modelId="{FCB22A23-F84B-47D1-B7F8-D2C0E538448E}" type="presParOf" srcId="{C02A7288-F466-4938-8D76-FC1348CB0037}" destId="{FF19BC87-C3CE-438B-A1BE-70EC8EFABFC4}" srcOrd="1" destOrd="0" presId="urn:microsoft.com/office/officeart/2005/8/layout/vList5"/>
    <dgm:cxn modelId="{D8DFB05C-5A6C-4988-A7BF-2E0E52A9421A}" type="presParOf" srcId="{C02A7288-F466-4938-8D76-FC1348CB0037}" destId="{2389858B-9536-4769-9CBE-A8C9EC05ACAC}" srcOrd="2" destOrd="0" presId="urn:microsoft.com/office/officeart/2005/8/layout/vList5"/>
    <dgm:cxn modelId="{32F56B35-94AC-4414-9A46-6F871C09BD8E}" type="presParOf" srcId="{2389858B-9536-4769-9CBE-A8C9EC05ACAC}" destId="{9E322CBE-9A01-44F3-B1BD-6C88FE3A21E0}" srcOrd="0" destOrd="0" presId="urn:microsoft.com/office/officeart/2005/8/layout/vList5"/>
    <dgm:cxn modelId="{7C5C13B8-A6C5-4185-980C-D393ED065871}" type="presParOf" srcId="{2389858B-9536-4769-9CBE-A8C9EC05ACAC}" destId="{FCA63DEF-9C65-4366-AB05-349618CC098F}" srcOrd="1" destOrd="0" presId="urn:microsoft.com/office/officeart/2005/8/layout/vList5"/>
    <dgm:cxn modelId="{25E800B3-7338-4C58-B4FA-14F2EB9F461C}" type="presParOf" srcId="{C02A7288-F466-4938-8D76-FC1348CB0037}" destId="{5B9FEC7C-1A2A-4300-80AB-25BECCA761F4}" srcOrd="3" destOrd="0" presId="urn:microsoft.com/office/officeart/2005/8/layout/vList5"/>
    <dgm:cxn modelId="{60EC6CE6-38FB-4BE1-87FD-DC12ECCB0DAE}" type="presParOf" srcId="{C02A7288-F466-4938-8D76-FC1348CB0037}" destId="{87C34BA4-C666-4613-8031-8A6631474EE7}" srcOrd="4" destOrd="0" presId="urn:microsoft.com/office/officeart/2005/8/layout/vList5"/>
    <dgm:cxn modelId="{7A50268F-1749-4742-96F1-A7A31833847D}" type="presParOf" srcId="{87C34BA4-C666-4613-8031-8A6631474EE7}" destId="{339BAAB1-652C-4AA9-903A-7182DE16EFE2}" srcOrd="0" destOrd="0" presId="urn:microsoft.com/office/officeart/2005/8/layout/vList5"/>
    <dgm:cxn modelId="{8BB5EB66-2CC7-450C-89EE-C7DE210261FC}" type="presParOf" srcId="{87C34BA4-C666-4613-8031-8A6631474EE7}" destId="{E0468093-9529-4B86-AF4F-92F830FF70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43ACC-52A7-4ABF-8C56-4BD526621F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9E76FDC-37D7-4DE6-9A22-2DEDA4C9A1E1}">
      <dgm:prSet phldrT="[Texto]" custT="1"/>
      <dgm:spPr>
        <a:solidFill>
          <a:schemeClr val="accent4">
            <a:lumMod val="20000"/>
            <a:lumOff val="80000"/>
          </a:schemeClr>
        </a:solidFill>
        <a:ln w="19050"/>
      </dgm:spPr>
      <dgm:t>
        <a:bodyPr/>
        <a:lstStyle/>
        <a:p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Lúdica,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Recreación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y Deporte</a:t>
          </a:r>
          <a:endParaRPr lang="es-ES" sz="2000" dirty="0"/>
        </a:p>
      </dgm:t>
    </dgm:pt>
    <dgm:pt modelId="{C4BD00AF-1B1D-4A4D-BF7A-C7895F13C974}" type="parTrans" cxnId="{A1A8E012-658A-4997-A870-9A6D502CBAAB}">
      <dgm:prSet/>
      <dgm:spPr/>
      <dgm:t>
        <a:bodyPr/>
        <a:lstStyle/>
        <a:p>
          <a:endParaRPr lang="es-ES"/>
        </a:p>
      </dgm:t>
    </dgm:pt>
    <dgm:pt modelId="{4EFA82C6-9D78-4439-AA26-A679BA47B26A}" type="sibTrans" cxnId="{A1A8E012-658A-4997-A870-9A6D502CBAAB}">
      <dgm:prSet/>
      <dgm:spPr/>
      <dgm:t>
        <a:bodyPr/>
        <a:lstStyle/>
        <a:p>
          <a:endParaRPr lang="es-ES"/>
        </a:p>
      </dgm:t>
    </dgm:pt>
    <dgm:pt modelId="{BE3DAF17-2A6F-4027-B873-D403E87E86D8}">
      <dgm:prSet phldrT="[Texto]" custT="1"/>
      <dgm:spPr/>
      <dgm:t>
        <a:bodyPr/>
        <a:lstStyle/>
        <a:p>
          <a:r>
            <a:rPr lang="es-ES" sz="1600" dirty="0" smtClean="0"/>
            <a:t>Formación sobre la importancia del desarrollo  psicomotor y la recreación   </a:t>
          </a:r>
          <a:endParaRPr lang="es-ES" sz="1600" dirty="0"/>
        </a:p>
      </dgm:t>
    </dgm:pt>
    <dgm:pt modelId="{8DDC6AFE-CB83-4174-81FD-819B08FD1F9E}" type="parTrans" cxnId="{AAEE619A-5593-4C6C-ACAB-72E2181BFE65}">
      <dgm:prSet/>
      <dgm:spPr/>
      <dgm:t>
        <a:bodyPr/>
        <a:lstStyle/>
        <a:p>
          <a:endParaRPr lang="es-ES"/>
        </a:p>
      </dgm:t>
    </dgm:pt>
    <dgm:pt modelId="{759B7271-5CA7-4599-8D43-7D10983688BE}" type="sibTrans" cxnId="{AAEE619A-5593-4C6C-ACAB-72E2181BFE65}">
      <dgm:prSet/>
      <dgm:spPr/>
      <dgm:t>
        <a:bodyPr/>
        <a:lstStyle/>
        <a:p>
          <a:endParaRPr lang="es-ES"/>
        </a:p>
      </dgm:t>
    </dgm:pt>
    <dgm:pt modelId="{36244B88-FA50-4A41-9557-F6739028A5C9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Didáctica del 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>
            <a:lnSpc>
              <a:spcPct val="100000"/>
            </a:lnSpc>
          </a:pPr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Pensamiento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>
            <a:lnSpc>
              <a:spcPct val="100000"/>
            </a:lnSpc>
          </a:pPr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Numérico y 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>
            <a:lnSpc>
              <a:spcPct val="100000"/>
            </a:lnSpc>
          </a:pPr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Aleatorio</a:t>
          </a:r>
          <a:endParaRPr lang="es-ES" sz="2000" dirty="0"/>
        </a:p>
      </dgm:t>
    </dgm:pt>
    <dgm:pt modelId="{B8316BDB-5A4E-42C7-940D-76C445C0E6D2}" type="parTrans" cxnId="{1CA9FE0F-7F0F-4BA3-9444-6284D7F1127A}">
      <dgm:prSet/>
      <dgm:spPr/>
      <dgm:t>
        <a:bodyPr/>
        <a:lstStyle/>
        <a:p>
          <a:endParaRPr lang="es-ES"/>
        </a:p>
      </dgm:t>
    </dgm:pt>
    <dgm:pt modelId="{83425630-DBB7-4C91-8984-05D673775C1B}" type="sibTrans" cxnId="{1CA9FE0F-7F0F-4BA3-9444-6284D7F1127A}">
      <dgm:prSet/>
      <dgm:spPr/>
      <dgm:t>
        <a:bodyPr/>
        <a:lstStyle/>
        <a:p>
          <a:endParaRPr lang="es-ES"/>
        </a:p>
      </dgm:t>
    </dgm:pt>
    <dgm:pt modelId="{12B68F28-44A5-438D-91D1-5E6909799BDC}">
      <dgm:prSet phldrT="[Texto]" custT="1"/>
      <dgm:spPr/>
      <dgm:t>
        <a:bodyPr/>
        <a:lstStyle/>
        <a:p>
          <a:r>
            <a:rPr lang="es-ES" sz="1600" dirty="0" smtClean="0"/>
            <a:t>Relación del juego con el desarrollo del pensamiento </a:t>
          </a:r>
          <a:endParaRPr lang="es-ES" sz="1600" dirty="0"/>
        </a:p>
      </dgm:t>
    </dgm:pt>
    <dgm:pt modelId="{65312EE5-9864-4929-9E83-EAFE90D90715}" type="parTrans" cxnId="{4B12F86D-FA11-4B4F-8701-A0A7E37F4C86}">
      <dgm:prSet/>
      <dgm:spPr/>
      <dgm:t>
        <a:bodyPr/>
        <a:lstStyle/>
        <a:p>
          <a:endParaRPr lang="es-ES"/>
        </a:p>
      </dgm:t>
    </dgm:pt>
    <dgm:pt modelId="{D684AABA-AF14-4A60-8228-74B90F4B66D0}" type="sibTrans" cxnId="{4B12F86D-FA11-4B4F-8701-A0A7E37F4C86}">
      <dgm:prSet/>
      <dgm:spPr/>
      <dgm:t>
        <a:bodyPr/>
        <a:lstStyle/>
        <a:p>
          <a:endParaRPr lang="es-ES"/>
        </a:p>
      </dgm:t>
    </dgm:pt>
    <dgm:pt modelId="{FC48ACEF-0201-417E-BD21-11C2B5ED4F6B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Didáctica de 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las </a:t>
          </a:r>
          <a:r>
            <a:rPr lang="es-CO" sz="2000" b="1" i="0" u="none" strike="noStrike" cap="none" dirty="0" err="1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Exp</a:t>
          </a:r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. 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Musicales y</a:t>
          </a:r>
          <a:endParaRPr lang="es-CO" sz="2000" b="1" i="0" u="none" strike="noStrike" cap="none" dirty="0" smtClean="0">
            <a:solidFill>
              <a:srgbClr val="000000"/>
            </a:solidFill>
          </a:endParaRPr>
        </a:p>
        <a:p>
          <a:pPr rtl="0"/>
          <a:r>
            <a:rPr lang="es-CO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Escénicas</a:t>
          </a:r>
          <a:endParaRPr lang="es-ES" sz="2000" dirty="0"/>
        </a:p>
      </dgm:t>
    </dgm:pt>
    <dgm:pt modelId="{3E655360-EFB9-4C40-B439-F63AFC4908E7}" type="parTrans" cxnId="{6EF5EBAF-BD25-44B7-A6A0-A2BA2A712614}">
      <dgm:prSet/>
      <dgm:spPr/>
      <dgm:t>
        <a:bodyPr/>
        <a:lstStyle/>
        <a:p>
          <a:endParaRPr lang="es-ES"/>
        </a:p>
      </dgm:t>
    </dgm:pt>
    <dgm:pt modelId="{D49B4825-BCE5-4643-A76F-A8683AFB0B11}" type="sibTrans" cxnId="{6EF5EBAF-BD25-44B7-A6A0-A2BA2A712614}">
      <dgm:prSet/>
      <dgm:spPr/>
      <dgm:t>
        <a:bodyPr/>
        <a:lstStyle/>
        <a:p>
          <a:endParaRPr lang="es-ES"/>
        </a:p>
      </dgm:t>
    </dgm:pt>
    <dgm:pt modelId="{E67A7BC9-9413-4AD5-A6A1-6EAE6E55E8A8}">
      <dgm:prSet phldrT="[Texto]"/>
      <dgm:spPr/>
      <dgm:t>
        <a:bodyPr/>
        <a:lstStyle/>
        <a:p>
          <a:r>
            <a:rPr lang="es-ES" dirty="0" smtClean="0"/>
            <a:t>Se hace necesario que el docente dentro de su quehacer pedagógico implemente diversas estrategias de enseñanza, el teatro se convierte en una estrategia para aprender.</a:t>
          </a:r>
          <a:endParaRPr lang="es-ES" dirty="0"/>
        </a:p>
      </dgm:t>
    </dgm:pt>
    <dgm:pt modelId="{014FDD2D-86E4-4B95-BAF2-60A255D59311}" type="parTrans" cxnId="{3B49C6DA-DE42-447B-89EA-9AD696E904F8}">
      <dgm:prSet/>
      <dgm:spPr/>
      <dgm:t>
        <a:bodyPr/>
        <a:lstStyle/>
        <a:p>
          <a:endParaRPr lang="es-ES"/>
        </a:p>
      </dgm:t>
    </dgm:pt>
    <dgm:pt modelId="{735F1307-CDB3-4F12-B250-1AC53F2CE789}" type="sibTrans" cxnId="{3B49C6DA-DE42-447B-89EA-9AD696E904F8}">
      <dgm:prSet/>
      <dgm:spPr/>
      <dgm:t>
        <a:bodyPr/>
        <a:lstStyle/>
        <a:p>
          <a:endParaRPr lang="es-ES"/>
        </a:p>
      </dgm:t>
    </dgm:pt>
    <dgm:pt modelId="{BD01AB68-D536-4DCF-8C73-709B364BDD7F}" type="pres">
      <dgm:prSet presAssocID="{F7943ACC-52A7-4ABF-8C56-4BD526621F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32C285-C79A-4700-8468-AB8036DAE993}" type="pres">
      <dgm:prSet presAssocID="{D9E76FDC-37D7-4DE6-9A22-2DEDA4C9A1E1}" presName="linNode" presStyleCnt="0"/>
      <dgm:spPr/>
    </dgm:pt>
    <dgm:pt modelId="{810CA6CC-20CC-4693-9593-07747F251A62}" type="pres">
      <dgm:prSet presAssocID="{D9E76FDC-37D7-4DE6-9A22-2DEDA4C9A1E1}" presName="parentText" presStyleLbl="node1" presStyleIdx="0" presStyleCnt="3" custScaleY="776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51DAB-7225-4C85-B082-F692F2ADB320}" type="pres">
      <dgm:prSet presAssocID="{D9E76FDC-37D7-4DE6-9A22-2DEDA4C9A1E1}" presName="descendantText" presStyleLbl="alignAccFollowNode1" presStyleIdx="0" presStyleCnt="3" custScaleY="819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0D7A54-3B98-4EF2-93CB-E36A5B534799}" type="pres">
      <dgm:prSet presAssocID="{4EFA82C6-9D78-4439-AA26-A679BA47B26A}" presName="sp" presStyleCnt="0"/>
      <dgm:spPr/>
    </dgm:pt>
    <dgm:pt modelId="{7195946A-6117-4742-9F28-9E39251770D1}" type="pres">
      <dgm:prSet presAssocID="{36244B88-FA50-4A41-9557-F6739028A5C9}" presName="linNode" presStyleCnt="0"/>
      <dgm:spPr/>
    </dgm:pt>
    <dgm:pt modelId="{BC2A92A9-111C-4836-A331-E273D40245DD}" type="pres">
      <dgm:prSet presAssocID="{36244B88-FA50-4A41-9557-F6739028A5C9}" presName="parentText" presStyleLbl="node1" presStyleIdx="1" presStyleCnt="3" custScaleY="726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D6E836-40F6-4034-B433-74F5B54FF9A1}" type="pres">
      <dgm:prSet presAssocID="{36244B88-FA50-4A41-9557-F6739028A5C9}" presName="descendantText" presStyleLbl="alignAccFollowNode1" presStyleIdx="1" presStyleCnt="3" custScaleY="738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013E0-F744-4FB9-ACEB-ABB6310362B3}" type="pres">
      <dgm:prSet presAssocID="{83425630-DBB7-4C91-8984-05D673775C1B}" presName="sp" presStyleCnt="0"/>
      <dgm:spPr/>
    </dgm:pt>
    <dgm:pt modelId="{2141FD3D-61F4-476E-B504-2C0BC9FF4E67}" type="pres">
      <dgm:prSet presAssocID="{FC48ACEF-0201-417E-BD21-11C2B5ED4F6B}" presName="linNode" presStyleCnt="0"/>
      <dgm:spPr/>
    </dgm:pt>
    <dgm:pt modelId="{9AD8A0C0-14AE-4674-A3C9-E5979A5426B2}" type="pres">
      <dgm:prSet presAssocID="{FC48ACEF-0201-417E-BD21-11C2B5ED4F6B}" presName="parentText" presStyleLbl="node1" presStyleIdx="2" presStyleCnt="3" custScaleX="112750" custScaleY="7698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054747-5F68-4EBB-AD8B-59CF09D381E9}" type="pres">
      <dgm:prSet presAssocID="{FC48ACEF-0201-417E-BD21-11C2B5ED4F6B}" presName="descendantText" presStyleLbl="alignAccFollowNode1" presStyleIdx="2" presStyleCnt="3" custScaleX="133336" custScaleY="88492" custLinFactNeighborX="-1366" custLinFactNeighborY="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A9FE0F-7F0F-4BA3-9444-6284D7F1127A}" srcId="{F7943ACC-52A7-4ABF-8C56-4BD526621F66}" destId="{36244B88-FA50-4A41-9557-F6739028A5C9}" srcOrd="1" destOrd="0" parTransId="{B8316BDB-5A4E-42C7-940D-76C445C0E6D2}" sibTransId="{83425630-DBB7-4C91-8984-05D673775C1B}"/>
    <dgm:cxn modelId="{CC96E780-B6C7-4C40-8DC9-52D470F561AA}" type="presOf" srcId="{F7943ACC-52A7-4ABF-8C56-4BD526621F66}" destId="{BD01AB68-D536-4DCF-8C73-709B364BDD7F}" srcOrd="0" destOrd="0" presId="urn:microsoft.com/office/officeart/2005/8/layout/vList5"/>
    <dgm:cxn modelId="{FC9CB3B1-B680-448C-BF26-A810EF5D2D2B}" type="presOf" srcId="{D9E76FDC-37D7-4DE6-9A22-2DEDA4C9A1E1}" destId="{810CA6CC-20CC-4693-9593-07747F251A62}" srcOrd="0" destOrd="0" presId="urn:microsoft.com/office/officeart/2005/8/layout/vList5"/>
    <dgm:cxn modelId="{6EF5EBAF-BD25-44B7-A6A0-A2BA2A712614}" srcId="{F7943ACC-52A7-4ABF-8C56-4BD526621F66}" destId="{FC48ACEF-0201-417E-BD21-11C2B5ED4F6B}" srcOrd="2" destOrd="0" parTransId="{3E655360-EFB9-4C40-B439-F63AFC4908E7}" sibTransId="{D49B4825-BCE5-4643-A76F-A8683AFB0B11}"/>
    <dgm:cxn modelId="{C4AFC274-9353-4454-A7D3-E61D7D1BDE2D}" type="presOf" srcId="{E67A7BC9-9413-4AD5-A6A1-6EAE6E55E8A8}" destId="{C9054747-5F68-4EBB-AD8B-59CF09D381E9}" srcOrd="0" destOrd="0" presId="urn:microsoft.com/office/officeart/2005/8/layout/vList5"/>
    <dgm:cxn modelId="{482A3391-4C50-4275-9CC7-1E23C49F9ADF}" type="presOf" srcId="{FC48ACEF-0201-417E-BD21-11C2B5ED4F6B}" destId="{9AD8A0C0-14AE-4674-A3C9-E5979A5426B2}" srcOrd="0" destOrd="0" presId="urn:microsoft.com/office/officeart/2005/8/layout/vList5"/>
    <dgm:cxn modelId="{A123387B-47D8-4137-A85D-B72714B5DEA5}" type="presOf" srcId="{12B68F28-44A5-438D-91D1-5E6909799BDC}" destId="{82D6E836-40F6-4034-B433-74F5B54FF9A1}" srcOrd="0" destOrd="0" presId="urn:microsoft.com/office/officeart/2005/8/layout/vList5"/>
    <dgm:cxn modelId="{AAEE619A-5593-4C6C-ACAB-72E2181BFE65}" srcId="{D9E76FDC-37D7-4DE6-9A22-2DEDA4C9A1E1}" destId="{BE3DAF17-2A6F-4027-B873-D403E87E86D8}" srcOrd="0" destOrd="0" parTransId="{8DDC6AFE-CB83-4174-81FD-819B08FD1F9E}" sibTransId="{759B7271-5CA7-4599-8D43-7D10983688BE}"/>
    <dgm:cxn modelId="{3B49C6DA-DE42-447B-89EA-9AD696E904F8}" srcId="{FC48ACEF-0201-417E-BD21-11C2B5ED4F6B}" destId="{E67A7BC9-9413-4AD5-A6A1-6EAE6E55E8A8}" srcOrd="0" destOrd="0" parTransId="{014FDD2D-86E4-4B95-BAF2-60A255D59311}" sibTransId="{735F1307-CDB3-4F12-B250-1AC53F2CE789}"/>
    <dgm:cxn modelId="{A1A8E012-658A-4997-A870-9A6D502CBAAB}" srcId="{F7943ACC-52A7-4ABF-8C56-4BD526621F66}" destId="{D9E76FDC-37D7-4DE6-9A22-2DEDA4C9A1E1}" srcOrd="0" destOrd="0" parTransId="{C4BD00AF-1B1D-4A4D-BF7A-C7895F13C974}" sibTransId="{4EFA82C6-9D78-4439-AA26-A679BA47B26A}"/>
    <dgm:cxn modelId="{4B12F86D-FA11-4B4F-8701-A0A7E37F4C86}" srcId="{36244B88-FA50-4A41-9557-F6739028A5C9}" destId="{12B68F28-44A5-438D-91D1-5E6909799BDC}" srcOrd="0" destOrd="0" parTransId="{65312EE5-9864-4929-9E83-EAFE90D90715}" sibTransId="{D684AABA-AF14-4A60-8228-74B90F4B66D0}"/>
    <dgm:cxn modelId="{09098EE5-1C46-4A2C-8A42-822D14ADF4AB}" type="presOf" srcId="{BE3DAF17-2A6F-4027-B873-D403E87E86D8}" destId="{31F51DAB-7225-4C85-B082-F692F2ADB320}" srcOrd="0" destOrd="0" presId="urn:microsoft.com/office/officeart/2005/8/layout/vList5"/>
    <dgm:cxn modelId="{BA15A2AF-D339-4AD7-A395-4DBC6A0D54F3}" type="presOf" srcId="{36244B88-FA50-4A41-9557-F6739028A5C9}" destId="{BC2A92A9-111C-4836-A331-E273D40245DD}" srcOrd="0" destOrd="0" presId="urn:microsoft.com/office/officeart/2005/8/layout/vList5"/>
    <dgm:cxn modelId="{EB129F7B-91DB-4733-BD4E-C71A86537E16}" type="presParOf" srcId="{BD01AB68-D536-4DCF-8C73-709B364BDD7F}" destId="{3A32C285-C79A-4700-8468-AB8036DAE993}" srcOrd="0" destOrd="0" presId="urn:microsoft.com/office/officeart/2005/8/layout/vList5"/>
    <dgm:cxn modelId="{95D298F1-A0B4-48BB-82C1-31174E632A79}" type="presParOf" srcId="{3A32C285-C79A-4700-8468-AB8036DAE993}" destId="{810CA6CC-20CC-4693-9593-07747F251A62}" srcOrd="0" destOrd="0" presId="urn:microsoft.com/office/officeart/2005/8/layout/vList5"/>
    <dgm:cxn modelId="{99B4E0F5-058B-4F84-B28C-11CCB2DC4C43}" type="presParOf" srcId="{3A32C285-C79A-4700-8468-AB8036DAE993}" destId="{31F51DAB-7225-4C85-B082-F692F2ADB320}" srcOrd="1" destOrd="0" presId="urn:microsoft.com/office/officeart/2005/8/layout/vList5"/>
    <dgm:cxn modelId="{2D613E1E-75A3-4CBC-8E8B-10EBDAE47062}" type="presParOf" srcId="{BD01AB68-D536-4DCF-8C73-709B364BDD7F}" destId="{FE0D7A54-3B98-4EF2-93CB-E36A5B534799}" srcOrd="1" destOrd="0" presId="urn:microsoft.com/office/officeart/2005/8/layout/vList5"/>
    <dgm:cxn modelId="{DF1C8FA1-0CA2-4DAA-AE7C-6BF7CA92059C}" type="presParOf" srcId="{BD01AB68-D536-4DCF-8C73-709B364BDD7F}" destId="{7195946A-6117-4742-9F28-9E39251770D1}" srcOrd="2" destOrd="0" presId="urn:microsoft.com/office/officeart/2005/8/layout/vList5"/>
    <dgm:cxn modelId="{8C78B089-24ED-414B-ACD4-1656EC8B8654}" type="presParOf" srcId="{7195946A-6117-4742-9F28-9E39251770D1}" destId="{BC2A92A9-111C-4836-A331-E273D40245DD}" srcOrd="0" destOrd="0" presId="urn:microsoft.com/office/officeart/2005/8/layout/vList5"/>
    <dgm:cxn modelId="{F46C6BC8-B206-44BE-8394-5A20FDF3FB24}" type="presParOf" srcId="{7195946A-6117-4742-9F28-9E39251770D1}" destId="{82D6E836-40F6-4034-B433-74F5B54FF9A1}" srcOrd="1" destOrd="0" presId="urn:microsoft.com/office/officeart/2005/8/layout/vList5"/>
    <dgm:cxn modelId="{CC737BA0-F3AA-414C-B1AF-C62415B45DCB}" type="presParOf" srcId="{BD01AB68-D536-4DCF-8C73-709B364BDD7F}" destId="{810013E0-F744-4FB9-ACEB-ABB6310362B3}" srcOrd="3" destOrd="0" presId="urn:microsoft.com/office/officeart/2005/8/layout/vList5"/>
    <dgm:cxn modelId="{EC0AF9E4-EF17-4CAA-B5F8-CA489CD4E0A5}" type="presParOf" srcId="{BD01AB68-D536-4DCF-8C73-709B364BDD7F}" destId="{2141FD3D-61F4-476E-B504-2C0BC9FF4E67}" srcOrd="4" destOrd="0" presId="urn:microsoft.com/office/officeart/2005/8/layout/vList5"/>
    <dgm:cxn modelId="{6500F387-1EF3-47CB-9A00-7700767E9932}" type="presParOf" srcId="{2141FD3D-61F4-476E-B504-2C0BC9FF4E67}" destId="{9AD8A0C0-14AE-4674-A3C9-E5979A5426B2}" srcOrd="0" destOrd="0" presId="urn:microsoft.com/office/officeart/2005/8/layout/vList5"/>
    <dgm:cxn modelId="{DE2C4BCF-56AA-476F-BE9F-CB5B27A1AB6F}" type="presParOf" srcId="{2141FD3D-61F4-476E-B504-2C0BC9FF4E67}" destId="{C9054747-5F68-4EBB-AD8B-59CF09D381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444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531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058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89d53e47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89d53e47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8152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f7a50f9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f7a50f9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71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f82c08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f82c08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40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711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842" y="8685071"/>
            <a:ext cx="2971592" cy="457358"/>
          </a:xfrm>
          <a:prstGeom prst="rect">
            <a:avLst/>
          </a:prstGeom>
        </p:spPr>
        <p:txBody>
          <a:bodyPr lIns="90398" tIns="45199" rIns="90398" bIns="45199"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9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001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96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263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920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132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91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7435" y="3810290"/>
            <a:ext cx="10202259" cy="1994975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5805264"/>
            <a:ext cx="9985109" cy="66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F75F38-9CCE-4477-BA7B-58F0CF181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26" y="0"/>
            <a:ext cx="6535477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84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5534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66390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171425"/>
            <a:ext cx="10515600" cy="50055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838200" y="137823"/>
            <a:ext cx="105156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838200" y="1111536"/>
            <a:ext cx="105156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91815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1567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23521"/>
            <a:ext cx="103632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68760"/>
            <a:ext cx="10363200" cy="4827240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tabla</a:t>
            </a:r>
            <a:endParaRPr lang="es-CO" noProof="0"/>
          </a:p>
        </p:txBody>
      </p:sp>
      <p:cxnSp>
        <p:nvCxnSpPr>
          <p:cNvPr id="10" name="Conector recto 9"/>
          <p:cNvCxnSpPr/>
          <p:nvPr/>
        </p:nvCxnSpPr>
        <p:spPr>
          <a:xfrm>
            <a:off x="838200" y="1111536"/>
            <a:ext cx="105156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766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125" y="128736"/>
            <a:ext cx="103632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268760"/>
            <a:ext cx="5080000" cy="482724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268760"/>
            <a:ext cx="5080000" cy="4827240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imagen en línea</a:t>
            </a:r>
            <a:endParaRPr lang="es-CO" noProof="0"/>
          </a:p>
        </p:txBody>
      </p:sp>
      <p:cxnSp>
        <p:nvCxnSpPr>
          <p:cNvPr id="11" name="Conector recto 10"/>
          <p:cNvCxnSpPr/>
          <p:nvPr/>
        </p:nvCxnSpPr>
        <p:spPr>
          <a:xfrm>
            <a:off x="838200" y="1111536"/>
            <a:ext cx="105156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54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49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9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61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80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116634"/>
            <a:ext cx="10515600" cy="9834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62339"/>
            <a:ext cx="10515600" cy="50146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838200" y="1111536"/>
            <a:ext cx="105156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232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86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4376" y="4581128"/>
            <a:ext cx="11121363" cy="2016224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14377" y="4016507"/>
            <a:ext cx="11126388" cy="53137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descripción o comentario de la sección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2" y="189902"/>
            <a:ext cx="5569989" cy="34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92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84041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9165" y="868364"/>
            <a:ext cx="8637208" cy="2852737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060267" y="3752851"/>
            <a:ext cx="8396107" cy="23685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 en esta sección</a:t>
            </a:r>
          </a:p>
        </p:txBody>
      </p:sp>
      <p:sp>
        <p:nvSpPr>
          <p:cNvPr id="10" name="Rectángulo 9"/>
          <p:cNvSpPr/>
          <p:nvPr/>
        </p:nvSpPr>
        <p:spPr>
          <a:xfrm flipH="1">
            <a:off x="1011727" y="3760172"/>
            <a:ext cx="96000" cy="2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6817696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304742"/>
            <a:ext cx="515620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304741"/>
            <a:ext cx="5156200" cy="48722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838200" y="1124744"/>
            <a:ext cx="105156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838200" y="123824"/>
            <a:ext cx="105156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24888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243818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067731"/>
            <a:ext cx="5158316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243818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067731"/>
            <a:ext cx="5183717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10"/>
          <p:cNvCxnSpPr>
            <a:cxnSpLocks/>
          </p:cNvCxnSpPr>
          <p:nvPr/>
        </p:nvCxnSpPr>
        <p:spPr>
          <a:xfrm flipH="1" flipV="1">
            <a:off x="11355918" y="1268760"/>
            <a:ext cx="20669" cy="4920904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840317" y="93327"/>
            <a:ext cx="105156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5946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840416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9165" y="868364"/>
            <a:ext cx="8637208" cy="904453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CO" dirty="0"/>
              <a:t>Coloca aquí el titulo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060267" y="1844825"/>
            <a:ext cx="8396107" cy="4276577"/>
          </a:xfrm>
          <a:noFill/>
          <a:effectLst/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</a:t>
            </a:r>
          </a:p>
        </p:txBody>
      </p:sp>
      <p:sp>
        <p:nvSpPr>
          <p:cNvPr id="10" name="Rectángulo 9"/>
          <p:cNvSpPr/>
          <p:nvPr/>
        </p:nvSpPr>
        <p:spPr>
          <a:xfrm flipH="1">
            <a:off x="1042487" y="1844823"/>
            <a:ext cx="60959" cy="427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6555115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5156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838200" y="1111536"/>
            <a:ext cx="105156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96944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47100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6361584"/>
            <a:ext cx="12192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dirty="0"/>
              <a:t>TÍTULO</a:t>
            </a:r>
            <a:r>
              <a:rPr lang="es-ES" dirty="0"/>
              <a:t> DE LA DIAPOSITIVA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333124"/>
            <a:ext cx="10515600" cy="484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 txBox="1">
            <a:spLocks/>
          </p:cNvSpPr>
          <p:nvPr/>
        </p:nvSpPr>
        <p:spPr>
          <a:xfrm>
            <a:off x="10870095" y="6659721"/>
            <a:ext cx="1286400" cy="18864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7B8F00C3-1F22-4CE4-A78E-AEBECB6BF7BC}" type="datetime1">
              <a:rPr lang="es-ES" sz="1200" b="0" i="0" smtClean="0">
                <a:solidFill>
                  <a:schemeClr val="bg1"/>
                </a:solidFill>
                <a:effectLst/>
                <a:latin typeface="Bebas Neue Regular" panose="00000500000000000000" pitchFamily="50" charset="0"/>
              </a:rPr>
              <a:pPr algn="ctr"/>
              <a:t>22/05/2020</a:t>
            </a:fld>
            <a:endParaRPr lang="es-ES" sz="1200" b="0" i="0" dirty="0">
              <a:solidFill>
                <a:schemeClr val="bg1"/>
              </a:solidFill>
              <a:effectLst/>
              <a:latin typeface="Bebas Neue Regular" panose="00000500000000000000" pitchFamily="50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30930" y="6372325"/>
            <a:ext cx="4997615" cy="480263"/>
          </a:xfrm>
          <a:prstGeom prst="rect">
            <a:avLst/>
          </a:prstGeom>
        </p:spPr>
        <p:txBody>
          <a:bodyPr anchor="ctr"/>
          <a:lstStyle>
            <a:lvl1pPr algn="r">
              <a:defRPr sz="13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endParaRPr lang="es-CO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96534" y="6358900"/>
            <a:ext cx="1285263" cy="27753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11ECAD4-1292-4E06-96E3-A5E27594CA9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7" y="6330600"/>
            <a:ext cx="4901893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4400" b="0" kern="1200">
          <a:solidFill>
            <a:schemeClr val="accent2"/>
          </a:solidFill>
          <a:effectLst/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Resultado de imagen para logo de la rafael nuÃ±ez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3437206" y="2159000"/>
            <a:ext cx="8187397" cy="3257061"/>
          </a:xfrm>
          <a:prstGeom prst="roundRect">
            <a:avLst>
              <a:gd name="adj" fmla="val 172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830497" y="218232"/>
            <a:ext cx="6202503" cy="89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>       </a:t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> </a:t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5000" b="1" dirty="0">
                <a:solidFill>
                  <a:srgbClr val="FF9900"/>
                </a:solidFill>
              </a:rPr>
              <a:t>Objetivo </a:t>
            </a:r>
            <a:r>
              <a:rPr lang="es-CO" sz="5000" b="1" dirty="0" smtClean="0">
                <a:solidFill>
                  <a:srgbClr val="FF9900"/>
                </a:solidFill>
              </a:rPr>
              <a:t>General</a:t>
            </a:r>
            <a:r>
              <a:rPr lang="es-CO" sz="5000" b="1" dirty="0">
                <a:solidFill>
                  <a:srgbClr val="FF9900"/>
                </a:solidFill>
              </a:rPr>
              <a:t/>
            </a:r>
            <a:br>
              <a:rPr lang="es-CO" sz="5000" b="1" dirty="0">
                <a:solidFill>
                  <a:srgbClr val="FF9900"/>
                </a:solidFill>
              </a:rPr>
            </a:br>
            <a:r>
              <a:rPr lang="es-CO" sz="4800" b="1" dirty="0">
                <a:solidFill>
                  <a:srgbClr val="FF9900"/>
                </a:solidFill>
                <a:latin typeface="Arial Narrow" panose="020B0606020202030204" pitchFamily="34" charset="0"/>
              </a:rPr>
              <a:t/>
            </a:r>
            <a:br>
              <a:rPr lang="es-CO" sz="4800" b="1" dirty="0">
                <a:solidFill>
                  <a:srgbClr val="FF9900"/>
                </a:solidFill>
                <a:latin typeface="Arial Narrow" panose="020B0606020202030204" pitchFamily="34" charset="0"/>
              </a:rPr>
            </a:br>
            <a:r>
              <a:rPr lang="es-CO" sz="2800" dirty="0">
                <a:latin typeface="Arial Narrow" panose="020B0606020202030204" pitchFamily="34" charset="0"/>
              </a:rPr>
              <a:t/>
            </a:r>
            <a:br>
              <a:rPr lang="es-CO" sz="2800" dirty="0">
                <a:latin typeface="Arial Narrow" panose="020B0606020202030204" pitchFamily="34" charset="0"/>
              </a:rPr>
            </a:br>
            <a:r>
              <a:rPr lang="es-CO" sz="2800" dirty="0"/>
              <a:t/>
            </a:r>
            <a:br>
              <a:rPr lang="es-CO" sz="2800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r>
              <a:rPr lang="es-CO" sz="3959" dirty="0"/>
              <a:t/>
            </a:r>
            <a:br>
              <a:rPr lang="es-CO" sz="3959" dirty="0"/>
            </a:br>
            <a:endParaRPr sz="3959" dirty="0"/>
          </a:p>
        </p:txBody>
      </p:sp>
      <p:sp>
        <p:nvSpPr>
          <p:cNvPr id="3" name="Rectángulo 2"/>
          <p:cNvSpPr/>
          <p:nvPr/>
        </p:nvSpPr>
        <p:spPr>
          <a:xfrm>
            <a:off x="4013117" y="2839981"/>
            <a:ext cx="6925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2800" dirty="0" smtClean="0"/>
              <a:t>Construir el fundamento </a:t>
            </a:r>
            <a:r>
              <a:rPr lang="es-ES" sz="2800" dirty="0" smtClean="0"/>
              <a:t>teórico </a:t>
            </a:r>
            <a:r>
              <a:rPr lang="es-419" sz="2800" dirty="0" smtClean="0"/>
              <a:t>de </a:t>
            </a:r>
            <a:r>
              <a:rPr lang="es-CO" sz="2800" dirty="0" smtClean="0"/>
              <a:t>las Actividades Rectoras desarrolladas en  los centros de Educación Infantil </a:t>
            </a:r>
            <a:endParaRPr lang="es-ES" sz="2800" dirty="0"/>
          </a:p>
        </p:txBody>
      </p:sp>
      <p:pic>
        <p:nvPicPr>
          <p:cNvPr id="7" name="Google Shape;105;p19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10000" r="93500">
                        <a14:foregroundMark x1="42000" y1="84000" x2="41000" y2="93500"/>
                        <a14:foregroundMark x1="47500" y1="9500" x2="52500" y2="2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863" y="1839829"/>
            <a:ext cx="3479618" cy="284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500103" y="211225"/>
            <a:ext cx="105156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dirty="0"/>
              <a:t>           </a:t>
            </a:r>
            <a:r>
              <a:rPr lang="es-CO" sz="4000" b="1" dirty="0">
                <a:solidFill>
                  <a:srgbClr val="FF9900"/>
                </a:solidFill>
              </a:rPr>
              <a:t>Objetivos </a:t>
            </a:r>
            <a:r>
              <a:rPr lang="es-CO" sz="4000" b="1" dirty="0" smtClean="0">
                <a:solidFill>
                  <a:srgbClr val="FF9900"/>
                </a:solidFill>
              </a:rPr>
              <a:t>Específicos </a:t>
            </a:r>
            <a:r>
              <a:rPr lang="es-CO" sz="4000" b="1" dirty="0" smtClean="0"/>
              <a:t> </a:t>
            </a:r>
            <a:endParaRPr sz="4000" b="1" dirty="0"/>
          </a:p>
        </p:txBody>
      </p:sp>
      <p:sp>
        <p:nvSpPr>
          <p:cNvPr id="81" name="Google Shape;81;p17"/>
          <p:cNvSpPr txBox="1"/>
          <p:nvPr/>
        </p:nvSpPr>
        <p:spPr>
          <a:xfrm>
            <a:off x="7296800" y="1216125"/>
            <a:ext cx="72216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800" y="449157"/>
            <a:ext cx="4448021" cy="2875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5" name="Google Shape;85;p17"/>
          <p:cNvSpPr txBox="1"/>
          <p:nvPr/>
        </p:nvSpPr>
        <p:spPr>
          <a:xfrm>
            <a:off x="-1" y="1579419"/>
            <a:ext cx="7252856" cy="2119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419" sz="2000" dirty="0" smtClean="0"/>
              <a:t>1</a:t>
            </a:r>
            <a:r>
              <a:rPr lang="es-419" sz="2400" dirty="0" smtClean="0"/>
              <a:t>. Analizar las actividadas rectoras de las </a:t>
            </a:r>
            <a:r>
              <a:rPr lang="es-ES" sz="2400" dirty="0" smtClean="0"/>
              <a:t>Bases Curriculares para la Educación Inicial y Preescolar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7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0" y="4031673"/>
            <a:ext cx="7252855" cy="2140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ES" sz="2400" dirty="0" smtClean="0"/>
              <a:t>2.Caracterizar los referentes teóricos de las actividades rectoras el juego, la literatura, exploración del medio y el arte. </a:t>
            </a:r>
            <a:endParaRPr lang="es-ES" sz="2400" dirty="0"/>
          </a:p>
        </p:txBody>
      </p:sp>
      <p:sp>
        <p:nvSpPr>
          <p:cNvPr id="91" name="Google Shape;91;p17"/>
          <p:cNvSpPr txBox="1"/>
          <p:nvPr/>
        </p:nvSpPr>
        <p:spPr>
          <a:xfrm>
            <a:off x="7481455" y="3796011"/>
            <a:ext cx="4710545" cy="2542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s-ES" sz="2400" dirty="0" smtClean="0"/>
              <a:t>3.Realizar un consolidado teórico de las actividades rectoras el juego la literatura, exploración del medio y el arte para la Educación Infantil.</a:t>
            </a:r>
          </a:p>
          <a:p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20 Grupo"/>
          <p:cNvGrpSpPr/>
          <p:nvPr/>
        </p:nvGrpSpPr>
        <p:grpSpPr>
          <a:xfrm>
            <a:off x="350252" y="357755"/>
            <a:ext cx="11408612" cy="5883152"/>
            <a:chOff x="558799" y="373797"/>
            <a:chExt cx="11408612" cy="5883152"/>
          </a:xfrm>
        </p:grpSpPr>
        <p:sp>
          <p:nvSpPr>
            <p:cNvPr id="119" name="Google Shape;119;p21"/>
            <p:cNvSpPr/>
            <p:nvPr/>
          </p:nvSpPr>
          <p:spPr>
            <a:xfrm>
              <a:off x="4963346" y="914401"/>
              <a:ext cx="5512149" cy="4054612"/>
            </a:xfrm>
            <a:prstGeom prst="ellipse">
              <a:avLst/>
            </a:prstGeom>
            <a:noFill/>
            <a:ln w="38100" cap="flat" cmpd="thickThin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9;p21"/>
            <p:cNvSpPr/>
            <p:nvPr/>
          </p:nvSpPr>
          <p:spPr>
            <a:xfrm>
              <a:off x="1233556" y="1066801"/>
              <a:ext cx="5512149" cy="4054612"/>
            </a:xfrm>
            <a:prstGeom prst="ellipse">
              <a:avLst/>
            </a:prstGeom>
            <a:noFill/>
            <a:ln w="38100" cap="flat" cmpd="thickThin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978568" y="373797"/>
              <a:ext cx="2323029" cy="17925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1"/>
            <p:cNvSpPr txBox="1"/>
            <p:nvPr/>
          </p:nvSpPr>
          <p:spPr>
            <a:xfrm>
              <a:off x="1171074" y="638304"/>
              <a:ext cx="2085473" cy="14471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Didáctica del </a:t>
              </a:r>
              <a:endParaRPr sz="2000" b="1" i="0" u="none" strike="noStrike" cap="none" dirty="0">
                <a:solidFill>
                  <a:srgbClr val="000000"/>
                </a:solidFill>
                <a:latin typeface="+mn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+mn-lt"/>
                  <a:ea typeface="Calibri"/>
                  <a:sym typeface="Calibri"/>
                </a:rPr>
                <a:t>Pensamiento</a:t>
              </a:r>
              <a:endParaRPr sz="2000" b="1" i="0" u="none" strike="noStrike" cap="none" dirty="0">
                <a:solidFill>
                  <a:srgbClr val="000000"/>
                </a:solidFill>
                <a:latin typeface="+mn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 Numérico y </a:t>
              </a:r>
              <a:endParaRPr sz="2000" b="1" i="0" u="none" strike="noStrike" cap="none" dirty="0">
                <a:solidFill>
                  <a:srgbClr val="000000"/>
                </a:solidFill>
                <a:latin typeface="+mn-l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Aleatorio</a:t>
              </a:r>
              <a:endParaRPr sz="20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558799" y="2489200"/>
              <a:ext cx="2332923" cy="169778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818148" y="2962769"/>
              <a:ext cx="1892968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Evaluación 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E</a:t>
              </a:r>
              <a:r>
                <a:rPr lang="es-CO" sz="20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ducativa </a:t>
              </a:r>
              <a:endParaRPr sz="2000" b="1" i="0" u="none" strike="noStrike" cap="none" dirty="0">
                <a:solidFill>
                  <a:schemeClr val="dk1"/>
                </a:solidFill>
                <a:latin typeface="Arial" pitchFamily="34" charset="0"/>
                <a:ea typeface="Calibri"/>
                <a:sym typeface="Calibri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9120467" y="598386"/>
              <a:ext cx="2027800" cy="17925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9127958" y="967949"/>
              <a:ext cx="2103872" cy="12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Competencias comunicativas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III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9288378" y="2636342"/>
              <a:ext cx="2679033" cy="183940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1"/>
            <p:cNvSpPr txBox="1"/>
            <p:nvPr/>
          </p:nvSpPr>
          <p:spPr>
            <a:xfrm>
              <a:off x="9496926" y="2925114"/>
              <a:ext cx="2181727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Didáctica de 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las Expresiones 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Musicales y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 Escénicas</a:t>
              </a:r>
              <a:endParaRPr sz="2000" b="1" i="0" u="none" strike="noStrike" cap="none" dirty="0">
                <a:solidFill>
                  <a:schemeClr val="dk1"/>
                </a:solidFill>
                <a:latin typeface="Arial" pitchFamily="34" charset="0"/>
                <a:ea typeface="Calibri"/>
                <a:sym typeface="Calibri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1397000" y="4592882"/>
              <a:ext cx="2096719" cy="16640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1"/>
            <p:cNvSpPr txBox="1"/>
            <p:nvPr/>
          </p:nvSpPr>
          <p:spPr>
            <a:xfrm>
              <a:off x="1506709" y="5024652"/>
              <a:ext cx="1842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Investigación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 en el </a:t>
              </a:r>
              <a:r>
                <a:rPr lang="es-CO" sz="20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Aula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4698640" y="502146"/>
              <a:ext cx="1971600" cy="16175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4792347" y="805579"/>
              <a:ext cx="1908900" cy="1023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Seminario de </a:t>
              </a:r>
              <a:endParaRPr lang="es-CO" sz="2000" b="1" i="0" u="none" strike="noStrike" cap="none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dirty="0" smtClean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Investigación</a:t>
              </a:r>
              <a:r>
                <a:rPr lang="es-CO" sz="20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 IV</a:t>
              </a:r>
              <a:endParaRPr lang="es-CO"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8139503" y="4501167"/>
              <a:ext cx="2103900" cy="16175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1"/>
            <p:cNvSpPr txBox="1"/>
            <p:nvPr/>
          </p:nvSpPr>
          <p:spPr>
            <a:xfrm>
              <a:off x="8113530" y="4849681"/>
              <a:ext cx="2236200" cy="11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Infancias y 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Diversidad de Género</a:t>
              </a:r>
              <a:endParaRPr sz="2000" b="1" i="0" u="none" strike="noStrike" cap="none" dirty="0">
                <a:solidFill>
                  <a:schemeClr val="dk1"/>
                </a:solidFill>
                <a:latin typeface="Arial" pitchFamily="34" charset="0"/>
                <a:ea typeface="Calibri"/>
                <a:sym typeface="Calibri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4856800" y="4533258"/>
              <a:ext cx="2121516" cy="161751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1"/>
            <p:cNvSpPr txBox="1"/>
            <p:nvPr/>
          </p:nvSpPr>
          <p:spPr>
            <a:xfrm>
              <a:off x="4987602" y="4854710"/>
              <a:ext cx="2054882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Lúdica,</a:t>
              </a:r>
              <a:endParaRPr sz="2000" b="1" i="0" u="none" strike="noStrike" cap="none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 </a:t>
              </a:r>
              <a:r>
                <a:rPr lang="es-CO" sz="20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Calibri"/>
                  <a:sym typeface="Calibri"/>
                </a:rPr>
                <a:t>Recreación y Deporte</a:t>
              </a:r>
              <a:endParaRPr sz="2000" b="1" i="0" u="none" strike="noStrike" cap="none" dirty="0">
                <a:solidFill>
                  <a:schemeClr val="dk1"/>
                </a:solidFill>
                <a:latin typeface="Arial" pitchFamily="34" charset="0"/>
                <a:ea typeface="Calibri"/>
                <a:sym typeface="Calibri"/>
              </a:endParaRPr>
            </a:p>
          </p:txBody>
        </p:sp>
        <p:sp>
          <p:nvSpPr>
            <p:cNvPr id="122" name="Google Shape;122;p21"/>
            <p:cNvSpPr txBox="1"/>
            <p:nvPr/>
          </p:nvSpPr>
          <p:spPr>
            <a:xfrm>
              <a:off x="4154904" y="2428341"/>
              <a:ext cx="3769895" cy="1534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600" b="1" i="0" u="none" strike="noStrike" cap="none" dirty="0">
                  <a:solidFill>
                    <a:schemeClr val="dk1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NUCLEO PROBLEMICO:</a:t>
              </a:r>
              <a:endParaRPr sz="1600" b="1" i="0" u="none" strike="noStrike" cap="none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2000" b="1" i="0" u="none" strike="noStrike" cap="none" dirty="0">
                  <a:solidFill>
                    <a:schemeClr val="dk1"/>
                  </a:solidFill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Conceptualización y caracterización de las prácticas pedagógicas del maestro cooperante</a:t>
              </a:r>
              <a:endParaRPr sz="2000" b="1" i="0" u="none" strike="noStrike" cap="none" dirty="0">
                <a:solidFill>
                  <a:schemeClr val="dk1"/>
                </a:solidFill>
                <a:latin typeface="Arial Narrow" panose="020B0606020202030204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23 Diagrama"/>
          <p:cNvGraphicFramePr/>
          <p:nvPr/>
        </p:nvGraphicFramePr>
        <p:xfrm>
          <a:off x="0" y="1122947"/>
          <a:ext cx="6245726" cy="519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24 Diagrama"/>
          <p:cNvGraphicFramePr/>
          <p:nvPr/>
        </p:nvGraphicFramePr>
        <p:xfrm>
          <a:off x="6443580" y="1074822"/>
          <a:ext cx="5748420" cy="521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620126" y="545431"/>
            <a:ext cx="249619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Arial" pitchFamily="34" charset="0"/>
              </a:rPr>
              <a:t>Aura conceptual </a:t>
            </a:r>
            <a:endParaRPr lang="es-E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486526" y="0"/>
            <a:ext cx="8218844" cy="68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2800" b="1" dirty="0">
                <a:solidFill>
                  <a:srgbClr val="FF9900"/>
                </a:solidFill>
              </a:rPr>
              <a:t>           </a:t>
            </a:r>
            <a:r>
              <a:rPr lang="es-CO" sz="2800" b="1" dirty="0" smtClean="0">
                <a:solidFill>
                  <a:srgbClr val="FF9900"/>
                </a:solidFill>
              </a:rPr>
              <a:t> </a:t>
            </a:r>
            <a:r>
              <a:rPr lang="es-CO" sz="2800" b="1" dirty="0">
                <a:solidFill>
                  <a:srgbClr val="FF9900"/>
                </a:solidFill>
              </a:rPr>
              <a:t>Marco </a:t>
            </a:r>
            <a:r>
              <a:rPr lang="es-CO" sz="2800" b="1" dirty="0" smtClean="0">
                <a:solidFill>
                  <a:srgbClr val="FF9900"/>
                </a:solidFill>
              </a:rPr>
              <a:t>Referencial</a:t>
            </a:r>
            <a:r>
              <a:rPr lang="es-CO" sz="2800" b="1" dirty="0">
                <a:solidFill>
                  <a:srgbClr val="FF9900"/>
                </a:solidFill>
              </a:rPr>
              <a:t>. </a:t>
            </a:r>
            <a:endParaRPr sz="2800" b="1" dirty="0">
              <a:solidFill>
                <a:srgbClr val="FF9900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1600" y="582663"/>
          <a:ext cx="12090400" cy="5713967"/>
        </p:xfrm>
        <a:graphic>
          <a:graphicData uri="http://schemas.openxmlformats.org/drawingml/2006/table">
            <a:tbl>
              <a:tblPr/>
              <a:tblGrid>
                <a:gridCol w="6373148"/>
                <a:gridCol w="5717252"/>
              </a:tblGrid>
              <a:tr h="4561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 smtClean="0">
                          <a:latin typeface="+mn-lt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CO" sz="2400" b="1" dirty="0">
                          <a:latin typeface="+mn-lt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s-CO" sz="2400" b="1" dirty="0" smtClean="0">
                          <a:latin typeface="+mn-lt"/>
                          <a:ea typeface="Calibri"/>
                          <a:cs typeface="Times New Roman"/>
                        </a:rPr>
                        <a:t>uego </a:t>
                      </a:r>
                      <a:r>
                        <a:rPr lang="es-CO" sz="2400" b="1" dirty="0">
                          <a:latin typeface="+mn-lt"/>
                          <a:ea typeface="Calibri"/>
                          <a:cs typeface="Times New Roman"/>
                        </a:rPr>
                        <a:t>y la </a:t>
                      </a:r>
                      <a:r>
                        <a:rPr lang="es-CO" sz="2400" b="1" dirty="0" smtClean="0">
                          <a:latin typeface="+mn-lt"/>
                          <a:ea typeface="Calibri"/>
                          <a:cs typeface="Times New Roman"/>
                        </a:rPr>
                        <a:t>lúdica</a:t>
                      </a:r>
                      <a:endParaRPr lang="es-E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5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Es el reflejo de la cultura, de las dinámicas sociales de una comunidad, en el los niños y las niñas representan las construcciones y desarrollo de su vida y contexto.” </a:t>
                      </a:r>
                      <a:endParaRPr lang="es-CO" sz="20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niñas y niños juegan a lo que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ven.</a:t>
                      </a:r>
                      <a:r>
                        <a:rPr lang="es-CO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el juego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es el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placer 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representar la realidad vivida de acuerdo con las propias interpretaciones, y por tener el control para modificar o </a:t>
                      </a:r>
                      <a:r>
                        <a:rPr lang="es-CO" sz="2000" b="1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resignificar</a:t>
                      </a:r>
                      <a:r>
                        <a:rPr lang="es-CO" sz="20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esa realidad según los deseos de quien juega. </a:t>
                      </a:r>
                      <a:endParaRPr lang="es-CO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niña y el niño representan en su juego la cultura en la que crecen y se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desenvuelven,</a:t>
                      </a:r>
                      <a:r>
                        <a:rPr lang="es-CO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e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juego permite aproximarse a la realidad del niño y la niña.</a:t>
                      </a:r>
                      <a:endParaRPr lang="es-E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(MEN,2014, p.12)</a:t>
                      </a:r>
                      <a:endParaRPr lang="es-E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Piaget (1956):</a:t>
                      </a:r>
                      <a:r>
                        <a:rPr lang="es-CO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juego forma parte de la inteligencia del niño, porque representa la asimilación funcional o reproductiva de la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realidad”.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Bruner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(1995): “el juego que está controlado por el propio jugador, le proporciona a este la primera y más importante oportunidad de pensar, de hablar e incluso de ser él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mismo”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Caballero, A. (2010):</a:t>
                      </a:r>
                      <a:r>
                        <a:rPr lang="es-CO" sz="20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niña y el niño representan en su juego la cultura en la que crecen y se desenvuelven. Desde esta perspectiva, el juego permite aproximarse a la realidad del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niño”. </a:t>
                      </a:r>
                      <a:endParaRPr lang="es-ES" sz="2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515600" cy="717557"/>
          </a:xfrm>
        </p:spPr>
        <p:txBody>
          <a:bodyPr/>
          <a:lstStyle/>
          <a:p>
            <a:pPr algn="ctr"/>
            <a:r>
              <a:rPr lang="es-CO" sz="2400" b="1" dirty="0" smtClean="0">
                <a:solidFill>
                  <a:srgbClr val="FF9900"/>
                </a:solidFill>
              </a:rPr>
              <a:t> </a:t>
            </a:r>
            <a:r>
              <a:rPr lang="es-CO" sz="2800" b="1" dirty="0" smtClean="0">
                <a:solidFill>
                  <a:srgbClr val="FF9900"/>
                </a:solidFill>
              </a:rPr>
              <a:t>Marco Referencial. </a:t>
            </a:r>
            <a:endParaRPr lang="es-ES" sz="2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08547" y="866274"/>
          <a:ext cx="11983452" cy="6028944"/>
        </p:xfrm>
        <a:graphic>
          <a:graphicData uri="http://schemas.openxmlformats.org/drawingml/2006/table">
            <a:tbl>
              <a:tblPr/>
              <a:tblGrid>
                <a:gridCol w="5598695"/>
                <a:gridCol w="6384757"/>
              </a:tblGrid>
              <a:tr h="1947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latin typeface="Arial"/>
                          <a:ea typeface="Calibri"/>
                          <a:cs typeface="Times New Roman"/>
                        </a:rPr>
                        <a:t>2. Arte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30" marR="60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8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+mn-lt"/>
                          <a:ea typeface="Calibri"/>
                          <a:cs typeface="Times New Roman"/>
                        </a:rPr>
                        <a:t>Representa los múltiples leguajes artísticos que trascienden la palabra para abordar la expresión plástica y visual, la música, expresión corporal y el juego dramático. </a:t>
                      </a:r>
                      <a:endParaRPr lang="es-CO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latin typeface="+mn-lt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CO" sz="2000" b="1" dirty="0">
                          <a:latin typeface="+mn-lt"/>
                          <a:ea typeface="Calibri"/>
                          <a:cs typeface="Times New Roman"/>
                        </a:rPr>
                        <a:t>experiencias artísticas -artes plásticas, literatura, música, expresión dramática y corporal- no pueden verse como compartimientos separados en la primera infancia, sino como las formas de habitar el mundo propias de estas </a:t>
                      </a:r>
                      <a:r>
                        <a:rPr lang="es-CO" sz="2000" b="1" dirty="0" smtClean="0">
                          <a:latin typeface="+mn-lt"/>
                          <a:ea typeface="Calibri"/>
                          <a:cs typeface="Times New Roman"/>
                        </a:rPr>
                        <a:t>edades.</a:t>
                      </a:r>
                      <a:r>
                        <a:rPr lang="es-ES" sz="20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20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CO" sz="2000" dirty="0">
                          <a:latin typeface="+mn-lt"/>
                          <a:ea typeface="Calibri"/>
                          <a:cs typeface="Times New Roman"/>
                        </a:rPr>
                        <a:t>MEN,2014, p.12)</a:t>
                      </a:r>
                      <a:endParaRPr lang="es-E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30" marR="60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latin typeface="+mn-lt"/>
                          <a:ea typeface="Calibri"/>
                          <a:cs typeface="Times New Roman"/>
                        </a:rPr>
                        <a:t>Caballero, A. (2010):El </a:t>
                      </a:r>
                      <a:r>
                        <a:rPr lang="es-CO" sz="2000" dirty="0">
                          <a:latin typeface="+mn-lt"/>
                          <a:ea typeface="Calibri"/>
                          <a:cs typeface="Times New Roman"/>
                        </a:rPr>
                        <a:t>hecho de estrenar, palpar e interrogarse por cada cosa, de fundir la comprensión con la emoción y con aquello que pasa por los sentidos hace de la experiencia artística una actividad rectora de la infancia. </a:t>
                      </a:r>
                      <a:endParaRPr lang="es-CO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err="1" smtClean="0">
                          <a:latin typeface="+mn-lt"/>
                          <a:ea typeface="Calibri"/>
                          <a:cs typeface="Times New Roman"/>
                        </a:rPr>
                        <a:t>Vigotsky</a:t>
                      </a:r>
                      <a:r>
                        <a:rPr lang="es-CO" sz="2000" dirty="0" smtClean="0">
                          <a:latin typeface="+mn-lt"/>
                          <a:ea typeface="Calibri"/>
                          <a:cs typeface="Times New Roman"/>
                        </a:rPr>
                        <a:t>, (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1896-1934</a:t>
                      </a:r>
                      <a:r>
                        <a:rPr lang="es-CO" sz="2000" dirty="0" smtClean="0">
                          <a:latin typeface="+mn-lt"/>
                          <a:ea typeface="Calibri"/>
                          <a:cs typeface="Times New Roman"/>
                        </a:rPr>
                        <a:t>) :</a:t>
                      </a:r>
                      <a:r>
                        <a:rPr lang="es-CO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2000" dirty="0" smtClean="0">
                          <a:latin typeface="+mn-lt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CO" sz="2000" dirty="0">
                          <a:latin typeface="+mn-lt"/>
                          <a:ea typeface="Calibri"/>
                          <a:cs typeface="Times New Roman"/>
                        </a:rPr>
                        <a:t>arte llamada actividad creadora de algo nuevo, ya sea de reflejos; de algún objeto del mundo exterior, constantemente del cerebro o del sentimiento que viven y que se manifiesta solo en el </a:t>
                      </a:r>
                      <a:r>
                        <a:rPr lang="es-CO" sz="2000" dirty="0" smtClean="0">
                          <a:latin typeface="+mn-lt"/>
                          <a:ea typeface="Calibri"/>
                          <a:cs typeface="Times New Roman"/>
                        </a:rPr>
                        <a:t>ser </a:t>
                      </a:r>
                      <a:r>
                        <a:rPr lang="es-CO" sz="2000" dirty="0">
                          <a:latin typeface="+mn-lt"/>
                          <a:ea typeface="Calibri"/>
                          <a:cs typeface="Times New Roman"/>
                        </a:rPr>
                        <a:t>humano. </a:t>
                      </a:r>
                      <a:endParaRPr lang="es-CO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 smtClean="0">
                          <a:latin typeface="+mn-lt"/>
                          <a:ea typeface="Calibri"/>
                          <a:cs typeface="Times New Roman"/>
                        </a:rPr>
                        <a:t>Platón y Aristóteles nos decían que el arte, es una disposición de mover al hombre a hacer una creación; acompañada de razón y belleza.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930" marR="60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800" b="1" dirty="0" smtClean="0">
                <a:solidFill>
                  <a:srgbClr val="FF9900"/>
                </a:solidFill>
              </a:rPr>
              <a:t>Marco Referencial. </a:t>
            </a:r>
            <a:endParaRPr lang="es-ES" sz="2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843562"/>
          <a:ext cx="11951368" cy="5472365"/>
        </p:xfrm>
        <a:graphic>
          <a:graphicData uri="http://schemas.openxmlformats.org/drawingml/2006/table">
            <a:tbl>
              <a:tblPr/>
              <a:tblGrid>
                <a:gridCol w="5975684"/>
                <a:gridCol w="5975684"/>
              </a:tblGrid>
              <a:tr h="4248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latin typeface="Arial"/>
                          <a:ea typeface="Calibri"/>
                          <a:cs typeface="Times New Roman"/>
                        </a:rPr>
                        <a:t>3.Literatura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latin typeface="+mn-lt"/>
                          <a:ea typeface="Calibri"/>
                          <a:cs typeface="Times New Roman"/>
                        </a:rPr>
                        <a:t>La literatura en la primera infancia abarca no solo las obras literarias escritas, sino también la tradición oral y los libros ilustrados, en los que se manifiesta el arte de jugar y de representar</a:t>
                      </a:r>
                      <a:r>
                        <a:rPr lang="es-CO" sz="24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latin typeface="+mn-lt"/>
                          <a:ea typeface="Calibri"/>
                          <a:cs typeface="Times New Roman"/>
                        </a:rPr>
                        <a:t>Es el arte de jugar con las palabras escritas y de la tradición oral, los cuales hacen parte del acervo cultural de la familia y el contexto de los niños y niñas.” (MEN,2014, p.12)</a:t>
                      </a:r>
                      <a:endParaRPr lang="es-E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err="1" smtClean="0">
                          <a:latin typeface="+mn-lt"/>
                          <a:ea typeface="Calibri"/>
                          <a:cs typeface="Times New Roman"/>
                        </a:rPr>
                        <a:t>Cevera</a:t>
                      </a:r>
                      <a:r>
                        <a:rPr lang="es-CO" sz="2400" dirty="0" smtClean="0">
                          <a:latin typeface="+mn-lt"/>
                          <a:ea typeface="Calibri"/>
                          <a:cs typeface="Times New Roman"/>
                        </a:rPr>
                        <a:t> Juan (1989):</a:t>
                      </a:r>
                      <a:r>
                        <a:rPr lang="es-CO" sz="2400" baseline="0" dirty="0" smtClean="0">
                          <a:latin typeface="+mn-lt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s-CO" sz="2400" dirty="0" smtClean="0">
                          <a:latin typeface="+mn-lt"/>
                          <a:ea typeface="Calibri"/>
                          <a:cs typeface="Times New Roman"/>
                        </a:rPr>
                        <a:t>Dice </a:t>
                      </a:r>
                      <a:r>
                        <a:rPr lang="es-CO" sz="2400" dirty="0">
                          <a:latin typeface="+mn-lt"/>
                          <a:ea typeface="Calibri"/>
                          <a:cs typeface="Times New Roman"/>
                        </a:rPr>
                        <a:t>que la literatura infantil es un conjunto de manifestaciones y actividades que tienen como base la palabra con finalidad artística que interesen al </a:t>
                      </a:r>
                      <a:r>
                        <a:rPr lang="es-CO" sz="2400" dirty="0" smtClean="0">
                          <a:latin typeface="+mn-lt"/>
                          <a:ea typeface="Calibri"/>
                          <a:cs typeface="Times New Roman"/>
                        </a:rPr>
                        <a:t>niño”.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latin typeface="+mn-lt"/>
                          <a:ea typeface="Calibri"/>
                          <a:cs typeface="Times New Roman"/>
                        </a:rPr>
                        <a:t>Caballero, A.(2010): “La </a:t>
                      </a:r>
                      <a:r>
                        <a:rPr lang="es-CO" sz="2400" dirty="0">
                          <a:latin typeface="+mn-lt"/>
                          <a:ea typeface="Calibri"/>
                          <a:cs typeface="Times New Roman"/>
                        </a:rPr>
                        <a:t>necesidad de construir sentido, inherente a la condición humana impulsa desde la más temprana infancia a trabajar con las </a:t>
                      </a:r>
                      <a:r>
                        <a:rPr lang="es-CO" sz="2400" dirty="0" smtClean="0">
                          <a:latin typeface="+mn-lt"/>
                          <a:ea typeface="Calibri"/>
                          <a:cs typeface="Times New Roman"/>
                        </a:rPr>
                        <a:t>palabras”. </a:t>
                      </a:r>
                      <a:endParaRPr lang="es-ES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515600" cy="829852"/>
          </a:xfrm>
        </p:spPr>
        <p:txBody>
          <a:bodyPr/>
          <a:lstStyle/>
          <a:p>
            <a:pPr algn="ctr"/>
            <a:r>
              <a:rPr lang="es-CO" sz="2800" b="1" dirty="0" smtClean="0">
                <a:solidFill>
                  <a:srgbClr val="FF9900"/>
                </a:solidFill>
              </a:rPr>
              <a:t>Marco Referencial. </a:t>
            </a: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4589" y="1153232"/>
          <a:ext cx="11967411" cy="4948879"/>
        </p:xfrm>
        <a:graphic>
          <a:graphicData uri="http://schemas.openxmlformats.org/drawingml/2006/table">
            <a:tbl>
              <a:tblPr/>
              <a:tblGrid>
                <a:gridCol w="4604085"/>
                <a:gridCol w="7363326"/>
              </a:tblGrid>
              <a:tr h="50316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b="1" dirty="0">
                          <a:latin typeface="Arial"/>
                          <a:ea typeface="Calibri"/>
                          <a:cs typeface="Times New Roman"/>
                        </a:rPr>
                        <a:t>4.Exploracion del medio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45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b="1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b="1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Es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el aprendizaje de la vida y todo lo que está a su alrededor, es un proceso que incita y fundamenta el aprender a conocer y entender que lo social, cultural, físico y natural están en permanente interacción</a:t>
                      </a:r>
                      <a:r>
                        <a:rPr lang="es-CO" sz="18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.” </a:t>
                      </a:r>
                      <a:endParaRPr lang="es-CO" sz="1800" b="1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MEN,2014, p.12)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Malaguzzi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(2001): “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niño aprende interaccionando con su ambiente, transformando activamente sus relaciones con el mundo de los adultos, de las cosas, de los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acontecimientos”.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s-CO" sz="20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Vygotsky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1896-1934)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”sostenía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que los niños desarrollan su aprendizaje mediante la interacción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social,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 adquiriendo nuevas y  mejores habilidades cognoscitivas como proceso lógico de su inmersión a un modo de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vida. </a:t>
                      </a:r>
                      <a:r>
                        <a:rPr lang="es-CO" sz="2000" b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Aquellas </a:t>
                      </a:r>
                      <a:r>
                        <a:rPr lang="es-CO" sz="20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actividades que se realizan de forma compartida permiten a los niños interiorizar las estructuras de pensamiento y </a:t>
                      </a:r>
                      <a:r>
                        <a:rPr lang="es-CO" sz="2000" b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comportamentales</a:t>
                      </a:r>
                      <a:r>
                        <a:rPr lang="es-CO" sz="20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de la sociedad que les rodea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CO" sz="2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apropiándose de ellas.</a:t>
                      </a:r>
                      <a:endParaRPr lang="es-ES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660400" y="304799"/>
            <a:ext cx="10515600" cy="96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s-CO" b="1" dirty="0" smtClean="0">
                <a:solidFill>
                  <a:srgbClr val="FF9900"/>
                </a:solidFill>
              </a:rPr>
              <a:t>Diseño metodológico </a:t>
            </a:r>
            <a:endParaRPr b="1" dirty="0"/>
          </a:p>
        </p:txBody>
      </p:sp>
      <p:sp>
        <p:nvSpPr>
          <p:cNvPr id="157" name="Google Shape;157;p24"/>
          <p:cNvSpPr/>
          <p:nvPr/>
        </p:nvSpPr>
        <p:spPr>
          <a:xfrm>
            <a:off x="348343" y="1516993"/>
            <a:ext cx="3541486" cy="173420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269224" y="2012479"/>
            <a:ext cx="3765747" cy="87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</a:pPr>
            <a:r>
              <a:rPr lang="es-419" sz="2000" b="1" dirty="0" smtClean="0">
                <a:latin typeface="+mn-lt"/>
              </a:rPr>
              <a:t>Enfoque de investigacion </a:t>
            </a:r>
            <a:r>
              <a:rPr lang="es-CO" sz="20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Cualitativo </a:t>
            </a:r>
            <a:endParaRPr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63667" l="6250" r="96458">
                        <a14:foregroundMark x1="12708" y1="16667" x2="48750" y2="22667"/>
                        <a14:foregroundMark x1="16042" y1="38000" x2="85208" y2="46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67" y="4334242"/>
            <a:ext cx="3753562" cy="297413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049486" y="1224395"/>
            <a:ext cx="8142514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419" sz="2400" dirty="0" smtClean="0"/>
          </a:p>
          <a:p>
            <a:pPr algn="ctr"/>
            <a:r>
              <a:rPr lang="es-419" sz="2400" b="1" dirty="0" smtClean="0"/>
              <a:t>Tipo de alcance: </a:t>
            </a:r>
          </a:p>
          <a:p>
            <a:pPr lvl="0" algn="ctr"/>
            <a:r>
              <a:rPr lang="es-CO" sz="2400" dirty="0" smtClean="0">
                <a:latin typeface="Arial" pitchFamily="34" charset="0"/>
                <a:ea typeface="Calibri" pitchFamily="34" charset="0"/>
              </a:rPr>
              <a:t>La investigación documental es un procedimiento científico, un proceso sistemático de indagación, recolección, organización, análisis e interpretación de información o datos en torno a un determinado tema(Alfonso, 1995) . </a:t>
            </a:r>
            <a:endParaRPr lang="es-CO" sz="3600" dirty="0" smtClean="0">
              <a:latin typeface="Arial" pitchFamily="34" charset="0"/>
            </a:endParaRPr>
          </a:p>
          <a:p>
            <a:pPr algn="ctr"/>
            <a:endParaRPr lang="es-419" sz="2400" dirty="0" smtClean="0"/>
          </a:p>
          <a:p>
            <a:pPr algn="ctr"/>
            <a:endParaRPr lang="es-419" sz="2400" dirty="0" smtClean="0"/>
          </a:p>
          <a:p>
            <a:pPr algn="ctr"/>
            <a:r>
              <a:rPr lang="es-419" sz="2400" b="1" dirty="0" smtClean="0">
                <a:latin typeface="+mn-lt"/>
              </a:rPr>
              <a:t>Técnica de recolección de datos: </a:t>
            </a:r>
          </a:p>
          <a:p>
            <a:pPr algn="ctr"/>
            <a:r>
              <a:rPr lang="es-ES" sz="2400" dirty="0" smtClean="0">
                <a:latin typeface="+mn-lt"/>
              </a:rPr>
              <a:t>Búsqueda teórica en documentos del MEN y de estudiosos del tema  </a:t>
            </a:r>
          </a:p>
          <a:p>
            <a:pPr marL="0" indent="0">
              <a:buNone/>
            </a:pPr>
            <a:endParaRPr lang="es-419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8190964" y="2318198"/>
            <a:ext cx="3696235" cy="24609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/>
          <p:cNvSpPr/>
          <p:nvPr/>
        </p:nvSpPr>
        <p:spPr>
          <a:xfrm>
            <a:off x="994076" y="961503"/>
            <a:ext cx="3388659" cy="15089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Maestras cooperantes de los centros de practicas. </a:t>
            </a:r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4036384" y="363691"/>
            <a:ext cx="5155742" cy="69402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FF9900"/>
                </a:solidFill>
              </a:rPr>
              <a:t> Población y muestra </a:t>
            </a:r>
            <a:endParaRPr b="1" dirty="0">
              <a:solidFill>
                <a:srgbClr val="FF9900"/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2435459" y="2472390"/>
            <a:ext cx="698401" cy="60038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482993" y="2976762"/>
            <a:ext cx="54864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Institución Educativa </a:t>
            </a:r>
            <a:r>
              <a:rPr lang="es-CO" sz="2000" dirty="0" err="1" smtClean="0">
                <a:solidFill>
                  <a:schemeClr val="tx1">
                    <a:lumMod val="50000"/>
                  </a:schemeClr>
                </a:solidFill>
              </a:rPr>
              <a:t>Sigmund</a:t>
            </a: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 F</a:t>
            </a:r>
            <a:endParaRPr lang="es-CO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Colegio el Carmelo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Hogar infantil los </a:t>
            </a: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Ciruelos </a:t>
            </a:r>
            <a:endParaRPr lang="es-CO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Institución educativa </a:t>
            </a: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Parque </a:t>
            </a: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de los niños- Turbaco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Nuevo Alpes </a:t>
            </a:r>
            <a:r>
              <a:rPr lang="es-CO" sz="2000" dirty="0" err="1">
                <a:solidFill>
                  <a:schemeClr val="tx1">
                    <a:lumMod val="50000"/>
                  </a:schemeClr>
                </a:solidFill>
              </a:rPr>
              <a:t>Schooll</a:t>
            </a:r>
            <a:r>
              <a:rPr lang="es-CO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s-CO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Corporación Escuela taller </a:t>
            </a:r>
            <a:r>
              <a:rPr lang="es-CO" sz="2000" dirty="0" err="1" smtClean="0">
                <a:solidFill>
                  <a:schemeClr val="tx1">
                    <a:lumMod val="50000"/>
                  </a:schemeClr>
                </a:solidFill>
              </a:rPr>
              <a:t>Divertiarte</a:t>
            </a: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CO" sz="2000" dirty="0" err="1" smtClean="0">
                <a:solidFill>
                  <a:schemeClr val="tx1">
                    <a:lumMod val="50000"/>
                  </a:schemeClr>
                </a:solidFill>
              </a:rPr>
              <a:t>Folcklore</a:t>
            </a:r>
            <a:endParaRPr lang="es-CO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Hogar infantil los luceros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Institución educativa Tierra Bomba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50000"/>
                  </a:schemeClr>
                </a:solidFill>
              </a:rPr>
              <a:t>Institución educativa de Bayunca </a:t>
            </a:r>
            <a:endParaRPr lang="es-CO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6010364" y="3213963"/>
            <a:ext cx="2202288" cy="77367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50000"/>
                  </a:schemeClr>
                </a:solidFill>
              </a:rPr>
              <a:t>Total: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68779" y="3032718"/>
            <a:ext cx="3090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tx1">
                    <a:lumMod val="50000"/>
                  </a:schemeClr>
                </a:solidFill>
              </a:rPr>
              <a:t>23</a:t>
            </a:r>
            <a:r>
              <a:rPr lang="es-CO" sz="3600" dirty="0" smtClean="0"/>
              <a:t> </a:t>
            </a:r>
            <a:r>
              <a:rPr lang="es-CO" sz="3600" dirty="0"/>
              <a:t>MAESTRAS COOPERANTES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371" y="4221088"/>
            <a:ext cx="11425269" cy="1944216"/>
          </a:xfrm>
        </p:spPr>
        <p:txBody>
          <a:bodyPr>
            <a:noAutofit/>
          </a:bodyPr>
          <a:lstStyle/>
          <a:p>
            <a:r>
              <a:rPr lang="es-ES" sz="3600" dirty="0" smtClean="0"/>
              <a:t>Pat colectivo:   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IV Semestre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2400" dirty="0" smtClean="0"/>
              <a:t>coordinadora: </a:t>
            </a: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María Elena Moreno Hernández </a:t>
            </a:r>
            <a:b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Estudiantes : </a:t>
            </a:r>
            <a:endParaRPr lang="es-CO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8613" y="435946"/>
            <a:ext cx="10515600" cy="982800"/>
          </a:xfrm>
        </p:spPr>
        <p:txBody>
          <a:bodyPr/>
          <a:lstStyle/>
          <a:p>
            <a:r>
              <a:rPr lang="es-ES" dirty="0" smtClean="0"/>
              <a:t>Procedimiento 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15311" y="1517952"/>
          <a:ext cx="11165492" cy="4714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388"/>
                <a:gridCol w="3710552"/>
                <a:gridCol w="3710552"/>
              </a:tblGrid>
              <a:tr h="674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Arial"/>
                          <a:ea typeface="Calibri"/>
                          <a:cs typeface="Times New Roman"/>
                        </a:rPr>
                        <a:t>Objetivos Especifico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Dimensión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Procedimiento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7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 smtClean="0">
                          <a:latin typeface="Arial"/>
                          <a:ea typeface="Calibri"/>
                          <a:cs typeface="Times New Roman"/>
                        </a:rPr>
                        <a:t>1.Analizar </a:t>
                      </a:r>
                      <a:r>
                        <a:rPr lang="es-419" sz="1600" dirty="0">
                          <a:latin typeface="Arial"/>
                          <a:ea typeface="Calibri"/>
                          <a:cs typeface="Times New Roman"/>
                        </a:rPr>
                        <a:t>las actividadas rectoras de las </a:t>
                      </a: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Bases Curriculares para la Educación Inicial y Preescolar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latin typeface="Arial"/>
                          <a:ea typeface="Calibri"/>
                          <a:cs typeface="Times New Roman"/>
                        </a:rPr>
                        <a:t>Actividadas rectoras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33323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Búsqueda documental en  el MEN para la Educación </a:t>
                      </a:r>
                      <a:r>
                        <a:rPr lang="es-ES" sz="1600" dirty="0" smtClean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Infantil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7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2.Caracterizar los referentes teóricos de las actividades rectoras el juego, la literatura, exploración del medio y el arte.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+mn-lt"/>
                          <a:ea typeface="Calibri"/>
                          <a:cs typeface="Times New Roman"/>
                        </a:rPr>
                        <a:t>Referentes teóricos</a:t>
                      </a:r>
                      <a:endParaRPr lang="es-E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solidFill>
                          <a:srgbClr val="333232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Búsqueda documental </a:t>
                      </a:r>
                      <a:r>
                        <a:rPr lang="es-ES" sz="1600" dirty="0" smtClean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 los referentes teóricos </a:t>
                      </a:r>
                      <a:r>
                        <a:rPr lang="es-ES" sz="1600" baseline="0" dirty="0" smtClean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en </a:t>
                      </a:r>
                      <a:r>
                        <a:rPr lang="es-ES" sz="1600" dirty="0" smtClean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Educación </a:t>
                      </a:r>
                      <a:r>
                        <a:rPr lang="es-ES" sz="1600" dirty="0" smtClean="0">
                          <a:solidFill>
                            <a:srgbClr val="33323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Infantil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05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3.Realizar un consolidado teórico de las actividades rectoras el juego la literatura, exploración del medio y el arte para la educación infantil.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latin typeface="Arial"/>
                          <a:ea typeface="Calibri"/>
                          <a:cs typeface="Times New Roman"/>
                        </a:rPr>
                        <a:t>Actividadas rectoras y </a:t>
                      </a: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Referentes teóricos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Times New Roman"/>
                        </a:rPr>
                        <a:t>Se obtendrá a partir del desarrollo de los objetivos anteriores.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5413" y="116632"/>
            <a:ext cx="10515600" cy="783254"/>
          </a:xfrm>
        </p:spPr>
        <p:txBody>
          <a:bodyPr/>
          <a:lstStyle/>
          <a:p>
            <a:pPr algn="ctr"/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37029" y="1117600"/>
            <a:ext cx="11437257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+mn-lt"/>
              </a:rPr>
              <a:t>Luego de las observaciones iniciales y hacer una revisión documental sobre las actividades rectoras, se pudo evidenciar:</a:t>
            </a:r>
          </a:p>
          <a:p>
            <a:r>
              <a:rPr lang="es-CO" sz="2000" dirty="0" smtClean="0">
                <a:latin typeface="+mn-lt"/>
              </a:rPr>
              <a:t> </a:t>
            </a:r>
            <a:endParaRPr lang="es-ES" sz="2000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s-CO" sz="2000" dirty="0" smtClean="0">
                <a:latin typeface="+mn-lt"/>
              </a:rPr>
              <a:t>Las maestras cooperantes se muestran </a:t>
            </a:r>
            <a:r>
              <a:rPr lang="es-ES" sz="2000" dirty="0" smtClean="0">
                <a:latin typeface="+mn-lt"/>
              </a:rPr>
              <a:t> dinámicas y activas al momento de acercarse a los estudiantes, lo que permitía captar la atención de los niños. En el desarrollo de las actividades para darles a conocer un tema, se muestra de manera rutinaria sin mucha diversidad en su propuesta.</a:t>
            </a:r>
          </a:p>
          <a:p>
            <a:endParaRPr lang="es-ES" sz="2000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s-CO" sz="2000" dirty="0" smtClean="0">
                <a:latin typeface="+mn-lt"/>
              </a:rPr>
              <a:t>Las maestras cooperantes se encuentran motivadas a realizar proceso de formación y receptivas a lo nuevo que llevamos nosotras como practicantes.</a:t>
            </a:r>
          </a:p>
          <a:p>
            <a:endParaRPr lang="es-ES" sz="2000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s-CO" sz="2000" dirty="0" smtClean="0">
                <a:latin typeface="+mn-lt"/>
              </a:rPr>
              <a:t>La realización de un consolidado fue una experiencia muy enriquecedora para  nuestra formación académica y apoyo a las maestras cooperantes.</a:t>
            </a:r>
          </a:p>
          <a:p>
            <a:endParaRPr lang="es-ES" sz="2000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s-CO" sz="2000" dirty="0" smtClean="0">
                <a:latin typeface="+mn-lt"/>
              </a:rPr>
              <a:t>Obtener mayor formación sobre la importancia de las actividades rectoras, como elemento </a:t>
            </a:r>
            <a:r>
              <a:rPr lang="es-ES" sz="2000" dirty="0" smtClean="0">
                <a:latin typeface="+mn-lt"/>
              </a:rPr>
              <a:t>potenciador del aprendizajes en los niños y niñas. </a:t>
            </a:r>
          </a:p>
          <a:p>
            <a:r>
              <a:rPr lang="es-ES" dirty="0" smtClean="0">
                <a:latin typeface="+mn-lt"/>
              </a:rPr>
              <a:t> </a:t>
            </a:r>
          </a:p>
          <a:p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1026696" y="282387"/>
            <a:ext cx="7058526" cy="6640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FF9900"/>
                </a:solidFill>
              </a:rPr>
              <a:t>Referencia bibliográfica</a:t>
            </a:r>
            <a:endParaRPr sz="2800" b="1" dirty="0">
              <a:solidFill>
                <a:srgbClr val="FF9900"/>
              </a:solidFill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orient="vert" idx="4294967295"/>
          </p:nvPr>
        </p:nvSpPr>
        <p:spPr>
          <a:xfrm>
            <a:off x="0" y="1171575"/>
            <a:ext cx="10515600" cy="50053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5400" lvl="0" indent="0">
              <a:buClr>
                <a:schemeClr val="dk1"/>
              </a:buClr>
              <a:buSzPts val="2400"/>
              <a:buNone/>
            </a:pPr>
            <a:endParaRPr lang="es-CO" sz="2400" dirty="0">
              <a:solidFill>
                <a:schemeClr val="dk1"/>
              </a:solidFill>
            </a:endParaRPr>
          </a:p>
          <a:p>
            <a:pPr marL="3683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dk1"/>
              </a:solidFill>
            </a:endParaRPr>
          </a:p>
          <a:p>
            <a:pPr marL="3683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dk1"/>
              </a:solidFill>
            </a:endParaRPr>
          </a:p>
          <a:p>
            <a:pPr marL="25400" indent="0">
              <a:buClr>
                <a:schemeClr val="dk1"/>
              </a:buClr>
              <a:buSzPts val="2400"/>
              <a:buNone/>
            </a:pPr>
            <a:endParaRPr lang="es-CO" sz="2400" dirty="0">
              <a:solidFill>
                <a:schemeClr val="dk1"/>
              </a:solidFill>
            </a:endParaRPr>
          </a:p>
          <a:p>
            <a:pPr marL="3683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dk1"/>
              </a:solidFill>
            </a:endParaRPr>
          </a:p>
          <a:p>
            <a:pPr marL="36830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dk1"/>
              </a:solidFill>
            </a:endParaRPr>
          </a:p>
          <a:p>
            <a:pPr marL="25400" lvl="0" indent="0">
              <a:buClr>
                <a:schemeClr val="dk1"/>
              </a:buClr>
              <a:buSzPts val="2400"/>
              <a:buNone/>
            </a:pPr>
            <a:endParaRPr lang="es-CO" sz="2400" dirty="0">
              <a:solidFill>
                <a:schemeClr val="dk1"/>
              </a:solidFill>
            </a:endParaRPr>
          </a:p>
          <a:p>
            <a:pPr marL="25400" lvl="0" indent="0">
              <a:buClr>
                <a:schemeClr val="dk1"/>
              </a:buClr>
              <a:buSzPts val="2400"/>
              <a:buNone/>
            </a:pPr>
            <a:endParaRPr lang="es-CO" sz="2400" dirty="0">
              <a:solidFill>
                <a:schemeClr val="dk1"/>
              </a:solidFill>
            </a:endParaRPr>
          </a:p>
          <a:p>
            <a:pPr marL="25400" lvl="0" indent="0">
              <a:buClr>
                <a:schemeClr val="dk1"/>
              </a:buClr>
              <a:buSzPts val="2400"/>
              <a:buNone/>
            </a:pPr>
            <a:endParaRPr lang="es-CO" sz="2400" dirty="0">
              <a:solidFill>
                <a:schemeClr val="dk1"/>
              </a:solidFill>
            </a:endParaRPr>
          </a:p>
          <a:p>
            <a:pPr marL="3683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s-CO" sz="2400" dirty="0">
              <a:solidFill>
                <a:schemeClr val="dk1"/>
              </a:solidFill>
            </a:endParaRPr>
          </a:p>
          <a:p>
            <a:pPr marL="228600" lvl="0" indent="-203200"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1542" y="978569"/>
            <a:ext cx="1129211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dirty="0" smtClean="0"/>
              <a:t>Abad Molina, J. y Ruiz de Velasco, Á. (2011). El juego simbólico. Barcelona: </a:t>
            </a:r>
            <a:r>
              <a:rPr lang="es-CO" dirty="0" err="1" smtClean="0"/>
              <a:t>Graó</a:t>
            </a:r>
            <a:r>
              <a:rPr lang="es-CO" dirty="0" smtClean="0"/>
              <a:t>. Abad </a:t>
            </a:r>
          </a:p>
          <a:p>
            <a:pPr>
              <a:lnSpc>
                <a:spcPct val="150000"/>
              </a:lnSpc>
            </a:pPr>
            <a:r>
              <a:rPr lang="es-CO" dirty="0" smtClean="0"/>
              <a:t>Molina, J. (2008). “El placer y el displacer en el juego espontáneo infantil”. </a:t>
            </a:r>
            <a:r>
              <a:rPr lang="es-CO" dirty="0" err="1" smtClean="0"/>
              <a:t>Arteterapia</a:t>
            </a:r>
            <a:r>
              <a:rPr lang="es-CO" dirty="0" smtClean="0"/>
              <a:t>. Papeles de </a:t>
            </a:r>
            <a:r>
              <a:rPr lang="es-CO" dirty="0" err="1" smtClean="0"/>
              <a:t>arteterapia</a:t>
            </a:r>
            <a:r>
              <a:rPr lang="es-CO" dirty="0" smtClean="0"/>
              <a:t> y 	educación  artística para la inclusión social 3: 167-188.</a:t>
            </a:r>
          </a:p>
          <a:p>
            <a:pPr>
              <a:lnSpc>
                <a:spcPct val="150000"/>
              </a:lnSpc>
            </a:pPr>
            <a:r>
              <a:rPr lang="es-CO" dirty="0" smtClean="0"/>
              <a:t> </a:t>
            </a:r>
            <a:r>
              <a:rPr lang="es-CO" dirty="0" err="1" smtClean="0"/>
              <a:t>Bonastre</a:t>
            </a:r>
            <a:r>
              <a:rPr lang="es-CO" dirty="0" smtClean="0"/>
              <a:t>, M. y otros (2007). Psicomotricidad y vida cotidiana (0-3 años). Barcelona: </a:t>
            </a:r>
          </a:p>
          <a:p>
            <a:pPr>
              <a:lnSpc>
                <a:spcPct val="150000"/>
              </a:lnSpc>
            </a:pPr>
            <a:r>
              <a:rPr lang="es-CO" dirty="0" err="1" smtClean="0"/>
              <a:t>Graó</a:t>
            </a:r>
            <a:r>
              <a:rPr lang="es-CO" dirty="0" smtClean="0"/>
              <a:t>. </a:t>
            </a:r>
            <a:r>
              <a:rPr lang="es-CO" dirty="0" err="1" smtClean="0"/>
              <a:t>Bruner</a:t>
            </a:r>
            <a:r>
              <a:rPr lang="es-CO" dirty="0" smtClean="0"/>
              <a:t>, J. (1995). Acción, pensamiento y lenguaje. Madrid: Alianza. </a:t>
            </a:r>
            <a:r>
              <a:rPr lang="es-CO" dirty="0" err="1" smtClean="0"/>
              <a:t>Cabanellas</a:t>
            </a:r>
            <a:r>
              <a:rPr lang="es-CO" dirty="0" smtClean="0"/>
              <a:t>, I. y</a:t>
            </a:r>
          </a:p>
          <a:p>
            <a:pPr>
              <a:lnSpc>
                <a:spcPct val="150000"/>
              </a:lnSpc>
            </a:pPr>
            <a:r>
              <a:rPr lang="es-CO" dirty="0" smtClean="0"/>
              <a:t>Eslava, C. (coord.) (2005). Territorios de la infancia: diálogos entre arquitectura y pedagogía. Barcelona: </a:t>
            </a:r>
            <a:r>
              <a:rPr lang="es-CO" dirty="0" err="1" smtClean="0"/>
              <a:t>Graó</a:t>
            </a:r>
            <a:r>
              <a:rPr lang="es-CO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s-CO" dirty="0" err="1" smtClean="0"/>
              <a:t>Caillois</a:t>
            </a:r>
            <a:r>
              <a:rPr lang="es-CO" dirty="0" smtClean="0"/>
              <a:t>, R. (1986). Los juegos y los hombres. México: Fondo de Cultura Económica. </a:t>
            </a:r>
          </a:p>
          <a:p>
            <a:pPr>
              <a:lnSpc>
                <a:spcPct val="150000"/>
              </a:lnSpc>
            </a:pPr>
            <a:r>
              <a:rPr lang="es-CO" dirty="0" err="1" smtClean="0"/>
              <a:t>Camels</a:t>
            </a:r>
            <a:r>
              <a:rPr lang="es-CO" dirty="0" smtClean="0"/>
              <a:t>, D. (2010). “El juego corporal: el cuerpo en los juegos de crianza”. Primer Seminario Internacional: la Infancia, el Juego y los Juguetes . Buenos Aires, Argentina. </a:t>
            </a:r>
            <a:r>
              <a:rPr lang="es-CO" dirty="0" err="1" smtClean="0"/>
              <a:t>Flacso</a:t>
            </a:r>
            <a:r>
              <a:rPr lang="es-CO" dirty="0" smtClean="0"/>
              <a:t> Argentina. Recuperado el 10 de noviembre de 2013 en: http://www. semjuegosyjuguetes.com.ar. </a:t>
            </a:r>
          </a:p>
          <a:p>
            <a:pPr>
              <a:lnSpc>
                <a:spcPct val="150000"/>
              </a:lnSpc>
            </a:pPr>
            <a:r>
              <a:rPr lang="es-CO" dirty="0" smtClean="0"/>
              <a:t>Decroly, O. y </a:t>
            </a:r>
            <a:r>
              <a:rPr lang="es-CO" dirty="0" err="1" smtClean="0"/>
              <a:t>Monchamp</a:t>
            </a:r>
            <a:r>
              <a:rPr lang="es-CO" dirty="0" smtClean="0"/>
              <a:t>, E. (2002). El juego educativo: iniciación a la actividad intelectual y motriz. Madrid: Morata.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smtClean="0">
                <a:solidFill>
                  <a:srgbClr val="FF9900"/>
                </a:solidFill>
              </a:rPr>
              <a:t>Referencia bibliográfica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89811" y="1630175"/>
            <a:ext cx="10090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dirty="0" err="1" smtClean="0"/>
              <a:t>Barret</a:t>
            </a:r>
            <a:r>
              <a:rPr lang="es-CO" dirty="0" smtClean="0"/>
              <a:t>, G. (1979). </a:t>
            </a:r>
            <a:r>
              <a:rPr lang="es-CO" dirty="0" err="1" smtClean="0"/>
              <a:t>Réflexions</a:t>
            </a:r>
            <a:r>
              <a:rPr lang="es-CO" dirty="0" smtClean="0"/>
              <a:t>. Recuperado de http://www.giselebarret.com el 10 de diciembre de 2013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CO" dirty="0" smtClean="0"/>
              <a:t> Botero, C. (2009). ABC musical, guía de instrumentos para pequeños melómanos. Colombia: Ediciones B.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CO" dirty="0" smtClean="0"/>
              <a:t> Bosch, E y otros. (2002). Hacer plástica. Barcelona: Octaedro.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Karmiloff</a:t>
            </a:r>
            <a:r>
              <a:rPr lang="en-US" dirty="0" smtClean="0"/>
              <a:t>, K. y </a:t>
            </a:r>
            <a:r>
              <a:rPr lang="en-US" dirty="0" err="1" smtClean="0"/>
              <a:t>Karmiloff</a:t>
            </a:r>
            <a:r>
              <a:rPr lang="en-US" dirty="0" smtClean="0"/>
              <a:t>-Smith, A. (2005). </a:t>
            </a:r>
            <a:r>
              <a:rPr lang="es-CO" dirty="0" smtClean="0"/>
              <a:t>Hacia el lenguaje. Del feto al adolescente. Madrid: Morata.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CO" dirty="0" smtClean="0"/>
              <a:t> Martín Garzo, G. (2013). Una casa de palabras: en torno a los cuentos maravillosos. México D.F.: Océano.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Decroly, O. y Boon G. (1961). </a:t>
            </a:r>
            <a:r>
              <a:rPr lang="es-CO" dirty="0" smtClean="0"/>
              <a:t>Iniciación general al método Decroly. Buenos Aires: Losada.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CO" dirty="0" smtClean="0"/>
              <a:t> Díez, M. (2013). 10 ideas clave. La educación infantil. Barcelona: </a:t>
            </a:r>
            <a:r>
              <a:rPr lang="es-CO" dirty="0" err="1" smtClean="0"/>
              <a:t>Graó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CO" dirty="0" smtClean="0"/>
              <a:t> Berger, P. y </a:t>
            </a:r>
            <a:r>
              <a:rPr lang="es-CO" dirty="0" err="1" smtClean="0"/>
              <a:t>Luckmann</a:t>
            </a:r>
            <a:r>
              <a:rPr lang="es-CO" dirty="0" smtClean="0"/>
              <a:t> L. (1984). La construcción social de la realidad. Buenos </a:t>
            </a:r>
            <a:r>
              <a:rPr lang="es-CO" dirty="0" err="1" smtClean="0"/>
              <a:t>Aires:Amorrortu</a:t>
            </a:r>
            <a:r>
              <a:rPr lang="es-CO" dirty="0" smtClean="0"/>
              <a:t> editores.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8" y="4751419"/>
            <a:ext cx="11756572" cy="1719719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/>
              <a:t>Fundamento teórico de </a:t>
            </a:r>
            <a:r>
              <a:rPr lang="es-CO" sz="2800" dirty="0" smtClean="0"/>
              <a:t>las actividades rectoras desarrolladas en  los centro de práctica de Educación Infantil. </a:t>
            </a:r>
            <a:endParaRPr lang="es-ES" sz="2800"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6695025" y="1266275"/>
            <a:ext cx="72216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Programa de licenciatura en educación infantil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4</a:t>
            </a:fld>
            <a:endParaRPr lang="es-CO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Línea de investigación</a:t>
            </a:r>
            <a:endParaRPr lang="es-CO" dirty="0"/>
          </a:p>
        </p:txBody>
      </p:sp>
      <p:sp>
        <p:nvSpPr>
          <p:cNvPr id="3" name="2 Rectángulo redondeado"/>
          <p:cNvSpPr/>
          <p:nvPr/>
        </p:nvSpPr>
        <p:spPr>
          <a:xfrm>
            <a:off x="160838" y="1329079"/>
            <a:ext cx="11713301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Prácticas pedagógicas y p</a:t>
            </a:r>
            <a:r>
              <a:rPr lang="es-CO" sz="2400" b="1" dirty="0" smtClean="0">
                <a:solidFill>
                  <a:schemeClr val="tx1"/>
                </a:solidFill>
              </a:rPr>
              <a:t>rocesos de integración </a:t>
            </a:r>
            <a:r>
              <a:rPr lang="es-CO" sz="2400" b="1" dirty="0">
                <a:solidFill>
                  <a:schemeClr val="tx1"/>
                </a:solidFill>
              </a:rPr>
              <a:t>social</a:t>
            </a:r>
          </a:p>
        </p:txBody>
      </p:sp>
      <p:sp>
        <p:nvSpPr>
          <p:cNvPr id="10" name="Título 5"/>
          <p:cNvSpPr txBox="1">
            <a:spLocks/>
          </p:cNvSpPr>
          <p:nvPr/>
        </p:nvSpPr>
        <p:spPr>
          <a:xfrm>
            <a:off x="573129" y="3076274"/>
            <a:ext cx="10515600" cy="724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effectLst/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CO" dirty="0" smtClean="0"/>
              <a:t>NÚCLEO PROBLÉMICO</a:t>
            </a:r>
            <a:endParaRPr lang="es-CO" dirty="0"/>
          </a:p>
        </p:txBody>
      </p:sp>
      <p:sp>
        <p:nvSpPr>
          <p:cNvPr id="11" name="2 Rectángulo redondeado"/>
          <p:cNvSpPr/>
          <p:nvPr/>
        </p:nvSpPr>
        <p:spPr>
          <a:xfrm>
            <a:off x="380174" y="3778353"/>
            <a:ext cx="11572477" cy="13079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Conceptualización y caracterización de las prácticas pedagógicas del maestro cooperante </a:t>
            </a:r>
            <a:endParaRPr lang="es-C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Programa de licenciatura en educación infantil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5</a:t>
            </a:fld>
            <a:endParaRPr lang="es-CO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DESCRIPCIÓN DEL PROBLEMA</a:t>
            </a:r>
            <a:endParaRPr lang="es-CO" dirty="0"/>
          </a:p>
        </p:txBody>
      </p:sp>
      <p:pic>
        <p:nvPicPr>
          <p:cNvPr id="9" name="Picture 11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3" y="1106319"/>
            <a:ext cx="3535148" cy="20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Llamada de flecha a la izquierda"/>
          <p:cNvSpPr/>
          <p:nvPr/>
        </p:nvSpPr>
        <p:spPr>
          <a:xfrm>
            <a:off x="3499945" y="1155032"/>
            <a:ext cx="8403021" cy="2108429"/>
          </a:xfrm>
          <a:prstGeom prst="leftArrowCallout">
            <a:avLst>
              <a:gd name="adj1" fmla="val 35947"/>
              <a:gd name="adj2" fmla="val 25000"/>
              <a:gd name="adj3" fmla="val 25000"/>
              <a:gd name="adj4" fmla="val 790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CO" sz="2000" b="1" dirty="0" smtClean="0">
                <a:solidFill>
                  <a:schemeClr val="tx1">
                    <a:lumMod val="50000"/>
                  </a:schemeClr>
                </a:solidFill>
              </a:rPr>
              <a:t>La idea surge de la observación que se realizo en el  tiempo que estuvimos en las centro de práctica y donde se evidencio lo rutinario y poco creativo de las actividades que algunas maestras desarrollan.</a:t>
            </a:r>
          </a:p>
        </p:txBody>
      </p:sp>
      <p:pic>
        <p:nvPicPr>
          <p:cNvPr id="11" name="3 Imagen" descr="14823933-3d-gente-blanca-lee-un-libro-recostado-contra-una-pila-de-libros-fondo-blanco-aislado-imagen-3d-Foto-de-archivo.jpg"/>
          <p:cNvPicPr>
            <a:picLocks noChangeAspect="1"/>
          </p:cNvPicPr>
          <p:nvPr/>
        </p:nvPicPr>
        <p:blipFill>
          <a:blip r:embed="rId3" cstate="print"/>
          <a:srcRect r="15356"/>
          <a:stretch>
            <a:fillRect/>
          </a:stretch>
        </p:blipFill>
        <p:spPr>
          <a:xfrm>
            <a:off x="431371" y="3664288"/>
            <a:ext cx="3230584" cy="193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Llamada de flecha a la izquierda"/>
          <p:cNvSpPr/>
          <p:nvPr/>
        </p:nvSpPr>
        <p:spPr>
          <a:xfrm>
            <a:off x="3449678" y="3707393"/>
            <a:ext cx="8470233" cy="2527153"/>
          </a:xfrm>
          <a:prstGeom prst="leftArrowCallout">
            <a:avLst>
              <a:gd name="adj1" fmla="val 35947"/>
              <a:gd name="adj2" fmla="val 25000"/>
              <a:gd name="adj3" fmla="val 25000"/>
              <a:gd name="adj4" fmla="val 790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CO" sz="2000" b="1" dirty="0" smtClean="0">
                <a:solidFill>
                  <a:schemeClr val="tx1">
                    <a:lumMod val="50000"/>
                  </a:schemeClr>
                </a:solidFill>
              </a:rPr>
              <a:t>Surge la idea de investigar las actividades rectoras: El juego, el arte, la literatura y la exploración del medio; que se utilizan como medio para lograr otros aprendizajes, por que en sí mismas posibilitan aprendizajes de manera mas creativa .</a:t>
            </a:r>
          </a:p>
          <a:p>
            <a:r>
              <a:rPr lang="es-CO" sz="2400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223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Programa de licenciatura en educación infantil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6</a:t>
            </a:fld>
            <a:endParaRPr lang="es-CO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DESCRIPCIÓN DEL PROBLEMA</a:t>
            </a:r>
            <a:endParaRPr lang="es-CO" dirty="0"/>
          </a:p>
        </p:txBody>
      </p:sp>
      <p:sp>
        <p:nvSpPr>
          <p:cNvPr id="7" name="6 Llamada de flecha a la izquierda"/>
          <p:cNvSpPr/>
          <p:nvPr/>
        </p:nvSpPr>
        <p:spPr>
          <a:xfrm>
            <a:off x="3631081" y="1318556"/>
            <a:ext cx="8168104" cy="2448272"/>
          </a:xfrm>
          <a:prstGeom prst="leftArrowCallout">
            <a:avLst>
              <a:gd name="adj1" fmla="val 35947"/>
              <a:gd name="adj2" fmla="val 25000"/>
              <a:gd name="adj3" fmla="val 25000"/>
              <a:gd name="adj4" fmla="val 790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 </a:t>
            </a:r>
            <a:r>
              <a:rPr lang="es-CO" sz="2400" b="1" dirty="0">
                <a:solidFill>
                  <a:schemeClr val="tx1">
                    <a:lumMod val="50000"/>
                  </a:schemeClr>
                </a:solidFill>
              </a:rPr>
              <a:t>Inicialmente se hace una revisión bibliográfica sobre 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aportes teóricos 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para la educación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</a:rPr>
              <a:t>infantil en relación a las actividades rectoras y su fundamento teórico. </a:t>
            </a:r>
            <a:endParaRPr lang="es-CO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11 Llamada de flecha a la izquierda"/>
          <p:cNvSpPr/>
          <p:nvPr/>
        </p:nvSpPr>
        <p:spPr>
          <a:xfrm>
            <a:off x="3497834" y="4026287"/>
            <a:ext cx="8477815" cy="2106352"/>
          </a:xfrm>
          <a:prstGeom prst="leftArrowCallout">
            <a:avLst>
              <a:gd name="adj1" fmla="val 35947"/>
              <a:gd name="adj2" fmla="val 25000"/>
              <a:gd name="adj3" fmla="val 25000"/>
              <a:gd name="adj4" fmla="val 79052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O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s-CO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r>
              <a:rPr lang="es-CO" sz="2400" dirty="0" smtClean="0">
                <a:solidFill>
                  <a:schemeClr val="tx1">
                    <a:lumMod val="50000"/>
                  </a:schemeClr>
                </a:solidFill>
              </a:rPr>
              <a:t>Con el propósito de </a:t>
            </a:r>
            <a:r>
              <a:rPr lang="es-ES" sz="2400" dirty="0" smtClean="0">
                <a:solidFill>
                  <a:schemeClr val="tx1">
                    <a:lumMod val="50000"/>
                  </a:schemeClr>
                </a:solidFill>
              </a:rPr>
              <a:t>realizar un consolidado teórico de las actividades rectoras el juego la literatura, exploración del medio y el arte para la educación infantil.</a:t>
            </a:r>
          </a:p>
          <a:p>
            <a:endParaRPr lang="es-CO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s-CO" sz="2400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" name="AutoShape 6" descr="Image result for escuela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3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2" y="4005064"/>
            <a:ext cx="270933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ultado de imagen para objetivos de investig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" y="1534778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derecha"/>
          <p:cNvSpPr/>
          <p:nvPr/>
        </p:nvSpPr>
        <p:spPr>
          <a:xfrm>
            <a:off x="0" y="2318396"/>
            <a:ext cx="3866147" cy="332071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50000"/>
                  </a:schemeClr>
                </a:solidFill>
              </a:rPr>
              <a:t>Debido a la curiosidad de las estudiantes de L.E.I de IV semestre </a:t>
            </a:r>
          </a:p>
          <a:p>
            <a:pPr algn="ctr"/>
            <a:r>
              <a:rPr lang="es-CO" dirty="0" smtClean="0">
                <a:solidFill>
                  <a:schemeClr val="tx1">
                    <a:lumMod val="50000"/>
                  </a:schemeClr>
                </a:solidFill>
              </a:rPr>
              <a:t>Sobre el desempeño </a:t>
            </a:r>
          </a:p>
          <a:p>
            <a:pPr algn="ctr"/>
            <a:r>
              <a:rPr lang="es-CO" dirty="0" smtClean="0">
                <a:solidFill>
                  <a:schemeClr val="tx1">
                    <a:lumMod val="50000"/>
                  </a:schemeClr>
                </a:solidFill>
              </a:rPr>
              <a:t>docente </a:t>
            </a:r>
            <a:endParaRPr lang="es-E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7440"/>
            <a:ext cx="3736727" cy="66765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CO" sz="4000" b="1" dirty="0"/>
              <a:t>Justificación</a:t>
            </a:r>
            <a:r>
              <a:rPr lang="es-CO" b="1" dirty="0"/>
              <a:t> 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7255665" y="3481354"/>
            <a:ext cx="377371" cy="7257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3"/>
          <p:cNvSpPr/>
          <p:nvPr/>
        </p:nvSpPr>
        <p:spPr>
          <a:xfrm>
            <a:off x="3431968" y="352926"/>
            <a:ext cx="8760031" cy="60478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2000" dirty="0" smtClean="0"/>
          </a:p>
          <a:p>
            <a:r>
              <a:rPr lang="es-CO" sz="2000" dirty="0" smtClean="0"/>
              <a:t>Las actividades rectoras se convierten en la posibilidad de dialogar con los niños y las niñas, de ofrecerles los acervos culturales que ha construido la humanidad para que participen y se reconozcan como miembros activos de su comunidad. </a:t>
            </a:r>
          </a:p>
          <a:p>
            <a:endParaRPr lang="es-CO" sz="2000" dirty="0" smtClean="0"/>
          </a:p>
          <a:p>
            <a:r>
              <a:rPr lang="es-CO" sz="2000" dirty="0" smtClean="0"/>
              <a:t>La búsqueda del conocimiento y formación para la mejora continua es fundamental para el maestro como orientador de las estrategias docente, debe tener dominio de lo que enseña.</a:t>
            </a:r>
          </a:p>
          <a:p>
            <a:r>
              <a:rPr lang="es-CO" sz="2000" dirty="0" smtClean="0"/>
              <a:t> </a:t>
            </a:r>
            <a:endParaRPr lang="es-ES" sz="2000" dirty="0" smtClean="0"/>
          </a:p>
          <a:p>
            <a:r>
              <a:rPr lang="es-CO" sz="2000" dirty="0" smtClean="0"/>
              <a:t>El docente debe ser un observador de su propia práctica, parte fundamental para mejorar el desempeño docente. </a:t>
            </a:r>
          </a:p>
          <a:p>
            <a:endParaRPr lang="es-CO" sz="2000" dirty="0" smtClean="0"/>
          </a:p>
          <a:p>
            <a:r>
              <a:rPr lang="es-CO" sz="2000" dirty="0" smtClean="0"/>
              <a:t>El ser maestro tiene sentido en su relación con los estudiantes y en su actuación como mediador de la formación y apropiación de conocimientos. </a:t>
            </a:r>
            <a:endParaRPr lang="es-ES" sz="2000" dirty="0" smtClean="0"/>
          </a:p>
          <a:p>
            <a:pPr algn="just"/>
            <a:endParaRPr lang="es-419" dirty="0"/>
          </a:p>
        </p:txBody>
      </p:sp>
      <p:sp>
        <p:nvSpPr>
          <p:cNvPr id="10" name="9 Estrella de 5 puntas"/>
          <p:cNvSpPr/>
          <p:nvPr/>
        </p:nvSpPr>
        <p:spPr>
          <a:xfrm>
            <a:off x="0" y="1016669"/>
            <a:ext cx="4026569" cy="1748589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Aporte 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66057" y="2075543"/>
            <a:ext cx="7837714" cy="26267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O" sz="4800" b="1" dirty="0">
                <a:solidFill>
                  <a:srgbClr val="FF9900"/>
                </a:solidFill>
              </a:rPr>
              <a:t>Pregunta problema.</a:t>
            </a:r>
            <a:endParaRPr sz="4800" b="1" dirty="0">
              <a:solidFill>
                <a:srgbClr val="FF9900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4294967295"/>
          </p:nvPr>
        </p:nvSpPr>
        <p:spPr>
          <a:xfrm>
            <a:off x="783329" y="2183255"/>
            <a:ext cx="7856174" cy="238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algn="ctr"/>
            <a:r>
              <a:rPr lang="es-ES" sz="2400" dirty="0" smtClean="0"/>
              <a:t>¿Cuáles  son los fundamento teórico de </a:t>
            </a:r>
            <a:r>
              <a:rPr lang="es-CO" sz="2400" dirty="0" smtClean="0"/>
              <a:t>las actividades rectoras desarrolladas en  los centro de Educación </a:t>
            </a:r>
            <a:r>
              <a:rPr lang="es-ES" sz="2400" dirty="0" smtClean="0"/>
              <a:t>Inicial y Preescolar</a:t>
            </a:r>
            <a:r>
              <a:rPr lang="es-CO" sz="2400" dirty="0" smtClean="0"/>
              <a:t>?  </a:t>
            </a:r>
            <a:endParaRPr lang="es-ES" sz="2400" dirty="0" smtClean="0"/>
          </a:p>
          <a:p>
            <a:pPr marL="0" lvl="0" indent="0" algn="just">
              <a:lnSpc>
                <a:spcPct val="150000"/>
              </a:lnSpc>
              <a:buClr>
                <a:schemeClr val="dk1"/>
              </a:buClr>
              <a:buSzPts val="4000"/>
              <a:buNone/>
            </a:pPr>
            <a:endParaRPr lang="es-CO" sz="2400" dirty="0">
              <a:solidFill>
                <a:schemeClr val="dk1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18495" y="1946275"/>
            <a:ext cx="2877520" cy="275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imagenes objetivos"/>
          <p:cNvSpPr>
            <a:spLocks noChangeAspect="1" noChangeArrowheads="1"/>
          </p:cNvSpPr>
          <p:nvPr/>
        </p:nvSpPr>
        <p:spPr bwMode="auto">
          <a:xfrm>
            <a:off x="6864085" y="4234917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8" name="Picture 2" descr="Resultado de imagen para objetivos image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12192000" cy="31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la CURN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Personalizado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de la CURN" id="{0AAAB1D2-CF54-4251-A2AD-DCC9A41CEFBC}" vid="{B7CF40A6-FEC0-446F-B8FB-B0C5122371E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la CURN</Template>
  <TotalTime>1776</TotalTime>
  <Words>1716</Words>
  <Application>Microsoft Office PowerPoint</Application>
  <PresentationFormat>Panorámica</PresentationFormat>
  <Paragraphs>209</Paragraphs>
  <Slides>23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Bebas Neue Regular</vt:lpstr>
      <vt:lpstr>Arial Narrow</vt:lpstr>
      <vt:lpstr>Times New Roman</vt:lpstr>
      <vt:lpstr>Bebas Neue</vt:lpstr>
      <vt:lpstr>Wingdings</vt:lpstr>
      <vt:lpstr>Arial</vt:lpstr>
      <vt:lpstr>Century Gothic</vt:lpstr>
      <vt:lpstr>Calibri</vt:lpstr>
      <vt:lpstr>Roboto</vt:lpstr>
      <vt:lpstr>plantilla de la CURN</vt:lpstr>
      <vt:lpstr>Presentación de PowerPoint</vt:lpstr>
      <vt:lpstr>Pat colectivo:   IV Semestre coordinadora: María Elena Moreno Hernández  Estudiantes : </vt:lpstr>
      <vt:lpstr>Fundamento teórico de las actividades rectoras desarrolladas en  los centro de práctica de Educación Infantil. </vt:lpstr>
      <vt:lpstr>Línea de investigación</vt:lpstr>
      <vt:lpstr>DESCRIPCIÓN DEL PROBLEMA</vt:lpstr>
      <vt:lpstr>DESCRIPCIÓN DEL PROBLEMA</vt:lpstr>
      <vt:lpstr>Justificación </vt:lpstr>
      <vt:lpstr>Pregunta problema.</vt:lpstr>
      <vt:lpstr>Presentación de PowerPoint</vt:lpstr>
      <vt:lpstr>                    Objetivo General            </vt:lpstr>
      <vt:lpstr>           Objetivos Específicos  </vt:lpstr>
      <vt:lpstr>Presentación de PowerPoint</vt:lpstr>
      <vt:lpstr>Presentación de PowerPoint</vt:lpstr>
      <vt:lpstr>            Marco Referencial. </vt:lpstr>
      <vt:lpstr> Marco Referencial. </vt:lpstr>
      <vt:lpstr>Marco Referencial. </vt:lpstr>
      <vt:lpstr>Marco Referencial. </vt:lpstr>
      <vt:lpstr>Diseño metodológico </vt:lpstr>
      <vt:lpstr> Población y muestra </vt:lpstr>
      <vt:lpstr>Procedimiento </vt:lpstr>
      <vt:lpstr>Conclusiones </vt:lpstr>
      <vt:lpstr>Referencia bibliográfica</vt:lpstr>
      <vt:lpstr>Referencia bibliográfica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</dc:creator>
  <cp:lastModifiedBy>Usuario</cp:lastModifiedBy>
  <cp:revision>147</cp:revision>
  <dcterms:modified xsi:type="dcterms:W3CDTF">2020-05-23T00:12:15Z</dcterms:modified>
</cp:coreProperties>
</file>